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jpeg" ContentType="image/jpeg"/>
  <Override PartName="/ppt/media/image2.png" ContentType="image/png"/>
  <Override PartName="/ppt/media/image3.jpeg" ContentType="image/jpeg"/>
  <Override PartName="/ppt/media/image4.jpeg" ContentType="image/jpe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4FF014C-D821-41C1-9491-F1B3EDE7D6D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27E35E7-8188-4F28-B25B-DD567854E77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18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A4FCDC-1245-4361-994F-A3E0581340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705881-4314-4D79-A4FD-587769A90E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5887C1-B12C-4765-80C5-1464CCACA5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1DC235-B948-48AC-85A7-84DFA9163E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140F7B-ACB3-4345-9E39-B6C7EF330F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6523F0-89A2-42A7-BEAB-6D2411212D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8E5089-0112-47D1-A19E-D55719ADA6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5C0E6B-D95C-4876-A780-0AB767F270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939CC8-DC50-4D5C-900E-4E5FD1FCD1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CB720F-B8A0-4C33-A458-DEA44B1FE4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F77758-DFA9-4E49-B376-971FD02E3E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D25779-AFD7-4C43-800B-8762A28BE6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D7EF1CA-7579-4705-B798-394A045BE44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19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thesai.org/Downloads/Volume12No12/Paper_91-Advanced_Machine_Learning_Algorithms.pdf" TargetMode="External"/><Relationship Id="rId2" Type="http://schemas.openxmlformats.org/officeDocument/2006/relationships/hyperlink" Target="https://www.irjet.net/archives/V11/i4/IRJET-V11I4226.pdf" TargetMode="External"/><Relationship Id="rId3" Type="http://schemas.openxmlformats.org/officeDocument/2006/relationships/hyperlink" Target="https://www.diva-portal.org/smash/get/diva2:1354741/FULLTEXT01.pdf" TargetMode="External"/><Relationship Id="rId4" Type="http://schemas.openxmlformats.org/officeDocument/2006/relationships/hyperlink" Target="https://par.nsf.gov/servlets/purl/10428263" TargetMode="External"/><Relationship Id="rId5" Type="http://schemas.openxmlformats.org/officeDocument/2006/relationships/hyperlink" Target="https://www.propulsiontechjournal.com/index.php/journal/article/download/5998/3970/10311" TargetMode="External"/><Relationship Id="rId6" Type="http://schemas.openxmlformats.org/officeDocument/2006/relationships/image" Target="../media/image1.jpeg"/><Relationship Id="rId7" Type="http://schemas.openxmlformats.org/officeDocument/2006/relationships/image" Target="../media/image2.png"/><Relationship Id="rId8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269080" y="825480"/>
            <a:ext cx="7576200" cy="138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5400" spc="-1" strike="noStrike">
                <a:solidFill>
                  <a:schemeClr val="dk1"/>
                </a:solidFill>
                <a:latin typeface="Times New Roman"/>
              </a:rPr>
              <a:t>HOUSE APPRAISAL SYSTEM</a:t>
            </a:r>
            <a:endParaRPr b="0" lang="en-US" sz="5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373040" y="3164040"/>
            <a:ext cx="4341600" cy="284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2600" indent="0" defTabSz="914400">
              <a:lnSpc>
                <a:spcPct val="115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Guided By : 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12600" indent="0" defTabSz="914400">
              <a:lnSpc>
                <a:spcPct val="115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Ms.Nisna Haneefa 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2600" indent="0" defTabSz="914400">
              <a:lnSpc>
                <a:spcPct val="115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Assistant Professor,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2600" indent="0" defTabSz="914400">
              <a:lnSpc>
                <a:spcPct val="115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Dept. of CSE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Rectangle 24"/>
          <p:cNvSpPr/>
          <p:nvPr/>
        </p:nvSpPr>
        <p:spPr>
          <a:xfrm>
            <a:off x="10800" y="0"/>
            <a:ext cx="599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horzOverflow="overflow" lIns="68760" rIns="68760" tIns="34200" bIns="34200" anchor="t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lt1">
                    <a:lumMod val="95000"/>
                  </a:schemeClr>
                </a:solidFill>
                <a:latin typeface="Arial Rounded MT Bold"/>
              </a:rPr>
              <a:t>Dept.of  Computer  Science  &amp;   Engg.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Rectangle 16"/>
          <p:cNvSpPr/>
          <p:nvPr/>
        </p:nvSpPr>
        <p:spPr>
          <a:xfrm>
            <a:off x="468720" y="0"/>
            <a:ext cx="194760" cy="685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1" name="Rectangle 25"/>
          <p:cNvSpPr/>
          <p:nvPr/>
        </p:nvSpPr>
        <p:spPr>
          <a:xfrm>
            <a:off x="664200" y="6477840"/>
            <a:ext cx="10798200" cy="379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chemeClr val="dk1"/>
                </a:solidFill>
                <a:latin typeface="Times New Roman"/>
              </a:rPr>
              <a:t>S6 B.Tech, 2022-26 Batch                                                CSD334 Mini Project External Review                                    Tuesday, April 22 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Rectangle 27"/>
          <p:cNvSpPr/>
          <p:nvPr/>
        </p:nvSpPr>
        <p:spPr>
          <a:xfrm>
            <a:off x="664200" y="6368040"/>
            <a:ext cx="11527560" cy="1090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3" name="Rectangle 36"/>
          <p:cNvSpPr/>
          <p:nvPr/>
        </p:nvSpPr>
        <p:spPr>
          <a:xfrm>
            <a:off x="11736720" y="6477840"/>
            <a:ext cx="455040" cy="37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Rectangle 37"/>
          <p:cNvSpPr/>
          <p:nvPr/>
        </p:nvSpPr>
        <p:spPr>
          <a:xfrm>
            <a:off x="664200" y="0"/>
            <a:ext cx="119520" cy="644400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5" name="Rectangle 11"/>
          <p:cNvSpPr/>
          <p:nvPr/>
        </p:nvSpPr>
        <p:spPr>
          <a:xfrm>
            <a:off x="9792360" y="-4680"/>
            <a:ext cx="2372760" cy="92484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6" name="Rectangle 1"/>
          <p:cNvSpPr/>
          <p:nvPr/>
        </p:nvSpPr>
        <p:spPr>
          <a:xfrm>
            <a:off x="5934240" y="3164040"/>
            <a:ext cx="5528160" cy="286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 defTabSz="914400">
              <a:lnSpc>
                <a:spcPct val="115000"/>
              </a:lnSpc>
            </a:pPr>
            <a:r>
              <a:rPr b="1" lang="en-US" sz="3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Presented By </a:t>
            </a:r>
            <a:r>
              <a:rPr b="1" lang="en-US" sz="3000" spc="-1" strike="noStrike">
                <a:solidFill>
                  <a:schemeClr val="dk1"/>
                </a:solidFill>
                <a:latin typeface=" newtimesroman"/>
                <a:ea typeface="Times New Roman"/>
              </a:rPr>
              <a:t>:  </a:t>
            </a:r>
            <a:r>
              <a:rPr b="1" lang="en-US" sz="3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Group 15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ct val="115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ABIJITH.G                        -  JCE22CS002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ct val="115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ASWIN.S                           -  JCE22CS018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ct val="115000"/>
              </a:lnSpc>
              <a:spcBef>
                <a:spcPts val="99"/>
              </a:spcBef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ASWIN P.S                        -  JCE22CS017 YADUKRISHNAN T.M    -  JCE22CS066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2600" defTabSz="914400">
              <a:lnSpc>
                <a:spcPct val="115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Rectangle 2"/>
          <p:cNvSpPr/>
          <p:nvPr/>
        </p:nvSpPr>
        <p:spPr>
          <a:xfrm flipH="1">
            <a:off x="11602800" y="6444360"/>
            <a:ext cx="132840" cy="4132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75440" y="462960"/>
            <a:ext cx="5933160" cy="81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000" spc="-1" strike="noStrike" u="sng">
                <a:solidFill>
                  <a:schemeClr val="dk1"/>
                </a:solidFill>
                <a:uFillTx/>
                <a:latin typeface="Times New Roman"/>
              </a:rPr>
              <a:t>METHODOLOGY</a:t>
            </a:r>
            <a:endParaRPr b="0" lang="en-US" sz="5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9" name="Rectangle 24"/>
          <p:cNvSpPr/>
          <p:nvPr/>
        </p:nvSpPr>
        <p:spPr>
          <a:xfrm>
            <a:off x="10800" y="0"/>
            <a:ext cx="599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horzOverflow="overflow" lIns="68760" rIns="68760" tIns="34200" bIns="34200" anchor="t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lt1">
                    <a:lumMod val="95000"/>
                  </a:schemeClr>
                </a:solidFill>
                <a:latin typeface="Arial Rounded MT Bold"/>
              </a:rPr>
              <a:t>Dept.of  Computer  Science  &amp;   Engg.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Rectangle 16"/>
          <p:cNvSpPr/>
          <p:nvPr/>
        </p:nvSpPr>
        <p:spPr>
          <a:xfrm>
            <a:off x="468720" y="0"/>
            <a:ext cx="194760" cy="685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1" name="Rectangle 25"/>
          <p:cNvSpPr/>
          <p:nvPr/>
        </p:nvSpPr>
        <p:spPr>
          <a:xfrm>
            <a:off x="664200" y="6477840"/>
            <a:ext cx="10798200" cy="379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chemeClr val="dk1"/>
                </a:solidFill>
                <a:latin typeface="Times New Roman"/>
              </a:rPr>
              <a:t>S6 B.Tech, 2022-26 Batch                                                CSD334 Mini Project External Review                                    Tuesday, April 22 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Rectangle 27"/>
          <p:cNvSpPr/>
          <p:nvPr/>
        </p:nvSpPr>
        <p:spPr>
          <a:xfrm>
            <a:off x="664200" y="6368040"/>
            <a:ext cx="11527560" cy="1090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3" name="Rectangle 37"/>
          <p:cNvSpPr/>
          <p:nvPr/>
        </p:nvSpPr>
        <p:spPr>
          <a:xfrm>
            <a:off x="664200" y="0"/>
            <a:ext cx="119520" cy="644400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4" name="Rectangle 11"/>
          <p:cNvSpPr/>
          <p:nvPr/>
        </p:nvSpPr>
        <p:spPr>
          <a:xfrm>
            <a:off x="9792360" y="-4680"/>
            <a:ext cx="2372760" cy="92484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894960" y="1401840"/>
            <a:ext cx="11068560" cy="5944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The project employs machine learning algorithms such as Linear Regression, Decision Tree, K-Means, and Random Forest to predict house prices.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Datasets from Kaggle are used for training and testing the models, with 80% of data for training and 20% for testing.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Data collection from reliable sources like Kaggle, focusing on features like location, size, and amenities.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Exploratory Data Analysis (EDA) to identify trends and correlations using visualizations.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Input parameters like locality, number of rooms, and floors are used to predict house prices.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The project is designed as a web application, allowing users to access predictions in real-time.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Rectangle 12"/>
          <p:cNvSpPr/>
          <p:nvPr/>
        </p:nvSpPr>
        <p:spPr>
          <a:xfrm>
            <a:off x="11736720" y="6477840"/>
            <a:ext cx="469800" cy="37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ctangle 2"/>
          <p:cNvSpPr/>
          <p:nvPr/>
        </p:nvSpPr>
        <p:spPr>
          <a:xfrm flipH="1">
            <a:off x="11602800" y="6444360"/>
            <a:ext cx="132840" cy="4132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83720" y="106560"/>
            <a:ext cx="7570080" cy="81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1985"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000" spc="-1" strike="noStrike" u="sng">
                <a:solidFill>
                  <a:schemeClr val="dk1"/>
                </a:solidFill>
                <a:uFillTx/>
                <a:latin typeface="Times New Roman"/>
              </a:rPr>
              <a:t>SYSTEM ARCHITECTURE</a:t>
            </a:r>
            <a:endParaRPr b="0" lang="en-US" sz="5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9" name="Rectangle 24"/>
          <p:cNvSpPr/>
          <p:nvPr/>
        </p:nvSpPr>
        <p:spPr>
          <a:xfrm>
            <a:off x="10800" y="0"/>
            <a:ext cx="599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horzOverflow="overflow" lIns="68760" rIns="68760" tIns="34200" bIns="34200" anchor="t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lt1">
                    <a:lumMod val="95000"/>
                  </a:schemeClr>
                </a:solidFill>
                <a:latin typeface="Arial Rounded MT Bold"/>
              </a:rPr>
              <a:t>Dept.of  Computer  Science  &amp;   Engg.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Rectangle 16"/>
          <p:cNvSpPr/>
          <p:nvPr/>
        </p:nvSpPr>
        <p:spPr>
          <a:xfrm>
            <a:off x="468720" y="0"/>
            <a:ext cx="194760" cy="685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1" name="Rectangle 25"/>
          <p:cNvSpPr/>
          <p:nvPr/>
        </p:nvSpPr>
        <p:spPr>
          <a:xfrm>
            <a:off x="664200" y="6477840"/>
            <a:ext cx="10798200" cy="379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chemeClr val="dk1"/>
                </a:solidFill>
                <a:latin typeface="Times New Roman"/>
              </a:rPr>
              <a:t>S6 B.Tech, 2022-26 Batch                                                CSD334 Mini Project External Review                                    Tuesday, April 22  </a:t>
            </a: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Rectangle 27"/>
          <p:cNvSpPr/>
          <p:nvPr/>
        </p:nvSpPr>
        <p:spPr>
          <a:xfrm>
            <a:off x="664200" y="6368040"/>
            <a:ext cx="11527560" cy="1090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3" name="Rectangle 34"/>
          <p:cNvSpPr/>
          <p:nvPr/>
        </p:nvSpPr>
        <p:spPr>
          <a:xfrm flipH="1">
            <a:off x="11602800" y="6444360"/>
            <a:ext cx="132840" cy="4132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4" name="Rectangle 36"/>
          <p:cNvSpPr/>
          <p:nvPr/>
        </p:nvSpPr>
        <p:spPr>
          <a:xfrm>
            <a:off x="11736720" y="6477840"/>
            <a:ext cx="469800" cy="37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Rectangle 37"/>
          <p:cNvSpPr/>
          <p:nvPr/>
        </p:nvSpPr>
        <p:spPr>
          <a:xfrm>
            <a:off x="664200" y="0"/>
            <a:ext cx="119520" cy="644400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6" name="Rectangle 11"/>
          <p:cNvSpPr/>
          <p:nvPr/>
        </p:nvSpPr>
        <p:spPr>
          <a:xfrm>
            <a:off x="9792360" y="-4680"/>
            <a:ext cx="2372760" cy="92484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ubTitle"/>
          </p:nvPr>
        </p:nvSpPr>
        <p:spPr>
          <a:xfrm>
            <a:off x="6095880" y="38520"/>
            <a:ext cx="5912640" cy="4069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Picture 4" descr=""/>
          <p:cNvPicPr/>
          <p:nvPr/>
        </p:nvPicPr>
        <p:blipFill>
          <a:blip r:embed="rId3"/>
          <a:stretch/>
        </p:blipFill>
        <p:spPr>
          <a:xfrm>
            <a:off x="1122120" y="1027080"/>
            <a:ext cx="8670240" cy="523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83720" y="106560"/>
            <a:ext cx="7570080" cy="81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000" spc="-1" strike="noStrike" u="sng">
                <a:solidFill>
                  <a:schemeClr val="dk1"/>
                </a:solidFill>
                <a:uFillTx/>
                <a:latin typeface="Times New Roman"/>
              </a:rPr>
              <a:t>DATAFLOW DIAGRAM</a:t>
            </a:r>
            <a:endParaRPr b="0" lang="en-US" sz="5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0" name="Rectangle 24"/>
          <p:cNvSpPr/>
          <p:nvPr/>
        </p:nvSpPr>
        <p:spPr>
          <a:xfrm>
            <a:off x="10800" y="0"/>
            <a:ext cx="599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horzOverflow="overflow" lIns="68760" rIns="68760" tIns="34200" bIns="34200" anchor="t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lt1">
                    <a:lumMod val="95000"/>
                  </a:schemeClr>
                </a:solidFill>
                <a:latin typeface="Arial Rounded MT Bold"/>
              </a:rPr>
              <a:t>Dept.of  Computer  Science  &amp;   Engg.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Rectangle 16"/>
          <p:cNvSpPr/>
          <p:nvPr/>
        </p:nvSpPr>
        <p:spPr>
          <a:xfrm>
            <a:off x="468720" y="0"/>
            <a:ext cx="194760" cy="685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2" name="Rectangle 25"/>
          <p:cNvSpPr/>
          <p:nvPr/>
        </p:nvSpPr>
        <p:spPr>
          <a:xfrm>
            <a:off x="664200" y="6477840"/>
            <a:ext cx="10798200" cy="379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chemeClr val="dk1"/>
                </a:solidFill>
                <a:latin typeface="Times New Roman"/>
              </a:rPr>
              <a:t>S6 B.Tech, 2022-26 Batch                                                CSD334 Mini Project External Review                                    Tuesday, April 22 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Rectangle 27"/>
          <p:cNvSpPr/>
          <p:nvPr/>
        </p:nvSpPr>
        <p:spPr>
          <a:xfrm>
            <a:off x="664200" y="6368040"/>
            <a:ext cx="11527560" cy="1090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4" name="Rectangle 36"/>
          <p:cNvSpPr/>
          <p:nvPr/>
        </p:nvSpPr>
        <p:spPr>
          <a:xfrm>
            <a:off x="11736720" y="6477840"/>
            <a:ext cx="469800" cy="37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Rectangle 37"/>
          <p:cNvSpPr/>
          <p:nvPr/>
        </p:nvSpPr>
        <p:spPr>
          <a:xfrm>
            <a:off x="664200" y="0"/>
            <a:ext cx="119520" cy="644400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6" name="Rectangle 11"/>
          <p:cNvSpPr/>
          <p:nvPr/>
        </p:nvSpPr>
        <p:spPr>
          <a:xfrm>
            <a:off x="9792360" y="-4680"/>
            <a:ext cx="2372760" cy="92484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6095880" y="38520"/>
            <a:ext cx="5912640" cy="4069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defTabSz="914400">
              <a:lnSpc>
                <a:spcPct val="15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Picture 2" descr=""/>
          <p:cNvPicPr/>
          <p:nvPr/>
        </p:nvPicPr>
        <p:blipFill>
          <a:blip r:embed="rId3"/>
          <a:stretch/>
        </p:blipFill>
        <p:spPr>
          <a:xfrm>
            <a:off x="2743200" y="920880"/>
            <a:ext cx="5970240" cy="5231520"/>
          </a:xfrm>
          <a:prstGeom prst="rect">
            <a:avLst/>
          </a:prstGeom>
          <a:ln w="0">
            <a:noFill/>
          </a:ln>
        </p:spPr>
      </p:pic>
      <p:sp>
        <p:nvSpPr>
          <p:cNvPr id="189" name="Rectangle 1"/>
          <p:cNvSpPr/>
          <p:nvPr/>
        </p:nvSpPr>
        <p:spPr>
          <a:xfrm flipH="1">
            <a:off x="11602800" y="6444360"/>
            <a:ext cx="132840" cy="4132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83720" y="457920"/>
            <a:ext cx="5933160" cy="81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000" spc="-1" strike="noStrike" u="sng">
                <a:solidFill>
                  <a:schemeClr val="dk1"/>
                </a:solidFill>
                <a:uFillTx/>
                <a:latin typeface="Times New Roman"/>
              </a:rPr>
              <a:t>STAKEHOLDERS</a:t>
            </a:r>
            <a:endParaRPr b="0" lang="en-US" sz="5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" name="Rectangle 24"/>
          <p:cNvSpPr/>
          <p:nvPr/>
        </p:nvSpPr>
        <p:spPr>
          <a:xfrm>
            <a:off x="10800" y="0"/>
            <a:ext cx="599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horzOverflow="overflow" lIns="68760" rIns="68760" tIns="34200" bIns="34200" anchor="t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lt1">
                    <a:lumMod val="95000"/>
                  </a:schemeClr>
                </a:solidFill>
                <a:latin typeface="Arial Rounded MT Bold"/>
              </a:rPr>
              <a:t>Dept.of  Computer  Science  &amp;   Engg.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Rectangle 16"/>
          <p:cNvSpPr/>
          <p:nvPr/>
        </p:nvSpPr>
        <p:spPr>
          <a:xfrm>
            <a:off x="468720" y="0"/>
            <a:ext cx="194760" cy="685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3" name="Rectangle 25"/>
          <p:cNvSpPr/>
          <p:nvPr/>
        </p:nvSpPr>
        <p:spPr>
          <a:xfrm>
            <a:off x="664200" y="6477840"/>
            <a:ext cx="10798200" cy="379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chemeClr val="dk1"/>
                </a:solidFill>
                <a:latin typeface="Times New Roman"/>
              </a:rPr>
              <a:t>S6 B.Tech, 2022-26 Batch                                                CSD334 Mini Project External Review                                    Tuesday, April 22 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Rectangle 27"/>
          <p:cNvSpPr/>
          <p:nvPr/>
        </p:nvSpPr>
        <p:spPr>
          <a:xfrm>
            <a:off x="664200" y="6368040"/>
            <a:ext cx="11527560" cy="1090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5" name="Rectangle 36"/>
          <p:cNvSpPr/>
          <p:nvPr/>
        </p:nvSpPr>
        <p:spPr>
          <a:xfrm>
            <a:off x="11723040" y="6477840"/>
            <a:ext cx="468360" cy="37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Rectangle 37"/>
          <p:cNvSpPr/>
          <p:nvPr/>
        </p:nvSpPr>
        <p:spPr>
          <a:xfrm>
            <a:off x="664200" y="0"/>
            <a:ext cx="119520" cy="644400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7" name="Rectangle 11"/>
          <p:cNvSpPr/>
          <p:nvPr/>
        </p:nvSpPr>
        <p:spPr>
          <a:xfrm>
            <a:off x="9792360" y="-4680"/>
            <a:ext cx="2372760" cy="92484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968760" y="1323720"/>
            <a:ext cx="9329400" cy="4938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defTabSz="9144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chemeClr val="dk1"/>
                </a:solidFill>
                <a:latin typeface="Times New Roman"/>
              </a:rPr>
              <a:t>Homebuyers &amp; Sellers</a:t>
            </a: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5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Use the system to estimate property values for informed buying or selling decisions.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chemeClr val="dk1"/>
                </a:solidFill>
                <a:latin typeface="Times New Roman"/>
              </a:rPr>
              <a:t>Real Estate Agents</a:t>
            </a: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5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Leverage predictions to guide pricing strategies and negotiations with clients.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chemeClr val="dk1"/>
                </a:solidFill>
                <a:latin typeface="Times New Roman"/>
              </a:rPr>
              <a:t>Data Scientists/ML Engineers</a:t>
            </a: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5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Develop, train, and optimize machine learning models for accurate price forecasting.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chemeClr val="dk1"/>
                </a:solidFill>
                <a:latin typeface="Times New Roman"/>
              </a:rPr>
              <a:t>Investors &amp; Real Estate Agencies</a:t>
            </a: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5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Utilize predictions for making data-driven investment decisions and market analysis.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chemeClr val="dk1"/>
                </a:solidFill>
                <a:latin typeface="Times New Roman"/>
              </a:rPr>
              <a:t>Data Providers &amp; Tech Companies</a:t>
            </a: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5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Supply data and build the platform/infrastructure to support the prediction system.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Rectangle 2"/>
          <p:cNvSpPr/>
          <p:nvPr/>
        </p:nvSpPr>
        <p:spPr>
          <a:xfrm flipH="1">
            <a:off x="11602800" y="6444360"/>
            <a:ext cx="132840" cy="4132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83720" y="413640"/>
            <a:ext cx="8259480" cy="88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800" spc="-1" strike="noStrike" u="sng">
                <a:solidFill>
                  <a:schemeClr val="dk1"/>
                </a:solidFill>
                <a:uFillTx/>
                <a:latin typeface="Times New Roman"/>
              </a:rPr>
              <a:t>SYSTEM REQUIREMENTS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ubTitle"/>
          </p:nvPr>
        </p:nvSpPr>
        <p:spPr>
          <a:xfrm>
            <a:off x="783720" y="1491480"/>
            <a:ext cx="11381400" cy="484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Times New Roman"/>
              </a:rPr>
              <a:t>Hardware Requirements: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Processor: i5 7th Gen or higher.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Memory: 4 GB RAM or more.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Storage: 128 GB SSD or equivalent.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Graphics Card: 4 GB (optional for visualization).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Times New Roman"/>
              </a:rPr>
              <a:t>Software Specifications: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Programming Language: Python (for machine learning and web development).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ML Libraries: Pandas, Numpy, Matplotlib, Scikit-learn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Development Platform: Jupyter Notebook, Co-lab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Web Framework: Flask for application deployment.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Hosting Platform: Heroku for deploying the web application.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Version Control: GitHub for collaboration and progress tracking.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Additional Tools: HTML, CSS for front-end development.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3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Rectangle 24"/>
          <p:cNvSpPr/>
          <p:nvPr/>
        </p:nvSpPr>
        <p:spPr>
          <a:xfrm>
            <a:off x="10800" y="0"/>
            <a:ext cx="599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horzOverflow="overflow" lIns="68760" rIns="68760" tIns="34200" bIns="34200" anchor="t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lt1">
                    <a:lumMod val="95000"/>
                  </a:schemeClr>
                </a:solidFill>
                <a:latin typeface="Arial Rounded MT Bold"/>
              </a:rPr>
              <a:t>Dept.of  Computer  Science  &amp;   Engg.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Rectangle 16"/>
          <p:cNvSpPr/>
          <p:nvPr/>
        </p:nvSpPr>
        <p:spPr>
          <a:xfrm>
            <a:off x="468720" y="0"/>
            <a:ext cx="194760" cy="685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4" name="Rectangle 25"/>
          <p:cNvSpPr/>
          <p:nvPr/>
        </p:nvSpPr>
        <p:spPr>
          <a:xfrm>
            <a:off x="664200" y="6477840"/>
            <a:ext cx="10798200" cy="379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chemeClr val="dk1"/>
                </a:solidFill>
                <a:latin typeface="Times New Roman"/>
              </a:rPr>
              <a:t>S6 B.Tech, 2022-26 Batch                                                CSD334 Mini Project External Review                                    Tuesday, April 22 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Rectangle 27"/>
          <p:cNvSpPr/>
          <p:nvPr/>
        </p:nvSpPr>
        <p:spPr>
          <a:xfrm>
            <a:off x="664200" y="6368040"/>
            <a:ext cx="11527560" cy="1090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6" name="Rectangle 36"/>
          <p:cNvSpPr/>
          <p:nvPr/>
        </p:nvSpPr>
        <p:spPr>
          <a:xfrm>
            <a:off x="11723040" y="6477840"/>
            <a:ext cx="468360" cy="37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Rectangle 37"/>
          <p:cNvSpPr/>
          <p:nvPr/>
        </p:nvSpPr>
        <p:spPr>
          <a:xfrm>
            <a:off x="664200" y="0"/>
            <a:ext cx="119520" cy="644400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8" name="Rectangle 11"/>
          <p:cNvSpPr/>
          <p:nvPr/>
        </p:nvSpPr>
        <p:spPr>
          <a:xfrm>
            <a:off x="9792360" y="-4680"/>
            <a:ext cx="2372760" cy="92484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9" name="Rectangle 1"/>
          <p:cNvSpPr/>
          <p:nvPr/>
        </p:nvSpPr>
        <p:spPr>
          <a:xfrm flipH="1">
            <a:off x="11602800" y="6444360"/>
            <a:ext cx="132840" cy="4132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83720" y="462960"/>
            <a:ext cx="5933160" cy="81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000" spc="-1" strike="noStrike" u="sng">
                <a:solidFill>
                  <a:schemeClr val="dk1"/>
                </a:solidFill>
                <a:uFillTx/>
                <a:latin typeface="Times New Roman"/>
              </a:rPr>
              <a:t>TIMELINES</a:t>
            </a:r>
            <a:endParaRPr b="0" lang="en-US" sz="5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1" name="Rectangle 24"/>
          <p:cNvSpPr/>
          <p:nvPr/>
        </p:nvSpPr>
        <p:spPr>
          <a:xfrm>
            <a:off x="10800" y="0"/>
            <a:ext cx="599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horzOverflow="overflow" lIns="68760" rIns="68760" tIns="34200" bIns="34200" anchor="t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lt1">
                    <a:lumMod val="95000"/>
                  </a:schemeClr>
                </a:solidFill>
                <a:latin typeface="Arial Rounded MT Bold"/>
              </a:rPr>
              <a:t>Dept.of  Computer  Science  &amp;   Engg.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Rectangle 16"/>
          <p:cNvSpPr/>
          <p:nvPr/>
        </p:nvSpPr>
        <p:spPr>
          <a:xfrm>
            <a:off x="468720" y="0"/>
            <a:ext cx="194760" cy="685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3" name="Rectangle 25"/>
          <p:cNvSpPr/>
          <p:nvPr/>
        </p:nvSpPr>
        <p:spPr>
          <a:xfrm>
            <a:off x="664200" y="6477840"/>
            <a:ext cx="10798200" cy="379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chemeClr val="dk1"/>
                </a:solidFill>
                <a:latin typeface="Times New Roman"/>
              </a:rPr>
              <a:t>S6 B.Tech, 2022-26 Batch                                                CSD334 Mini Project External Review                                    Tuesday, April 22  </a:t>
            </a: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Rectangle 27"/>
          <p:cNvSpPr/>
          <p:nvPr/>
        </p:nvSpPr>
        <p:spPr>
          <a:xfrm>
            <a:off x="664200" y="6368040"/>
            <a:ext cx="11527560" cy="1090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5" name="Rectangle 36"/>
          <p:cNvSpPr/>
          <p:nvPr/>
        </p:nvSpPr>
        <p:spPr>
          <a:xfrm>
            <a:off x="11723040" y="6477840"/>
            <a:ext cx="468360" cy="37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Rectangle 37"/>
          <p:cNvSpPr/>
          <p:nvPr/>
        </p:nvSpPr>
        <p:spPr>
          <a:xfrm>
            <a:off x="664200" y="0"/>
            <a:ext cx="119520" cy="644400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7" name="Rectangle 11"/>
          <p:cNvSpPr/>
          <p:nvPr/>
        </p:nvSpPr>
        <p:spPr>
          <a:xfrm>
            <a:off x="9792360" y="-4680"/>
            <a:ext cx="2372760" cy="92484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graphicFrame>
        <p:nvGraphicFramePr>
          <p:cNvPr id="218" name="Table 1"/>
          <p:cNvGraphicFramePr/>
          <p:nvPr/>
        </p:nvGraphicFramePr>
        <p:xfrm>
          <a:off x="2004840" y="2179080"/>
          <a:ext cx="8127720" cy="383904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000"/>
              </a:tblGrid>
              <a:tr h="7675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Phase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Duration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Tasks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675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Planning and Design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2 weeks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Features and Requirement gathering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675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Development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3-4 weeks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Frontend and Backend coding in Parallel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675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Testing and Integration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1 week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Debugging and Modification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675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Presentation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1-2 weeks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Final report, demo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Preparation.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9" name="TextBox 3"/>
          <p:cNvSpPr/>
          <p:nvPr/>
        </p:nvSpPr>
        <p:spPr>
          <a:xfrm>
            <a:off x="1051560" y="1546560"/>
            <a:ext cx="1705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Times New Roman"/>
              </a:rPr>
              <a:t>Schedule 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Rectangle 2"/>
          <p:cNvSpPr/>
          <p:nvPr/>
        </p:nvSpPr>
        <p:spPr>
          <a:xfrm flipH="1">
            <a:off x="11602800" y="6444360"/>
            <a:ext cx="132840" cy="4132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783720" y="462960"/>
            <a:ext cx="5933160" cy="81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000" spc="-1" strike="noStrike" u="sng">
                <a:solidFill>
                  <a:schemeClr val="dk1"/>
                </a:solidFill>
                <a:uFillTx/>
                <a:latin typeface="Times New Roman"/>
              </a:rPr>
              <a:t>ROLES</a:t>
            </a:r>
            <a:endParaRPr b="0" lang="en-US" sz="5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1195200" y="1528920"/>
            <a:ext cx="10746000" cy="445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50" spc="-1" strike="noStrike">
                <a:solidFill>
                  <a:schemeClr val="dk1"/>
                </a:solidFill>
                <a:latin typeface="Times New Roman"/>
              </a:rPr>
              <a:t>Data Analyst : Aswin S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50" spc="-1" strike="noStrike">
                <a:solidFill>
                  <a:schemeClr val="dk1"/>
                </a:solidFill>
                <a:latin typeface="Times New Roman"/>
              </a:rPr>
              <a:t>Front-end : Abijith G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50" spc="-1" strike="noStrike">
                <a:solidFill>
                  <a:schemeClr val="dk1"/>
                </a:solidFill>
                <a:latin typeface="Times New Roman"/>
              </a:rPr>
              <a:t>Tester : Aswin PS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50" spc="-1" strike="noStrike">
                <a:solidFill>
                  <a:schemeClr val="dk1"/>
                </a:solidFill>
                <a:latin typeface="Times New Roman"/>
              </a:rPr>
              <a:t>Debugger : Yadukrishnan TM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Rectangle 24"/>
          <p:cNvSpPr/>
          <p:nvPr/>
        </p:nvSpPr>
        <p:spPr>
          <a:xfrm>
            <a:off x="10800" y="0"/>
            <a:ext cx="599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horzOverflow="overflow" lIns="68760" rIns="68760" tIns="34200" bIns="34200" anchor="t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lt1">
                    <a:lumMod val="95000"/>
                  </a:schemeClr>
                </a:solidFill>
                <a:latin typeface="Arial Rounded MT Bold"/>
              </a:rPr>
              <a:t>Dept.of  Computer  Science  &amp;   Engg.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Rectangle 16"/>
          <p:cNvSpPr/>
          <p:nvPr/>
        </p:nvSpPr>
        <p:spPr>
          <a:xfrm>
            <a:off x="468720" y="0"/>
            <a:ext cx="194760" cy="685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5" name="Rectangle 25"/>
          <p:cNvSpPr/>
          <p:nvPr/>
        </p:nvSpPr>
        <p:spPr>
          <a:xfrm>
            <a:off x="664200" y="6477840"/>
            <a:ext cx="10798200" cy="379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chemeClr val="dk1"/>
                </a:solidFill>
                <a:latin typeface="Times New Roman"/>
              </a:rPr>
              <a:t>S6 B.Tech, 2022-26 Batch                                                CSD334 Mini Project External Review                                    Tuesday, April 22  </a:t>
            </a: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Rectangle 27"/>
          <p:cNvSpPr/>
          <p:nvPr/>
        </p:nvSpPr>
        <p:spPr>
          <a:xfrm>
            <a:off x="664200" y="6368040"/>
            <a:ext cx="11527560" cy="1090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7" name="Rectangle 37"/>
          <p:cNvSpPr/>
          <p:nvPr/>
        </p:nvSpPr>
        <p:spPr>
          <a:xfrm>
            <a:off x="664200" y="0"/>
            <a:ext cx="119520" cy="644400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8" name="Rectangle 11"/>
          <p:cNvSpPr/>
          <p:nvPr/>
        </p:nvSpPr>
        <p:spPr>
          <a:xfrm>
            <a:off x="9792360" y="-4680"/>
            <a:ext cx="2372760" cy="92484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9" name="Rectangle 12"/>
          <p:cNvSpPr/>
          <p:nvPr/>
        </p:nvSpPr>
        <p:spPr>
          <a:xfrm>
            <a:off x="11723040" y="6477840"/>
            <a:ext cx="468360" cy="37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Rectangle 1"/>
          <p:cNvSpPr/>
          <p:nvPr/>
        </p:nvSpPr>
        <p:spPr>
          <a:xfrm flipH="1">
            <a:off x="11602800" y="6444360"/>
            <a:ext cx="132840" cy="4132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783720" y="462960"/>
            <a:ext cx="5933160" cy="81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000" spc="-1" strike="noStrike" u="sng">
                <a:solidFill>
                  <a:schemeClr val="dk1"/>
                </a:solidFill>
                <a:uFillTx/>
                <a:latin typeface="Times New Roman"/>
              </a:rPr>
              <a:t>CONCLUSION</a:t>
            </a:r>
            <a:endParaRPr b="0" lang="en-US" sz="5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ubTitle"/>
          </p:nvPr>
        </p:nvSpPr>
        <p:spPr>
          <a:xfrm>
            <a:off x="1046160" y="1383840"/>
            <a:ext cx="10763280" cy="467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45720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House price prediction using machine learning enables consumers to purchase a home on a budget and avoid financial ruin.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Additional features were included in the dataset to help predict the prices even better. These additional features influence people’s decisions when purchasing a property.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To differentiate our model from previous prediction systems, we must include other parameters such as taxation and air quality.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Rectangle 24"/>
          <p:cNvSpPr/>
          <p:nvPr/>
        </p:nvSpPr>
        <p:spPr>
          <a:xfrm>
            <a:off x="10800" y="0"/>
            <a:ext cx="599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horzOverflow="overflow" lIns="68760" rIns="68760" tIns="34200" bIns="34200" anchor="t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lt1">
                    <a:lumMod val="95000"/>
                  </a:schemeClr>
                </a:solidFill>
                <a:latin typeface="Arial Rounded MT Bold"/>
              </a:rPr>
              <a:t>Dept.of  Computer  Science  &amp;   Engg.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Rectangle 16"/>
          <p:cNvSpPr/>
          <p:nvPr/>
        </p:nvSpPr>
        <p:spPr>
          <a:xfrm>
            <a:off x="468720" y="0"/>
            <a:ext cx="194760" cy="685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5" name="Rectangle 25"/>
          <p:cNvSpPr/>
          <p:nvPr/>
        </p:nvSpPr>
        <p:spPr>
          <a:xfrm>
            <a:off x="664200" y="6477840"/>
            <a:ext cx="10798200" cy="379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chemeClr val="dk1"/>
                </a:solidFill>
                <a:latin typeface="Times New Roman"/>
              </a:rPr>
              <a:t>S6 B.Tech, 2022-26 Batch                                                CSD334 Mini Project External Review                                    Tuesday, April 22 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Rectangle 27"/>
          <p:cNvSpPr/>
          <p:nvPr/>
        </p:nvSpPr>
        <p:spPr>
          <a:xfrm>
            <a:off x="664200" y="6368040"/>
            <a:ext cx="11527560" cy="1090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7" name="Rectangle 36"/>
          <p:cNvSpPr/>
          <p:nvPr/>
        </p:nvSpPr>
        <p:spPr>
          <a:xfrm>
            <a:off x="11723040" y="6477840"/>
            <a:ext cx="468360" cy="37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Rectangle 37"/>
          <p:cNvSpPr/>
          <p:nvPr/>
        </p:nvSpPr>
        <p:spPr>
          <a:xfrm>
            <a:off x="664200" y="0"/>
            <a:ext cx="119520" cy="644400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9" name="Rectangle 11"/>
          <p:cNvSpPr/>
          <p:nvPr/>
        </p:nvSpPr>
        <p:spPr>
          <a:xfrm>
            <a:off x="9792360" y="-4680"/>
            <a:ext cx="2372760" cy="92484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0" name="Rectangle 1"/>
          <p:cNvSpPr/>
          <p:nvPr/>
        </p:nvSpPr>
        <p:spPr>
          <a:xfrm flipH="1">
            <a:off x="11602800" y="6444360"/>
            <a:ext cx="132840" cy="4132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783720" y="462960"/>
            <a:ext cx="5933160" cy="81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000" spc="-1" strike="noStrike" u="sng">
                <a:solidFill>
                  <a:schemeClr val="dk1"/>
                </a:solidFill>
                <a:uFillTx/>
                <a:latin typeface="Times New Roman"/>
              </a:rPr>
              <a:t>REFERENCE</a:t>
            </a:r>
            <a:endParaRPr b="0" lang="en-US" sz="5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988560" y="1690920"/>
            <a:ext cx="10710360" cy="426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700" spc="-1" strike="noStrike">
                <a:solidFill>
                  <a:schemeClr val="dk1"/>
                </a:solidFill>
                <a:latin typeface="Times New Roman"/>
              </a:rPr>
              <a:t>Chauhan, A., &amp; Singh, A. (2023). Advanced machine learning algorithms for house price prediction. </a:t>
            </a:r>
            <a:r>
              <a:rPr b="0" i="1" lang="en-US" sz="1700" spc="-1" strike="noStrike">
                <a:solidFill>
                  <a:schemeClr val="dk1"/>
                </a:solidFill>
                <a:latin typeface="Times New Roman"/>
              </a:rPr>
              <a:t>The Science and Information Organization</a:t>
            </a:r>
            <a:r>
              <a:rPr b="0" lang="en-US" sz="1700" spc="-1" strike="noStrike">
                <a:solidFill>
                  <a:schemeClr val="dk1"/>
                </a:solidFill>
                <a:latin typeface="Times New Roman"/>
              </a:rPr>
              <a:t>. Retrieved from </a:t>
            </a:r>
            <a:r>
              <a:rPr b="0" lang="en-US" sz="1700" spc="-1" strike="noStrike" u="sng">
                <a:solidFill>
                  <a:schemeClr val="dk1"/>
                </a:solidFill>
                <a:uFillTx/>
                <a:latin typeface="Times New Roman"/>
                <a:hlinkClick r:id="rId1"/>
              </a:rPr>
              <a:t>https://thesai.org/Downloads/Volume12No12/Paper_91-Advanced_Machine_Learning_Algorithms.pdf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700" spc="-1" strike="noStrike">
                <a:solidFill>
                  <a:schemeClr val="dk1"/>
                </a:solidFill>
                <a:latin typeface="Times New Roman"/>
              </a:rPr>
              <a:t>IRJET. (2023). House price prediction using machine learning. </a:t>
            </a:r>
            <a:r>
              <a:rPr b="0" i="1" lang="en-US" sz="1700" spc="-1" strike="noStrike">
                <a:solidFill>
                  <a:schemeClr val="dk1"/>
                </a:solidFill>
                <a:latin typeface="Times New Roman"/>
              </a:rPr>
              <a:t>International Research Journal of Engineering and Technology (IRJET)</a:t>
            </a:r>
            <a:r>
              <a:rPr b="0" lang="en-US" sz="1700" spc="-1" strike="noStrike">
                <a:solidFill>
                  <a:schemeClr val="dk1"/>
                </a:solidFill>
                <a:latin typeface="Times New Roman"/>
              </a:rPr>
              <a:t>, 11(4), 226. Retrieved from </a:t>
            </a:r>
            <a:r>
              <a:rPr b="0" lang="en-US" sz="1700" spc="-1" strike="noStrike" u="sng">
                <a:solidFill>
                  <a:schemeClr val="dk1"/>
                </a:solidFill>
                <a:uFillTx/>
                <a:latin typeface="Times New Roman"/>
                <a:hlinkClick r:id="rId2"/>
              </a:rPr>
              <a:t>https://www.irjet.net/archives/V11/i4/IRJET-V11I4226.pdf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700" spc="-1" strike="noStrike">
                <a:solidFill>
                  <a:schemeClr val="dk1"/>
                </a:solidFill>
                <a:latin typeface="Times New Roman"/>
              </a:rPr>
              <a:t>Engström, A. I. (2019). Predicting house prices with machine learning methods. </a:t>
            </a:r>
            <a:r>
              <a:rPr b="0" i="1" lang="en-US" sz="1700" spc="-1" strike="noStrike">
                <a:solidFill>
                  <a:schemeClr val="dk1"/>
                </a:solidFill>
                <a:latin typeface="Times New Roman"/>
              </a:rPr>
              <a:t>Diva Portal</a:t>
            </a:r>
            <a:r>
              <a:rPr b="0" lang="en-US" sz="1700" spc="-1" strike="noStrike">
                <a:solidFill>
                  <a:schemeClr val="dk1"/>
                </a:solidFill>
                <a:latin typeface="Times New Roman"/>
              </a:rPr>
              <a:t>. Retrieved from </a:t>
            </a:r>
            <a:r>
              <a:rPr b="0" lang="en-US" sz="1700" spc="-1" strike="noStrike" u="sng">
                <a:solidFill>
                  <a:schemeClr val="dk1"/>
                </a:solidFill>
                <a:uFillTx/>
                <a:latin typeface="Times New Roman"/>
                <a:hlinkClick r:id="rId3"/>
              </a:rPr>
              <a:t>https://www.diva-portal.org/smash/get/diva2%3A1354741/FULLTEXT01.pdf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7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US" sz="1700" spc="-1" strike="noStrike">
                <a:solidFill>
                  <a:schemeClr val="dk1"/>
                </a:solidFill>
                <a:latin typeface="Times New Roman"/>
              </a:rPr>
              <a:t>Vaddi, S. S., Yousif, A., Baraheem, S., Shen, J., &amp; Nguyen, T. V. (2022). House price prediction via visual cues and estate attributes. </a:t>
            </a:r>
            <a:r>
              <a:rPr b="0" i="1" lang="en-US" sz="1700" spc="-1" strike="noStrike">
                <a:solidFill>
                  <a:schemeClr val="dk1"/>
                </a:solidFill>
                <a:latin typeface="Times New Roman"/>
              </a:rPr>
              <a:t>National Science Foundation</a:t>
            </a:r>
            <a:r>
              <a:rPr b="0" lang="en-US" sz="1700" spc="-1" strike="noStrike">
                <a:solidFill>
                  <a:schemeClr val="dk1"/>
                </a:solidFill>
                <a:latin typeface="Times New Roman"/>
              </a:rPr>
              <a:t>. Retrieved from </a:t>
            </a:r>
            <a:r>
              <a:rPr b="0" lang="en-US" sz="1700" spc="-1" strike="noStrike" u="sng">
                <a:solidFill>
                  <a:schemeClr val="dk1"/>
                </a:solidFill>
                <a:uFillTx/>
                <a:latin typeface="Times New Roman"/>
                <a:hlinkClick r:id="rId4"/>
              </a:rPr>
              <a:t>https://par.nsf.gov/servlets/purl/10428263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700" spc="-1" strike="noStrike">
                <a:solidFill>
                  <a:schemeClr val="dk1"/>
                </a:solidFill>
                <a:latin typeface="Times New Roman"/>
              </a:rPr>
              <a:t>Dhaka, N., Chaudhary, A., Sisodiya, D., Sharma, M., &amp; Babue, S. (2023). Prediction of house prices using machine learning. </a:t>
            </a:r>
            <a:r>
              <a:rPr b="0" i="1" lang="en-US" sz="1700" spc="-1" strike="noStrike">
                <a:solidFill>
                  <a:schemeClr val="dk1"/>
                </a:solidFill>
                <a:latin typeface="Times New Roman"/>
              </a:rPr>
              <a:t>Propulsion Tech Journal</a:t>
            </a:r>
            <a:r>
              <a:rPr b="0" lang="en-US" sz="1700" spc="-1" strike="noStrike">
                <a:solidFill>
                  <a:schemeClr val="dk1"/>
                </a:solidFill>
                <a:latin typeface="Times New Roman"/>
              </a:rPr>
              <a:t>. Retrieved from </a:t>
            </a:r>
            <a:r>
              <a:rPr b="0" lang="en-US" sz="1700" spc="-1" strike="noStrike" u="sng">
                <a:solidFill>
                  <a:schemeClr val="dk1"/>
                </a:solidFill>
                <a:uFillTx/>
                <a:latin typeface="Times New Roman"/>
                <a:hlinkClick r:id="rId5"/>
              </a:rPr>
              <a:t>https://www.propulsiontechjournal.com/index.php/journal/article/download/5998/3970/10311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700" spc="-1" strike="noStrike">
                <a:solidFill>
                  <a:schemeClr val="dk1"/>
                </a:solidFill>
                <a:latin typeface="Times New Roman"/>
              </a:rPr>
              <a:t>G., A., Dattatray, S., G., S., &amp; Bharadi, V. K. (2021). House price prediction using machine learning.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1700" spc="-1" strike="noStrike">
                <a:solidFill>
                  <a:schemeClr val="dk1"/>
                </a:solidFill>
                <a:latin typeface="Times New Roman"/>
              </a:rPr>
              <a:t>Ahtesham, M., Bawany, N. Z., &amp; Fatima, K. (2020). House price prediction using machine learning algorithm: The case of Karachi city, Pakistan. </a:t>
            </a:r>
            <a:r>
              <a:rPr b="0" i="1" lang="en-US" sz="1700" spc="-1" strike="noStrike">
                <a:solidFill>
                  <a:schemeClr val="dk1"/>
                </a:solidFill>
                <a:latin typeface="Times New Roman"/>
              </a:rPr>
              <a:t>IEEE</a:t>
            </a:r>
            <a:r>
              <a:rPr b="0" lang="en-US" sz="1700" spc="-1" strike="noStrike">
                <a:solidFill>
                  <a:schemeClr val="dk1"/>
                </a:solidFill>
                <a:latin typeface="Times New Roman"/>
              </a:rPr>
              <a:t>.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Rectangle 24"/>
          <p:cNvSpPr/>
          <p:nvPr/>
        </p:nvSpPr>
        <p:spPr>
          <a:xfrm>
            <a:off x="10800" y="0"/>
            <a:ext cx="599760" cy="6857640"/>
          </a:xfrm>
          <a:prstGeom prst="rect">
            <a:avLst/>
          </a:prstGeom>
          <a:blipFill rotWithShape="0">
            <a:blip r:embed="rId6"/>
            <a:srcRect/>
            <a:stretch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horzOverflow="overflow" lIns="68760" rIns="68760" tIns="34200" bIns="34200" anchor="t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lt1">
                    <a:lumMod val="95000"/>
                  </a:schemeClr>
                </a:solidFill>
                <a:latin typeface="Arial Rounded MT Bold"/>
              </a:rPr>
              <a:t>Dept.of  Computer  Science  &amp;   Engg.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Rectangle 16"/>
          <p:cNvSpPr/>
          <p:nvPr/>
        </p:nvSpPr>
        <p:spPr>
          <a:xfrm>
            <a:off x="468720" y="0"/>
            <a:ext cx="194760" cy="685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5" name="Rectangle 25"/>
          <p:cNvSpPr/>
          <p:nvPr/>
        </p:nvSpPr>
        <p:spPr>
          <a:xfrm>
            <a:off x="664200" y="6477840"/>
            <a:ext cx="10798200" cy="379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chemeClr val="dk1"/>
                </a:solidFill>
                <a:latin typeface="Times New Roman"/>
              </a:rPr>
              <a:t>S6 B.Tech, 2022-26 Batch                                                CSD334 Mini Project External Review                                    Tuesday, April 22  </a:t>
            </a: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Rectangle 27"/>
          <p:cNvSpPr/>
          <p:nvPr/>
        </p:nvSpPr>
        <p:spPr>
          <a:xfrm>
            <a:off x="664200" y="6368040"/>
            <a:ext cx="11527560" cy="1090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7" name="Rectangle 36"/>
          <p:cNvSpPr/>
          <p:nvPr/>
        </p:nvSpPr>
        <p:spPr>
          <a:xfrm>
            <a:off x="11723040" y="6477840"/>
            <a:ext cx="468360" cy="37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Rectangle 37"/>
          <p:cNvSpPr/>
          <p:nvPr/>
        </p:nvSpPr>
        <p:spPr>
          <a:xfrm>
            <a:off x="664200" y="0"/>
            <a:ext cx="119520" cy="644400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9" name="Rectangle 11"/>
          <p:cNvSpPr/>
          <p:nvPr/>
        </p:nvSpPr>
        <p:spPr>
          <a:xfrm>
            <a:off x="9792360" y="-4680"/>
            <a:ext cx="2372760" cy="924840"/>
          </a:xfrm>
          <a:prstGeom prst="rect">
            <a:avLst/>
          </a:prstGeom>
          <a:blipFill rotWithShape="0">
            <a:blip r:embed="rId7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0" name="Rectangle 1"/>
          <p:cNvSpPr/>
          <p:nvPr/>
        </p:nvSpPr>
        <p:spPr>
          <a:xfrm flipH="1">
            <a:off x="11602800" y="6444360"/>
            <a:ext cx="132840" cy="4132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635840" y="2654640"/>
            <a:ext cx="9416520" cy="1134360"/>
          </a:xfrm>
          <a:prstGeom prst="rect">
            <a:avLst/>
          </a:prstGeom>
          <a:noFill/>
          <a:ln w="0">
            <a:noFill/>
          </a:ln>
          <a:effectLst>
            <a:outerShdw dist="228593" dir="2700000" blurRad="190440" rotWithShape="0">
              <a:srgbClr val="000000">
                <a:alpha val="30000"/>
              </a:srgbClr>
            </a:outerShdw>
          </a:effectLst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i="1" lang="en-IN" sz="9600" spc="-1" strike="noStrike">
                <a:solidFill>
                  <a:schemeClr val="dk1"/>
                </a:solidFill>
                <a:latin typeface="Times New Roman"/>
              </a:rPr>
              <a:t>THANK</a:t>
            </a:r>
            <a:r>
              <a:rPr b="1" i="1" lang="en-IN" sz="96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1" i="1" lang="en-IN" sz="9600" spc="-1" strike="noStrike">
                <a:solidFill>
                  <a:schemeClr val="dk1"/>
                </a:solidFill>
                <a:latin typeface="Times New Roman"/>
              </a:rPr>
              <a:t>YOU</a:t>
            </a:r>
            <a:endParaRPr b="0" lang="en-US" sz="9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988560" y="1690920"/>
            <a:ext cx="10710360" cy="426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IN" sz="1700" spc="-1" strike="noStrike">
                <a:solidFill>
                  <a:schemeClr val="lt1"/>
                </a:solidFill>
                <a:latin typeface="Calibri"/>
              </a:rPr>
              <a:t>K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Rectangle 24"/>
          <p:cNvSpPr/>
          <p:nvPr/>
        </p:nvSpPr>
        <p:spPr>
          <a:xfrm>
            <a:off x="10800" y="0"/>
            <a:ext cx="599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horzOverflow="overflow" lIns="68760" rIns="68760" tIns="34200" bIns="34200" anchor="t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lt1">
                    <a:lumMod val="95000"/>
                  </a:schemeClr>
                </a:solidFill>
                <a:latin typeface="Arial Rounded MT Bold"/>
              </a:rPr>
              <a:t>Dept.of  Computer  Science  &amp;   Engg.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Rectangle 16"/>
          <p:cNvSpPr/>
          <p:nvPr/>
        </p:nvSpPr>
        <p:spPr>
          <a:xfrm>
            <a:off x="468720" y="0"/>
            <a:ext cx="194760" cy="685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5" name="Rectangle 25"/>
          <p:cNvSpPr/>
          <p:nvPr/>
        </p:nvSpPr>
        <p:spPr>
          <a:xfrm>
            <a:off x="664200" y="6477840"/>
            <a:ext cx="10798200" cy="379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chemeClr val="dk1"/>
                </a:solidFill>
                <a:latin typeface="Times New Roman"/>
              </a:rPr>
              <a:t>S6 B.Tech, 2022-26 Batch                                                CSD334 Mini Project External Review                                    Tuesday, April 22 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Rectangle 27"/>
          <p:cNvSpPr/>
          <p:nvPr/>
        </p:nvSpPr>
        <p:spPr>
          <a:xfrm>
            <a:off x="664200" y="6368040"/>
            <a:ext cx="11527560" cy="1090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7" name="Rectangle 36"/>
          <p:cNvSpPr/>
          <p:nvPr/>
        </p:nvSpPr>
        <p:spPr>
          <a:xfrm>
            <a:off x="11723040" y="6477840"/>
            <a:ext cx="468360" cy="37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Rectangle 37"/>
          <p:cNvSpPr/>
          <p:nvPr/>
        </p:nvSpPr>
        <p:spPr>
          <a:xfrm>
            <a:off x="664200" y="0"/>
            <a:ext cx="119520" cy="644400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59" name="Rectangle 11"/>
          <p:cNvSpPr/>
          <p:nvPr/>
        </p:nvSpPr>
        <p:spPr>
          <a:xfrm>
            <a:off x="9792360" y="-4680"/>
            <a:ext cx="2372760" cy="92484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0" name="Rectangle 1"/>
          <p:cNvSpPr/>
          <p:nvPr/>
        </p:nvSpPr>
        <p:spPr>
          <a:xfrm flipH="1">
            <a:off x="11602800" y="6444360"/>
            <a:ext cx="132840" cy="4132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83720" y="457920"/>
            <a:ext cx="6197400" cy="79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000" spc="-1" strike="noStrike" u="sng">
                <a:solidFill>
                  <a:schemeClr val="dk1"/>
                </a:solidFill>
                <a:uFillTx/>
                <a:latin typeface="Times New Roman"/>
              </a:rPr>
              <a:t>INTRODUCTION</a:t>
            </a:r>
            <a:endParaRPr b="0" lang="en-US" sz="5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810360" y="1607040"/>
            <a:ext cx="11381400" cy="441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Housing is a fundamental necessity, providing shelter and livelihood alongside other basic needs like food and water.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Rising living standards have increased housing demand, with most people seeking homes as a place to live rather than for investment.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Housing markets boost economies by driving demand for goods, construction materials, and related industries, creating a ripple effect.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Housing is recognized as a human right, with a strong housing supply reflecting economic growth and stability.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30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Rectangle 24"/>
          <p:cNvSpPr/>
          <p:nvPr/>
        </p:nvSpPr>
        <p:spPr>
          <a:xfrm>
            <a:off x="10800" y="0"/>
            <a:ext cx="599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horzOverflow="overflow" lIns="68760" rIns="68760" tIns="34200" bIns="34200" anchor="t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lt1">
                    <a:lumMod val="95000"/>
                  </a:schemeClr>
                </a:solidFill>
                <a:latin typeface="Arial Rounded MT Bold"/>
              </a:rPr>
              <a:t>Dept.of  Computer  Science  &amp;   Engg.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Rectangle 16"/>
          <p:cNvSpPr/>
          <p:nvPr/>
        </p:nvSpPr>
        <p:spPr>
          <a:xfrm>
            <a:off x="468720" y="0"/>
            <a:ext cx="194760" cy="685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2" name="Rectangle 25"/>
          <p:cNvSpPr/>
          <p:nvPr/>
        </p:nvSpPr>
        <p:spPr>
          <a:xfrm>
            <a:off x="664200" y="6477840"/>
            <a:ext cx="10798200" cy="379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chemeClr val="dk1"/>
                </a:solidFill>
                <a:latin typeface="Times New Roman"/>
              </a:rPr>
              <a:t>S6 B.Tech, 2022-26 Batch                                                CSD334 Mini Project External Review                                    Tuesday, April 22  </a:t>
            </a: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Rectangle 27"/>
          <p:cNvSpPr/>
          <p:nvPr/>
        </p:nvSpPr>
        <p:spPr>
          <a:xfrm>
            <a:off x="664200" y="6368040"/>
            <a:ext cx="11527560" cy="1090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4" name="Rectangle 36"/>
          <p:cNvSpPr/>
          <p:nvPr/>
        </p:nvSpPr>
        <p:spPr>
          <a:xfrm>
            <a:off x="11736720" y="6477840"/>
            <a:ext cx="455040" cy="37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Rectangle 37"/>
          <p:cNvSpPr/>
          <p:nvPr/>
        </p:nvSpPr>
        <p:spPr>
          <a:xfrm>
            <a:off x="664200" y="0"/>
            <a:ext cx="119520" cy="644400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6" name="Rectangle 11"/>
          <p:cNvSpPr/>
          <p:nvPr/>
        </p:nvSpPr>
        <p:spPr>
          <a:xfrm>
            <a:off x="9792360" y="-4680"/>
            <a:ext cx="2372760" cy="92484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7" name="Rectangle 1"/>
          <p:cNvSpPr/>
          <p:nvPr/>
        </p:nvSpPr>
        <p:spPr>
          <a:xfrm flipH="1">
            <a:off x="11602800" y="6444360"/>
            <a:ext cx="132840" cy="4132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83720" y="457920"/>
            <a:ext cx="5933160" cy="81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000" spc="-1" strike="noStrike" u="sng">
                <a:solidFill>
                  <a:schemeClr val="dk1"/>
                </a:solidFill>
                <a:uFillTx/>
                <a:latin typeface="Times New Roman"/>
              </a:rPr>
              <a:t>ABSTRACT</a:t>
            </a:r>
            <a:endParaRPr b="0" lang="en-US" sz="5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783720" y="1532520"/>
            <a:ext cx="11381400" cy="457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The project aims to develop a machine learning-based model to predict housing prices accurately, considering various parameters such as buyer preferences, budgets, and market trends, to assist customers in making informed decisions.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Machine learning algorithms like Random Forest Regression, Linear Regression, Decision Tree Regression, and K-Means Regression are employed for data collection, preprocessing, and predicting real estate prices.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This project addresses the challenges of the dynamic real estate market by providing efficient, cost-effective, and accurate housing price predictions, empowering buyers to make better financial decisions without needing a broker</a:t>
            </a: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Rectangle 24"/>
          <p:cNvSpPr/>
          <p:nvPr/>
        </p:nvSpPr>
        <p:spPr>
          <a:xfrm>
            <a:off x="10800" y="0"/>
            <a:ext cx="599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horzOverflow="overflow" lIns="68760" rIns="68760" tIns="34200" bIns="34200" anchor="t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lt1">
                    <a:lumMod val="95000"/>
                  </a:schemeClr>
                </a:solidFill>
                <a:latin typeface="Arial Rounded MT Bold"/>
              </a:rPr>
              <a:t>Dept.of  Computer  Science  &amp;   Engg.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Rectangle 16"/>
          <p:cNvSpPr/>
          <p:nvPr/>
        </p:nvSpPr>
        <p:spPr>
          <a:xfrm>
            <a:off x="468720" y="0"/>
            <a:ext cx="194760" cy="685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2" name="Rectangle 25"/>
          <p:cNvSpPr/>
          <p:nvPr/>
        </p:nvSpPr>
        <p:spPr>
          <a:xfrm>
            <a:off x="664200" y="6477840"/>
            <a:ext cx="10798200" cy="379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chemeClr val="dk1"/>
                </a:solidFill>
                <a:latin typeface="Times New Roman"/>
              </a:rPr>
              <a:t>S6 B.Tech, 2022-26 Batch                                                CSD334 Mini Project External Review                                    Tuesday, April 22  </a:t>
            </a: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Rectangle 27"/>
          <p:cNvSpPr/>
          <p:nvPr/>
        </p:nvSpPr>
        <p:spPr>
          <a:xfrm>
            <a:off x="664200" y="6368040"/>
            <a:ext cx="11527560" cy="1090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4" name="Rectangle 36"/>
          <p:cNvSpPr/>
          <p:nvPr/>
        </p:nvSpPr>
        <p:spPr>
          <a:xfrm>
            <a:off x="11723040" y="6477840"/>
            <a:ext cx="468360" cy="37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Rectangle 37"/>
          <p:cNvSpPr/>
          <p:nvPr/>
        </p:nvSpPr>
        <p:spPr>
          <a:xfrm>
            <a:off x="664200" y="0"/>
            <a:ext cx="119520" cy="644400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6" name="Rectangle 11"/>
          <p:cNvSpPr/>
          <p:nvPr/>
        </p:nvSpPr>
        <p:spPr>
          <a:xfrm>
            <a:off x="9792360" y="-4680"/>
            <a:ext cx="2372760" cy="92484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7" name="Rectangle 1"/>
          <p:cNvSpPr/>
          <p:nvPr/>
        </p:nvSpPr>
        <p:spPr>
          <a:xfrm flipH="1">
            <a:off x="11602800" y="6444360"/>
            <a:ext cx="132840" cy="4132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74080" y="98640"/>
            <a:ext cx="6883920" cy="81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6818"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000" spc="-1" strike="noStrike" u="sng">
                <a:solidFill>
                  <a:schemeClr val="dk1"/>
                </a:solidFill>
                <a:uFillTx/>
                <a:latin typeface="Times New Roman"/>
              </a:rPr>
              <a:t>LITERATURE REVIEW</a:t>
            </a:r>
            <a:endParaRPr b="0" lang="en-US" sz="5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783720" y="1378800"/>
            <a:ext cx="10541520" cy="47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50" spc="-1" strike="noStrike">
                <a:solidFill>
                  <a:schemeClr val="lt1"/>
                </a:solidFill>
                <a:latin typeface="Calibri"/>
              </a:rPr>
              <a:t>B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Rectangle 24"/>
          <p:cNvSpPr/>
          <p:nvPr/>
        </p:nvSpPr>
        <p:spPr>
          <a:xfrm>
            <a:off x="10800" y="0"/>
            <a:ext cx="599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horzOverflow="overflow" lIns="68760" rIns="68760" tIns="34200" bIns="34200" anchor="t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lt1">
                    <a:lumMod val="95000"/>
                  </a:schemeClr>
                </a:solidFill>
                <a:latin typeface="Arial Rounded MT Bold"/>
              </a:rPr>
              <a:t>Dept.of  Computer  Science  &amp;   Engg.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Rectangle 16"/>
          <p:cNvSpPr/>
          <p:nvPr/>
        </p:nvSpPr>
        <p:spPr>
          <a:xfrm>
            <a:off x="468720" y="0"/>
            <a:ext cx="194760" cy="685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2" name="Rectangle 25"/>
          <p:cNvSpPr/>
          <p:nvPr/>
        </p:nvSpPr>
        <p:spPr>
          <a:xfrm>
            <a:off x="664200" y="6477840"/>
            <a:ext cx="10798200" cy="379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chemeClr val="dk1"/>
                </a:solidFill>
                <a:latin typeface="Times New Roman"/>
              </a:rPr>
              <a:t>S6 B.Tech, 2022-26 Batch                                                CSD334 Mini Project External Review                                    Tuesday, April 22 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tangle 27"/>
          <p:cNvSpPr/>
          <p:nvPr/>
        </p:nvSpPr>
        <p:spPr>
          <a:xfrm>
            <a:off x="664200" y="6368040"/>
            <a:ext cx="11527560" cy="1090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4" name="Rectangle 36"/>
          <p:cNvSpPr/>
          <p:nvPr/>
        </p:nvSpPr>
        <p:spPr>
          <a:xfrm>
            <a:off x="11723040" y="6477840"/>
            <a:ext cx="468360" cy="37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Rectangle 37"/>
          <p:cNvSpPr/>
          <p:nvPr/>
        </p:nvSpPr>
        <p:spPr>
          <a:xfrm>
            <a:off x="664200" y="0"/>
            <a:ext cx="119520" cy="644400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6" name="Rectangle 11"/>
          <p:cNvSpPr/>
          <p:nvPr/>
        </p:nvSpPr>
        <p:spPr>
          <a:xfrm>
            <a:off x="9792360" y="-4680"/>
            <a:ext cx="2372760" cy="92484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7" name="TextBox 6"/>
          <p:cNvSpPr/>
          <p:nvPr/>
        </p:nvSpPr>
        <p:spPr>
          <a:xfrm>
            <a:off x="1053000" y="1122120"/>
            <a:ext cx="2881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Calibri"/>
              </a:rPr>
              <a:t>Title and Author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Box 7"/>
          <p:cNvSpPr/>
          <p:nvPr/>
        </p:nvSpPr>
        <p:spPr>
          <a:xfrm>
            <a:off x="3433680" y="1116720"/>
            <a:ext cx="2747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Calibri"/>
              </a:rPr>
              <a:t>Methodology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10"/>
          <p:cNvSpPr/>
          <p:nvPr/>
        </p:nvSpPr>
        <p:spPr>
          <a:xfrm>
            <a:off x="5911920" y="1137960"/>
            <a:ext cx="2548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Calibri"/>
              </a:rPr>
              <a:t>Merits and Demerits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12"/>
          <p:cNvSpPr/>
          <p:nvPr/>
        </p:nvSpPr>
        <p:spPr>
          <a:xfrm>
            <a:off x="8427600" y="1116720"/>
            <a:ext cx="1819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Calibri"/>
              </a:rPr>
              <a:t>Relevance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1" name="Table 2"/>
          <p:cNvGraphicFramePr/>
          <p:nvPr/>
        </p:nvGraphicFramePr>
        <p:xfrm>
          <a:off x="1140120" y="1154880"/>
          <a:ext cx="8652240" cy="4870440"/>
        </p:xfrm>
        <a:graphic>
          <a:graphicData uri="http://schemas.openxmlformats.org/drawingml/2006/table">
            <a:tbl>
              <a:tblPr/>
              <a:tblGrid>
                <a:gridCol w="2162880"/>
                <a:gridCol w="2162880"/>
                <a:gridCol w="2162880"/>
                <a:gridCol w="2162880"/>
              </a:tblGrid>
              <a:tr h="114984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Title and Author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Methodology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Merits and Demerits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Relevance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20600">
                <a:tc>
                  <a:txBody>
                    <a:bodyPr anchor="t">
                      <a:noAutofit/>
                    </a:bodyPr>
                    <a:p>
                      <a:pPr marL="457200" indent="-45720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OpenSymbol"/>
                        <a:buAutoNum type="arabicPeriod"/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“</a:t>
                      </a: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Advanced Machine Learning Algorithms for House Price Prediction” 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-Ayush Chauhan, Anubhav Singh 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Uses Support Vector Regression (SVR), Artificial Neural Networks (ANN), and Linear Regression to predict house prices.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Merits: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Explores multiple ML models for price prediction. Feature selection improves accuracy.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Demerits: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May not work well for all datasets. Limited deep learning integration.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Useful for understanding traditional ML-based price prediction.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2" name="Rectangle 1"/>
          <p:cNvSpPr/>
          <p:nvPr/>
        </p:nvSpPr>
        <p:spPr>
          <a:xfrm flipH="1">
            <a:off x="11602800" y="6444360"/>
            <a:ext cx="132840" cy="4132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74080" y="98640"/>
            <a:ext cx="6883920" cy="81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6818"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000" spc="-1" strike="noStrike" u="sng">
                <a:solidFill>
                  <a:schemeClr val="dk1"/>
                </a:solidFill>
                <a:uFillTx/>
                <a:latin typeface="Times New Roman"/>
              </a:rPr>
              <a:t>LITERATURE REVIEW</a:t>
            </a:r>
            <a:endParaRPr b="0" lang="en-US" sz="5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783720" y="1378800"/>
            <a:ext cx="10541520" cy="47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50" spc="-1" strike="noStrike">
                <a:solidFill>
                  <a:schemeClr val="lt1"/>
                </a:solidFill>
                <a:latin typeface="Calibri"/>
              </a:rPr>
              <a:t>B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Rectangle 24"/>
          <p:cNvSpPr/>
          <p:nvPr/>
        </p:nvSpPr>
        <p:spPr>
          <a:xfrm>
            <a:off x="10800" y="0"/>
            <a:ext cx="599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horzOverflow="overflow" lIns="68760" rIns="68760" tIns="34200" bIns="34200" anchor="t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lt1">
                    <a:lumMod val="95000"/>
                  </a:schemeClr>
                </a:solidFill>
                <a:latin typeface="Arial Rounded MT Bold"/>
              </a:rPr>
              <a:t>Dept.of  Computer  Science  &amp;   Engg.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Rectangle 16"/>
          <p:cNvSpPr/>
          <p:nvPr/>
        </p:nvSpPr>
        <p:spPr>
          <a:xfrm>
            <a:off x="468720" y="0"/>
            <a:ext cx="194760" cy="685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7" name="Rectangle 25"/>
          <p:cNvSpPr/>
          <p:nvPr/>
        </p:nvSpPr>
        <p:spPr>
          <a:xfrm>
            <a:off x="664200" y="6477840"/>
            <a:ext cx="10798200" cy="379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chemeClr val="dk1"/>
                </a:solidFill>
                <a:latin typeface="Times New Roman"/>
              </a:rPr>
              <a:t>S6 B.Tech, 2022-26 Batch                                                CSD334 Mini Project External Review                                    Tuesday, April 22 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Rectangle 27"/>
          <p:cNvSpPr/>
          <p:nvPr/>
        </p:nvSpPr>
        <p:spPr>
          <a:xfrm>
            <a:off x="664200" y="6368040"/>
            <a:ext cx="11527560" cy="1090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9" name="Rectangle 36"/>
          <p:cNvSpPr/>
          <p:nvPr/>
        </p:nvSpPr>
        <p:spPr>
          <a:xfrm>
            <a:off x="11736720" y="6477840"/>
            <a:ext cx="455040" cy="37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Rectangle 37"/>
          <p:cNvSpPr/>
          <p:nvPr/>
        </p:nvSpPr>
        <p:spPr>
          <a:xfrm>
            <a:off x="664200" y="0"/>
            <a:ext cx="119520" cy="644400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1" name="Rectangle 11"/>
          <p:cNvSpPr/>
          <p:nvPr/>
        </p:nvSpPr>
        <p:spPr>
          <a:xfrm>
            <a:off x="9792360" y="-4680"/>
            <a:ext cx="2372760" cy="92484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2" name="TextBox 6"/>
          <p:cNvSpPr/>
          <p:nvPr/>
        </p:nvSpPr>
        <p:spPr>
          <a:xfrm>
            <a:off x="1053000" y="1122120"/>
            <a:ext cx="2881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Calibri"/>
              </a:rPr>
              <a:t>Title and Author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Box 7"/>
          <p:cNvSpPr/>
          <p:nvPr/>
        </p:nvSpPr>
        <p:spPr>
          <a:xfrm>
            <a:off x="3433680" y="1116720"/>
            <a:ext cx="2747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Calibri"/>
              </a:rPr>
              <a:t>Methodology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10"/>
          <p:cNvSpPr/>
          <p:nvPr/>
        </p:nvSpPr>
        <p:spPr>
          <a:xfrm>
            <a:off x="5911920" y="1137960"/>
            <a:ext cx="2548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Calibri"/>
              </a:rPr>
              <a:t>Merits and Demerits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Box 12"/>
          <p:cNvSpPr/>
          <p:nvPr/>
        </p:nvSpPr>
        <p:spPr>
          <a:xfrm>
            <a:off x="8427600" y="1116720"/>
            <a:ext cx="1819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Calibri"/>
              </a:rPr>
              <a:t>Relevance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6" name="Table 2"/>
          <p:cNvGraphicFramePr/>
          <p:nvPr/>
        </p:nvGraphicFramePr>
        <p:xfrm>
          <a:off x="1140120" y="1154880"/>
          <a:ext cx="8652240" cy="4870440"/>
        </p:xfrm>
        <a:graphic>
          <a:graphicData uri="http://schemas.openxmlformats.org/drawingml/2006/table">
            <a:tbl>
              <a:tblPr/>
              <a:tblGrid>
                <a:gridCol w="2162880"/>
                <a:gridCol w="2162880"/>
                <a:gridCol w="2162880"/>
                <a:gridCol w="2162880"/>
              </a:tblGrid>
              <a:tr h="114984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Title and Author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Methodology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Merits and Demerits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Relevance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206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2.”House Price Prediction Using Machine Learning”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-Prof.J.Kalidass,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T.Dharshalini,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R.Nivetha,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AP.Subasri.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Uses Random Forest, Decision Tree, and XGBoost for price estimation.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Merits: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High accuracy with XGBoost.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Effective handling of missing values.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Demerits: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Computationally expensive for large datasets.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Highlights the importance of ensemble learning for price predictions.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Rectangle 1"/>
          <p:cNvSpPr/>
          <p:nvPr/>
        </p:nvSpPr>
        <p:spPr>
          <a:xfrm flipH="1">
            <a:off x="11602800" y="6444360"/>
            <a:ext cx="132840" cy="4132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74080" y="98640"/>
            <a:ext cx="6883920" cy="81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6818"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000" spc="-1" strike="noStrike" u="sng">
                <a:solidFill>
                  <a:schemeClr val="dk1"/>
                </a:solidFill>
                <a:uFillTx/>
                <a:latin typeface="Times New Roman"/>
              </a:rPr>
              <a:t>LITERATURE REVIEW</a:t>
            </a:r>
            <a:endParaRPr b="0" lang="en-US" sz="5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783720" y="1378800"/>
            <a:ext cx="10541520" cy="47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50" spc="-1" strike="noStrike">
                <a:solidFill>
                  <a:schemeClr val="lt1"/>
                </a:solidFill>
                <a:latin typeface="Calibri"/>
              </a:rPr>
              <a:t>B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Rectangle 24"/>
          <p:cNvSpPr/>
          <p:nvPr/>
        </p:nvSpPr>
        <p:spPr>
          <a:xfrm>
            <a:off x="10800" y="0"/>
            <a:ext cx="599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horzOverflow="overflow" lIns="68760" rIns="68760" tIns="34200" bIns="34200" anchor="t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lt1">
                    <a:lumMod val="95000"/>
                  </a:schemeClr>
                </a:solidFill>
                <a:latin typeface="Arial Rounded MT Bold"/>
              </a:rPr>
              <a:t>Dept.of  Computer  Science  &amp;   Engg.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Rectangle 16"/>
          <p:cNvSpPr/>
          <p:nvPr/>
        </p:nvSpPr>
        <p:spPr>
          <a:xfrm>
            <a:off x="468720" y="0"/>
            <a:ext cx="194760" cy="685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2" name="Rectangle 25"/>
          <p:cNvSpPr/>
          <p:nvPr/>
        </p:nvSpPr>
        <p:spPr>
          <a:xfrm>
            <a:off x="664200" y="6477840"/>
            <a:ext cx="10798200" cy="379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chemeClr val="dk1"/>
                </a:solidFill>
                <a:latin typeface="Times New Roman"/>
              </a:rPr>
              <a:t>S6 B.Tech, 2022-26 Batch                                                CSD334 Mini Project External Review                                    Tuesday, April 22 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Rectangle 27"/>
          <p:cNvSpPr/>
          <p:nvPr/>
        </p:nvSpPr>
        <p:spPr>
          <a:xfrm>
            <a:off x="664200" y="6368040"/>
            <a:ext cx="11527560" cy="1090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4" name="Rectangle 36"/>
          <p:cNvSpPr/>
          <p:nvPr/>
        </p:nvSpPr>
        <p:spPr>
          <a:xfrm>
            <a:off x="11736720" y="6477840"/>
            <a:ext cx="455040" cy="37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Rectangle 37"/>
          <p:cNvSpPr/>
          <p:nvPr/>
        </p:nvSpPr>
        <p:spPr>
          <a:xfrm>
            <a:off x="664200" y="0"/>
            <a:ext cx="119520" cy="644400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6" name="Rectangle 11"/>
          <p:cNvSpPr/>
          <p:nvPr/>
        </p:nvSpPr>
        <p:spPr>
          <a:xfrm>
            <a:off x="9792360" y="-4680"/>
            <a:ext cx="2372760" cy="92484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7" name="TextBox 6"/>
          <p:cNvSpPr/>
          <p:nvPr/>
        </p:nvSpPr>
        <p:spPr>
          <a:xfrm>
            <a:off x="1053000" y="1122120"/>
            <a:ext cx="2881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Calibri"/>
              </a:rPr>
              <a:t>Title and Author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Box 7"/>
          <p:cNvSpPr/>
          <p:nvPr/>
        </p:nvSpPr>
        <p:spPr>
          <a:xfrm>
            <a:off x="3433680" y="1116720"/>
            <a:ext cx="2747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Calibri"/>
              </a:rPr>
              <a:t>Methodology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Box 10"/>
          <p:cNvSpPr/>
          <p:nvPr/>
        </p:nvSpPr>
        <p:spPr>
          <a:xfrm>
            <a:off x="5911920" y="1137960"/>
            <a:ext cx="2548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Calibri"/>
              </a:rPr>
              <a:t>Merits and Demerits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Box 12"/>
          <p:cNvSpPr/>
          <p:nvPr/>
        </p:nvSpPr>
        <p:spPr>
          <a:xfrm>
            <a:off x="8427600" y="1116720"/>
            <a:ext cx="1819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Calibri"/>
              </a:rPr>
              <a:t>Relevance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1" name="Table 2"/>
          <p:cNvGraphicFramePr/>
          <p:nvPr/>
        </p:nvGraphicFramePr>
        <p:xfrm>
          <a:off x="1140120" y="1154880"/>
          <a:ext cx="8652240" cy="4870440"/>
        </p:xfrm>
        <a:graphic>
          <a:graphicData uri="http://schemas.openxmlformats.org/drawingml/2006/table">
            <a:tbl>
              <a:tblPr/>
              <a:tblGrid>
                <a:gridCol w="2162880"/>
                <a:gridCol w="2162880"/>
                <a:gridCol w="2162880"/>
                <a:gridCol w="2162880"/>
              </a:tblGrid>
              <a:tr h="114984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Title and Author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Methodology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Merits and Demerits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Relevance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206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3.”House Price Prediction via Visual Cues and Estate Attributes”</a:t>
                      </a: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Sai Surya Vaddi,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Amir Yousif,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Samah Baraheem,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Ju Shen,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Tam V.Nguyen.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Uses Convolutional Neural Networks (CNNs) and textual data to improve price prediction.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Merits: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Enhances accuracy with image-based features. Novel approach combining visual and textual data.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Demerits: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Requires large datasets for deep learning. High computational cost.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Useful for AI-driven real estate applications.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2" name="Rectangle 1"/>
          <p:cNvSpPr/>
          <p:nvPr/>
        </p:nvSpPr>
        <p:spPr>
          <a:xfrm flipH="1">
            <a:off x="11602800" y="6444360"/>
            <a:ext cx="132840" cy="4132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74080" y="98640"/>
            <a:ext cx="6883920" cy="81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6818"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000" spc="-1" strike="noStrike" u="sng">
                <a:solidFill>
                  <a:schemeClr val="dk1"/>
                </a:solidFill>
                <a:uFillTx/>
                <a:latin typeface="Times New Roman"/>
              </a:rPr>
              <a:t>LITERATURE REVIEW</a:t>
            </a:r>
            <a:endParaRPr b="0" lang="en-US" sz="5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783720" y="1378800"/>
            <a:ext cx="10541520" cy="47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50" spc="-1" strike="noStrike">
                <a:solidFill>
                  <a:schemeClr val="lt1"/>
                </a:solidFill>
                <a:latin typeface="Calibri"/>
              </a:rPr>
              <a:t>B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angle 24"/>
          <p:cNvSpPr/>
          <p:nvPr/>
        </p:nvSpPr>
        <p:spPr>
          <a:xfrm>
            <a:off x="10800" y="0"/>
            <a:ext cx="599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horzOverflow="overflow" lIns="68760" rIns="68760" tIns="34200" bIns="34200" anchor="t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lt1">
                    <a:lumMod val="95000"/>
                  </a:schemeClr>
                </a:solidFill>
                <a:latin typeface="Arial Rounded MT Bold"/>
              </a:rPr>
              <a:t>Dept.of  Computer  Science  &amp;   Engg.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Rectangle 16"/>
          <p:cNvSpPr/>
          <p:nvPr/>
        </p:nvSpPr>
        <p:spPr>
          <a:xfrm>
            <a:off x="468720" y="0"/>
            <a:ext cx="194760" cy="685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7" name="Rectangle 25"/>
          <p:cNvSpPr/>
          <p:nvPr/>
        </p:nvSpPr>
        <p:spPr>
          <a:xfrm>
            <a:off x="664200" y="6477840"/>
            <a:ext cx="10798200" cy="379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chemeClr val="dk1"/>
                </a:solidFill>
                <a:latin typeface="Times New Roman"/>
              </a:rPr>
              <a:t>S6 B.Tech, 2022-26 Batch                                                CSD334 Mini Project External Review                                    Tuesday, April 22  </a:t>
            </a: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Rectangle 27"/>
          <p:cNvSpPr/>
          <p:nvPr/>
        </p:nvSpPr>
        <p:spPr>
          <a:xfrm>
            <a:off x="664200" y="6368040"/>
            <a:ext cx="11527560" cy="1090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9" name="Rectangle 36"/>
          <p:cNvSpPr/>
          <p:nvPr/>
        </p:nvSpPr>
        <p:spPr>
          <a:xfrm>
            <a:off x="11736720" y="6477840"/>
            <a:ext cx="455040" cy="37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Rectangle 37"/>
          <p:cNvSpPr/>
          <p:nvPr/>
        </p:nvSpPr>
        <p:spPr>
          <a:xfrm>
            <a:off x="664200" y="0"/>
            <a:ext cx="119520" cy="644400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1" name="Rectangle 11"/>
          <p:cNvSpPr/>
          <p:nvPr/>
        </p:nvSpPr>
        <p:spPr>
          <a:xfrm>
            <a:off x="9792360" y="-4680"/>
            <a:ext cx="2372760" cy="92484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2" name="TextBox 6"/>
          <p:cNvSpPr/>
          <p:nvPr/>
        </p:nvSpPr>
        <p:spPr>
          <a:xfrm>
            <a:off x="1053000" y="1122120"/>
            <a:ext cx="2881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Calibri"/>
              </a:rPr>
              <a:t>Title and Author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Box 7"/>
          <p:cNvSpPr/>
          <p:nvPr/>
        </p:nvSpPr>
        <p:spPr>
          <a:xfrm>
            <a:off x="3433680" y="1116720"/>
            <a:ext cx="2747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Calibri"/>
              </a:rPr>
              <a:t>Methodology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Box 10"/>
          <p:cNvSpPr/>
          <p:nvPr/>
        </p:nvSpPr>
        <p:spPr>
          <a:xfrm>
            <a:off x="5911920" y="1137960"/>
            <a:ext cx="2548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Calibri"/>
              </a:rPr>
              <a:t>Merits and Demerits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Box 12"/>
          <p:cNvSpPr/>
          <p:nvPr/>
        </p:nvSpPr>
        <p:spPr>
          <a:xfrm>
            <a:off x="8427600" y="1116720"/>
            <a:ext cx="1819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Calibri"/>
              </a:rPr>
              <a:t>Relevance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6" name="Table 2"/>
          <p:cNvGraphicFramePr/>
          <p:nvPr/>
        </p:nvGraphicFramePr>
        <p:xfrm>
          <a:off x="1140120" y="1154880"/>
          <a:ext cx="8652240" cy="4870440"/>
        </p:xfrm>
        <a:graphic>
          <a:graphicData uri="http://schemas.openxmlformats.org/drawingml/2006/table">
            <a:tbl>
              <a:tblPr/>
              <a:tblGrid>
                <a:gridCol w="2162880"/>
                <a:gridCol w="2162880"/>
                <a:gridCol w="2162880"/>
                <a:gridCol w="2162880"/>
              </a:tblGrid>
              <a:tr h="114984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Title and Author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Methodology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Merits and Demerits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Relevance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206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4.”Prediction of House Prices Using Machine Learning”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-Nisha Dhaka,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Avantika Chaudary,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Dhrithi Sisodia</a:t>
                      </a:r>
                      <a:r>
                        <a:rPr b="0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Mayank Sharma,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Satish Babu.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Uses Multiple Regression and Random Forest for price estimation.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Merits: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Random Forest improves prediction reliability. Feature engineering enhances performance.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Demerits: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Limited exploration of deep learning methods.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Practical for applying regression and ensemble models in real estate.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7" name="Rectangle 1"/>
          <p:cNvSpPr/>
          <p:nvPr/>
        </p:nvSpPr>
        <p:spPr>
          <a:xfrm flipH="1">
            <a:off x="11602800" y="6444360"/>
            <a:ext cx="132840" cy="4132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83720" y="456120"/>
            <a:ext cx="5933160" cy="81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6818"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000" spc="-1" strike="noStrike" u="sng">
                <a:solidFill>
                  <a:schemeClr val="dk1"/>
                </a:solidFill>
                <a:uFillTx/>
                <a:latin typeface="Times New Roman"/>
              </a:rPr>
              <a:t>EXISTING SYSTEM</a:t>
            </a:r>
            <a:endParaRPr b="0" lang="en-US" sz="5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783720" y="1376640"/>
            <a:ext cx="11381400" cy="49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  <a:ea typeface="Calibri"/>
              </a:rPr>
              <a:t>Traditional methods rely on manual calculations, leading to errors and inefficiencies.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  <a:ea typeface="Calibri"/>
              </a:rPr>
              <a:t>Real estate experts provide forecasts through blogs and magazines, which are not data-driven.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House price prediction models often overlook future market trends, leading to price fluctuations.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  <a:ea typeface="Calibri"/>
              </a:rPr>
              <a:t>Current systems fail to account for future market trends, resulting in price fluctuations.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Lack of machine learning-based forecasting tools in some markets hampers accurate price prediction.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  <a:ea typeface="Calibri"/>
              </a:rPr>
              <a:t>Buyers face difficulties finding properties within their budget and preferred parameters.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Rectangle 24"/>
          <p:cNvSpPr/>
          <p:nvPr/>
        </p:nvSpPr>
        <p:spPr>
          <a:xfrm>
            <a:off x="10800" y="0"/>
            <a:ext cx="599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horzOverflow="overflow" lIns="68760" rIns="68760" tIns="34200" bIns="34200" anchor="t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lt1">
                    <a:lumMod val="95000"/>
                  </a:schemeClr>
                </a:solidFill>
                <a:latin typeface="Arial Rounded MT Bold"/>
              </a:rPr>
              <a:t>Dept.of  Computer  Science  &amp;   Engg.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Rectangle 16"/>
          <p:cNvSpPr/>
          <p:nvPr/>
        </p:nvSpPr>
        <p:spPr>
          <a:xfrm>
            <a:off x="468720" y="0"/>
            <a:ext cx="194760" cy="685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2" name="Rectangle 25"/>
          <p:cNvSpPr/>
          <p:nvPr/>
        </p:nvSpPr>
        <p:spPr>
          <a:xfrm>
            <a:off x="664200" y="6477840"/>
            <a:ext cx="10798200" cy="379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chemeClr val="dk1"/>
                </a:solidFill>
                <a:latin typeface="Times New Roman"/>
              </a:rPr>
              <a:t>S6 B.Tech, 2022-26 Batch                                                CSD334 Mini Project External Review                                    Tuesday, April 22 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Rectangle 27"/>
          <p:cNvSpPr/>
          <p:nvPr/>
        </p:nvSpPr>
        <p:spPr>
          <a:xfrm>
            <a:off x="664200" y="6368040"/>
            <a:ext cx="11527560" cy="1090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4" name="Rectangle 36"/>
          <p:cNvSpPr/>
          <p:nvPr/>
        </p:nvSpPr>
        <p:spPr>
          <a:xfrm>
            <a:off x="11736720" y="6477840"/>
            <a:ext cx="455040" cy="37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Rectangle 37"/>
          <p:cNvSpPr/>
          <p:nvPr/>
        </p:nvSpPr>
        <p:spPr>
          <a:xfrm>
            <a:off x="664200" y="0"/>
            <a:ext cx="119520" cy="644400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6" name="Rectangle 11"/>
          <p:cNvSpPr/>
          <p:nvPr/>
        </p:nvSpPr>
        <p:spPr>
          <a:xfrm>
            <a:off x="9792360" y="-4680"/>
            <a:ext cx="2372760" cy="92484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7" name="Rectangle 1"/>
          <p:cNvSpPr/>
          <p:nvPr/>
        </p:nvSpPr>
        <p:spPr>
          <a:xfrm flipH="1">
            <a:off x="11602800" y="6444360"/>
            <a:ext cx="132840" cy="4132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83720" y="469440"/>
            <a:ext cx="5933160" cy="81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1985"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000" spc="-1" strike="noStrike" u="sng">
                <a:solidFill>
                  <a:schemeClr val="dk1"/>
                </a:solidFill>
                <a:uFillTx/>
                <a:latin typeface="Times New Roman"/>
              </a:rPr>
              <a:t>PROPOSED SYSTEM</a:t>
            </a:r>
            <a:endParaRPr b="0" lang="en-US" sz="5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783720" y="1378800"/>
            <a:ext cx="10541520" cy="471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50" spc="-1" strike="noStrike">
                <a:solidFill>
                  <a:schemeClr val="dk1"/>
                </a:solidFill>
                <a:latin typeface="Times New Roman"/>
              </a:rPr>
              <a:t>User Input: Users can enter house details (e.g., number of rooms, square footage, location).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50" spc="-1" strike="noStrike">
                <a:solidFill>
                  <a:schemeClr val="dk1"/>
                </a:solidFill>
                <a:latin typeface="Times New Roman"/>
              </a:rPr>
              <a:t>Prediction Engine: Uses regression models (e.g., Linear Regression, Random Forest, or Neural Networks) to estimate prices.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50" spc="-1" strike="noStrike">
                <a:solidFill>
                  <a:schemeClr val="dk1"/>
                </a:solidFill>
                <a:latin typeface="Times New Roman"/>
              </a:rPr>
              <a:t>Visualization: Displays trends, price distributions, and comparisons.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50" spc="-1" strike="noStrike">
                <a:solidFill>
                  <a:schemeClr val="dk1"/>
                </a:solidFill>
                <a:latin typeface="Times New Roman"/>
              </a:rPr>
              <a:t>API Integration: Allows integration with real estate platforms for enhanced data insights.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50" spc="-1" strike="noStrike">
                <a:solidFill>
                  <a:schemeClr val="dk1"/>
                </a:solidFill>
                <a:latin typeface="Times New Roman"/>
              </a:rPr>
              <a:t>Feedback System: Users can report inaccuracies to improve model accuracy over time.</a:t>
            </a:r>
            <a:endParaRPr b="0" lang="en-US" sz="2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Rectangle 24"/>
          <p:cNvSpPr/>
          <p:nvPr/>
        </p:nvSpPr>
        <p:spPr>
          <a:xfrm>
            <a:off x="10800" y="0"/>
            <a:ext cx="599760" cy="685764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numCol="1" spcCol="0" horzOverflow="overflow" lIns="68760" rIns="68760" tIns="34200" bIns="34200" anchor="t" vert="vert270">
            <a:noAutofit/>
          </a:bodyPr>
          <a:p>
            <a:pPr algn="ctr" defTabSz="914400">
              <a:lnSpc>
                <a:spcPct val="100000"/>
              </a:lnSpc>
            </a:pPr>
            <a:r>
              <a:rPr b="1" i="1" lang="en-US" sz="2000" spc="-1" strike="noStrike">
                <a:solidFill>
                  <a:schemeClr val="lt1">
                    <a:lumMod val="95000"/>
                  </a:schemeClr>
                </a:solidFill>
                <a:latin typeface="Arial Rounded MT Bold"/>
              </a:rPr>
              <a:t>Dept.of  Computer  Science  &amp;   Engg.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Rectangle 16"/>
          <p:cNvSpPr/>
          <p:nvPr/>
        </p:nvSpPr>
        <p:spPr>
          <a:xfrm>
            <a:off x="468720" y="0"/>
            <a:ext cx="194760" cy="6857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2" name="Rectangle 25"/>
          <p:cNvSpPr/>
          <p:nvPr/>
        </p:nvSpPr>
        <p:spPr>
          <a:xfrm>
            <a:off x="664200" y="6477840"/>
            <a:ext cx="10798200" cy="379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500" spc="-1" strike="noStrike">
                <a:solidFill>
                  <a:schemeClr val="dk1"/>
                </a:solidFill>
                <a:latin typeface="Times New Roman"/>
              </a:rPr>
              <a:t>S6 B.Tech, 2022-26 Batch                                                CSD334 Mini Project External Review                                    Tuesday, April 22  </a:t>
            </a:r>
            <a:r>
              <a:rPr b="0" lang="en-US" sz="1800" spc="-1" strike="noStrike">
                <a:solidFill>
                  <a:schemeClr val="dk1"/>
                </a:solidFill>
                <a:latin typeface="Times New Roman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Rectangle 27"/>
          <p:cNvSpPr/>
          <p:nvPr/>
        </p:nvSpPr>
        <p:spPr>
          <a:xfrm>
            <a:off x="664200" y="6368040"/>
            <a:ext cx="11527560" cy="1090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68760" rIns="68760" tIns="34200" bIns="342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35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4" name="Rectangle 36"/>
          <p:cNvSpPr/>
          <p:nvPr/>
        </p:nvSpPr>
        <p:spPr>
          <a:xfrm>
            <a:off x="11736720" y="6477840"/>
            <a:ext cx="455040" cy="37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Rectangle 37"/>
          <p:cNvSpPr/>
          <p:nvPr/>
        </p:nvSpPr>
        <p:spPr>
          <a:xfrm>
            <a:off x="664200" y="0"/>
            <a:ext cx="119520" cy="644400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6" name="Rectangle 11"/>
          <p:cNvSpPr/>
          <p:nvPr/>
        </p:nvSpPr>
        <p:spPr>
          <a:xfrm>
            <a:off x="9792360" y="-4680"/>
            <a:ext cx="2372760" cy="92484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7" name="Rectangle 1"/>
          <p:cNvSpPr/>
          <p:nvPr/>
        </p:nvSpPr>
        <p:spPr>
          <a:xfrm flipH="1">
            <a:off x="11602800" y="6444360"/>
            <a:ext cx="132840" cy="413280"/>
          </a:xfrm>
          <a:prstGeom prst="rect">
            <a:avLst/>
          </a:prstGeom>
          <a:pattFill prst="ltDnDiag">
            <a:fgClr>
              <a:srgbClr val="000000"/>
            </a:fgClr>
            <a:bgClr>
              <a:srgbClr val="fffff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Application>LibreOffice/7.6.4.1$Windows_X86_64 LibreOffice_project/e19e193f88cd6c0525a17fb7a176ed8e6a3e2aa1</Application>
  <AppVersion>15.0000</AppVersion>
  <Words>2004</Words>
  <Paragraphs>249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2025-03-03T15:28:54Z</dcterms:created>
  <dc:creator>girish b</dc:creator>
  <dc:description/>
  <dc:language>en-US</dc:language>
  <cp:lastModifiedBy/>
  <dcterms:modified xsi:type="dcterms:W3CDTF">2025-04-22T10:18:34Z</dcterms:modified>
  <cp:revision>25</cp:revision>
  <dc:subject/>
  <dc:title>HOUSE APPRAISAL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19</vt:i4>
  </property>
</Properties>
</file>