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36983D-0CD5-40A7-AA3D-26BE812A32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C89EED-0D3D-43B1-B7A6-9F59842ECA21}">
      <dgm:prSet/>
      <dgm:spPr/>
      <dgm:t>
        <a:bodyPr/>
        <a:lstStyle/>
        <a:p>
          <a:r>
            <a:rPr lang="en-GB" b="1"/>
            <a:t>Purpose of Regression Analysis:</a:t>
          </a:r>
          <a:r>
            <a:rPr lang="en-GB"/>
            <a:t> Utilizing statistical regression analysis as a fundamental tool in financial markets for investment strategies and decision-making.</a:t>
          </a:r>
          <a:endParaRPr lang="en-US"/>
        </a:p>
      </dgm:t>
    </dgm:pt>
    <dgm:pt modelId="{3DB866AA-2F68-4487-B414-BF1A7D88CD36}" type="parTrans" cxnId="{95002503-A3B6-42DF-A84D-850AFE009150}">
      <dgm:prSet/>
      <dgm:spPr/>
      <dgm:t>
        <a:bodyPr/>
        <a:lstStyle/>
        <a:p>
          <a:endParaRPr lang="en-US"/>
        </a:p>
      </dgm:t>
    </dgm:pt>
    <dgm:pt modelId="{5E493FF4-E902-459E-9379-836617AA27CD}" type="sibTrans" cxnId="{95002503-A3B6-42DF-A84D-850AFE009150}">
      <dgm:prSet/>
      <dgm:spPr/>
      <dgm:t>
        <a:bodyPr/>
        <a:lstStyle/>
        <a:p>
          <a:endParaRPr lang="en-US"/>
        </a:p>
      </dgm:t>
    </dgm:pt>
    <dgm:pt modelId="{741C9B5E-DBFC-442A-BDBA-FCCA9208A19D}">
      <dgm:prSet/>
      <dgm:spPr/>
      <dgm:t>
        <a:bodyPr/>
        <a:lstStyle/>
        <a:p>
          <a:r>
            <a:rPr lang="en-GB" b="1"/>
            <a:t>Project Focus:</a:t>
          </a:r>
          <a:r>
            <a:rPr lang="en-GB"/>
            <a:t> Exploring the dynamics of stock prices, particularly aiming to uncover patterns and predict future movements of Amazon Inc.'s stock with higher accuracy.</a:t>
          </a:r>
          <a:endParaRPr lang="en-US"/>
        </a:p>
      </dgm:t>
    </dgm:pt>
    <dgm:pt modelId="{B5068CFC-71A7-4F23-A0A1-FAA52EEA593A}" type="parTrans" cxnId="{A48F654C-0136-463D-A0F7-B87C78F0F032}">
      <dgm:prSet/>
      <dgm:spPr/>
      <dgm:t>
        <a:bodyPr/>
        <a:lstStyle/>
        <a:p>
          <a:endParaRPr lang="en-US"/>
        </a:p>
      </dgm:t>
    </dgm:pt>
    <dgm:pt modelId="{E4890E73-4281-43EC-81E8-7332CFC096A2}" type="sibTrans" cxnId="{A48F654C-0136-463D-A0F7-B87C78F0F032}">
      <dgm:prSet/>
      <dgm:spPr/>
      <dgm:t>
        <a:bodyPr/>
        <a:lstStyle/>
        <a:p>
          <a:endParaRPr lang="en-US"/>
        </a:p>
      </dgm:t>
    </dgm:pt>
    <dgm:pt modelId="{709233E4-C112-4055-82D3-82A699700FF1}">
      <dgm:prSet/>
      <dgm:spPr/>
      <dgm:t>
        <a:bodyPr/>
        <a:lstStyle/>
        <a:p>
          <a:r>
            <a:rPr lang="en-GB" b="1"/>
            <a:t>Primary Regressors:</a:t>
          </a:r>
          <a:r>
            <a:rPr lang="en-GB"/>
            <a:t> Inclusion of major technology and index stocks such as SPY (S&amp;P 500 ETF), AAPL (Apple Inc.), MSFT (Microsoft Corporation), and GOOGL (Alphabet Inc.) due to their significant market impact and representation of both sector-specific and market-wide trends.</a:t>
          </a:r>
          <a:endParaRPr lang="en-US"/>
        </a:p>
      </dgm:t>
    </dgm:pt>
    <dgm:pt modelId="{8D5D96F9-DE87-4AAF-9591-33DB828E548D}" type="parTrans" cxnId="{E9DB990F-F98B-42B9-B1EB-A961DD91BE94}">
      <dgm:prSet/>
      <dgm:spPr/>
      <dgm:t>
        <a:bodyPr/>
        <a:lstStyle/>
        <a:p>
          <a:endParaRPr lang="en-US"/>
        </a:p>
      </dgm:t>
    </dgm:pt>
    <dgm:pt modelId="{4CB49B27-620E-43CB-BA43-45EBE312D8F2}" type="sibTrans" cxnId="{E9DB990F-F98B-42B9-B1EB-A961DD91BE94}">
      <dgm:prSet/>
      <dgm:spPr/>
      <dgm:t>
        <a:bodyPr/>
        <a:lstStyle/>
        <a:p>
          <a:endParaRPr lang="en-US"/>
        </a:p>
      </dgm:t>
    </dgm:pt>
    <dgm:pt modelId="{6B98EA1F-9BB1-4FBB-98F8-AECFEFAFCC7D}">
      <dgm:prSet/>
      <dgm:spPr/>
      <dgm:t>
        <a:bodyPr/>
        <a:lstStyle/>
        <a:p>
          <a:r>
            <a:rPr lang="en-GB" b="1"/>
            <a:t>Role of Fama-French Factors:</a:t>
          </a:r>
          <a:r>
            <a:rPr lang="en-GB"/>
            <a:t> Analyzing risk-related factors through Fama-French models to enhance understanding of fluctuations in Amazon's stock price.</a:t>
          </a:r>
          <a:endParaRPr lang="en-US"/>
        </a:p>
      </dgm:t>
    </dgm:pt>
    <dgm:pt modelId="{424FAE3F-5DF6-4E33-A761-0C3DAE36D170}" type="parTrans" cxnId="{74F89054-7FEB-4F0B-9532-36389DB8C1D3}">
      <dgm:prSet/>
      <dgm:spPr/>
      <dgm:t>
        <a:bodyPr/>
        <a:lstStyle/>
        <a:p>
          <a:endParaRPr lang="en-US"/>
        </a:p>
      </dgm:t>
    </dgm:pt>
    <dgm:pt modelId="{D87D2E7E-E319-4AEA-9AEB-86716B592FC3}" type="sibTrans" cxnId="{74F89054-7FEB-4F0B-9532-36389DB8C1D3}">
      <dgm:prSet/>
      <dgm:spPr/>
      <dgm:t>
        <a:bodyPr/>
        <a:lstStyle/>
        <a:p>
          <a:endParaRPr lang="en-US"/>
        </a:p>
      </dgm:t>
    </dgm:pt>
    <dgm:pt modelId="{EEE1D0D8-12EF-4594-8CCC-C3A378CB21D6}">
      <dgm:prSet/>
      <dgm:spPr/>
      <dgm:t>
        <a:bodyPr/>
        <a:lstStyle/>
        <a:p>
          <a:r>
            <a:rPr lang="en-GB" b="1"/>
            <a:t>Objective of the Analysis:</a:t>
          </a:r>
          <a:r>
            <a:rPr lang="en-GB"/>
            <a:t> Applying various regression techniques to gauge how effectively different models capture the returns of these stocks in relation to market movements and other variables.</a:t>
          </a:r>
          <a:endParaRPr lang="en-US"/>
        </a:p>
      </dgm:t>
    </dgm:pt>
    <dgm:pt modelId="{BAD91C7F-D285-482A-BDB7-62EDE14D0FD6}" type="parTrans" cxnId="{661F8B34-2CEF-4111-A708-902A998F2BF8}">
      <dgm:prSet/>
      <dgm:spPr/>
      <dgm:t>
        <a:bodyPr/>
        <a:lstStyle/>
        <a:p>
          <a:endParaRPr lang="en-US"/>
        </a:p>
      </dgm:t>
    </dgm:pt>
    <dgm:pt modelId="{F61B1CDD-0A8A-4DAF-8D52-AF8BA966BB48}" type="sibTrans" cxnId="{661F8B34-2CEF-4111-A708-902A998F2BF8}">
      <dgm:prSet/>
      <dgm:spPr/>
      <dgm:t>
        <a:bodyPr/>
        <a:lstStyle/>
        <a:p>
          <a:endParaRPr lang="en-US"/>
        </a:p>
      </dgm:t>
    </dgm:pt>
    <dgm:pt modelId="{06E56357-38B7-45E4-B619-8966E7DE521E}">
      <dgm:prSet/>
      <dgm:spPr/>
      <dgm:t>
        <a:bodyPr/>
        <a:lstStyle/>
        <a:p>
          <a:r>
            <a:rPr lang="en-GB" b="1"/>
            <a:t>Contribution to Knowledge:</a:t>
          </a:r>
          <a:r>
            <a:rPr lang="en-GB"/>
            <a:t> By examining the predictive capabilities of these models, the research aims to deepen both academic and practical insights into asset pricing and investment strategy optimization in volatile financial environments.</a:t>
          </a:r>
          <a:endParaRPr lang="en-US"/>
        </a:p>
      </dgm:t>
    </dgm:pt>
    <dgm:pt modelId="{12E6B608-8998-44CD-9557-242B6D42BF56}" type="parTrans" cxnId="{DBEA5F67-84BD-48CD-BDB8-A5BB05BAA740}">
      <dgm:prSet/>
      <dgm:spPr/>
      <dgm:t>
        <a:bodyPr/>
        <a:lstStyle/>
        <a:p>
          <a:endParaRPr lang="en-US"/>
        </a:p>
      </dgm:t>
    </dgm:pt>
    <dgm:pt modelId="{4FDB37C1-6DBC-488F-BE8D-865F87819CF0}" type="sibTrans" cxnId="{DBEA5F67-84BD-48CD-BDB8-A5BB05BAA740}">
      <dgm:prSet/>
      <dgm:spPr/>
      <dgm:t>
        <a:bodyPr/>
        <a:lstStyle/>
        <a:p>
          <a:endParaRPr lang="en-US"/>
        </a:p>
      </dgm:t>
    </dgm:pt>
    <dgm:pt modelId="{0F8EC002-152F-4C5B-8CA1-921911049817}" type="pres">
      <dgm:prSet presAssocID="{5136983D-0CD5-40A7-AA3D-26BE812A32C8}" presName="linear" presStyleCnt="0">
        <dgm:presLayoutVars>
          <dgm:animLvl val="lvl"/>
          <dgm:resizeHandles val="exact"/>
        </dgm:presLayoutVars>
      </dgm:prSet>
      <dgm:spPr/>
    </dgm:pt>
    <dgm:pt modelId="{75AD405F-B8F3-488A-A067-5C35A9A36F1F}" type="pres">
      <dgm:prSet presAssocID="{D9C89EED-0D3D-43B1-B7A6-9F59842ECA21}" presName="parentText" presStyleLbl="node1" presStyleIdx="0" presStyleCnt="6">
        <dgm:presLayoutVars>
          <dgm:chMax val="0"/>
          <dgm:bulletEnabled val="1"/>
        </dgm:presLayoutVars>
      </dgm:prSet>
      <dgm:spPr/>
    </dgm:pt>
    <dgm:pt modelId="{5FF22625-9011-42AB-9F12-11BC64DA19BB}" type="pres">
      <dgm:prSet presAssocID="{5E493FF4-E902-459E-9379-836617AA27CD}" presName="spacer" presStyleCnt="0"/>
      <dgm:spPr/>
    </dgm:pt>
    <dgm:pt modelId="{9FA14FBA-C970-41C8-838C-03C8C061F491}" type="pres">
      <dgm:prSet presAssocID="{741C9B5E-DBFC-442A-BDBA-FCCA9208A19D}" presName="parentText" presStyleLbl="node1" presStyleIdx="1" presStyleCnt="6">
        <dgm:presLayoutVars>
          <dgm:chMax val="0"/>
          <dgm:bulletEnabled val="1"/>
        </dgm:presLayoutVars>
      </dgm:prSet>
      <dgm:spPr/>
    </dgm:pt>
    <dgm:pt modelId="{B82FF093-C2CE-4B2C-B809-B74F96224619}" type="pres">
      <dgm:prSet presAssocID="{E4890E73-4281-43EC-81E8-7332CFC096A2}" presName="spacer" presStyleCnt="0"/>
      <dgm:spPr/>
    </dgm:pt>
    <dgm:pt modelId="{D854A677-3319-43EB-A461-E349D4149531}" type="pres">
      <dgm:prSet presAssocID="{709233E4-C112-4055-82D3-82A699700FF1}" presName="parentText" presStyleLbl="node1" presStyleIdx="2" presStyleCnt="6">
        <dgm:presLayoutVars>
          <dgm:chMax val="0"/>
          <dgm:bulletEnabled val="1"/>
        </dgm:presLayoutVars>
      </dgm:prSet>
      <dgm:spPr/>
    </dgm:pt>
    <dgm:pt modelId="{DAB86C11-6A69-4A97-913B-905816A36360}" type="pres">
      <dgm:prSet presAssocID="{4CB49B27-620E-43CB-BA43-45EBE312D8F2}" presName="spacer" presStyleCnt="0"/>
      <dgm:spPr/>
    </dgm:pt>
    <dgm:pt modelId="{28A54C8C-801A-433B-9FB4-EBFD5EA9C608}" type="pres">
      <dgm:prSet presAssocID="{6B98EA1F-9BB1-4FBB-98F8-AECFEFAFCC7D}" presName="parentText" presStyleLbl="node1" presStyleIdx="3" presStyleCnt="6">
        <dgm:presLayoutVars>
          <dgm:chMax val="0"/>
          <dgm:bulletEnabled val="1"/>
        </dgm:presLayoutVars>
      </dgm:prSet>
      <dgm:spPr/>
    </dgm:pt>
    <dgm:pt modelId="{C7A8F647-9D40-4871-A18E-D010F6822A09}" type="pres">
      <dgm:prSet presAssocID="{D87D2E7E-E319-4AEA-9AEB-86716B592FC3}" presName="spacer" presStyleCnt="0"/>
      <dgm:spPr/>
    </dgm:pt>
    <dgm:pt modelId="{0D27F449-474D-4BCE-90F2-CB391B68066F}" type="pres">
      <dgm:prSet presAssocID="{EEE1D0D8-12EF-4594-8CCC-C3A378CB21D6}" presName="parentText" presStyleLbl="node1" presStyleIdx="4" presStyleCnt="6">
        <dgm:presLayoutVars>
          <dgm:chMax val="0"/>
          <dgm:bulletEnabled val="1"/>
        </dgm:presLayoutVars>
      </dgm:prSet>
      <dgm:spPr/>
    </dgm:pt>
    <dgm:pt modelId="{737396F7-9592-4914-A456-D4CD99A94B2F}" type="pres">
      <dgm:prSet presAssocID="{F61B1CDD-0A8A-4DAF-8D52-AF8BA966BB48}" presName="spacer" presStyleCnt="0"/>
      <dgm:spPr/>
    </dgm:pt>
    <dgm:pt modelId="{0A7545E8-2531-4061-8271-37ABC09083DC}" type="pres">
      <dgm:prSet presAssocID="{06E56357-38B7-45E4-B619-8966E7DE521E}" presName="parentText" presStyleLbl="node1" presStyleIdx="5" presStyleCnt="6">
        <dgm:presLayoutVars>
          <dgm:chMax val="0"/>
          <dgm:bulletEnabled val="1"/>
        </dgm:presLayoutVars>
      </dgm:prSet>
      <dgm:spPr/>
    </dgm:pt>
  </dgm:ptLst>
  <dgm:cxnLst>
    <dgm:cxn modelId="{95002503-A3B6-42DF-A84D-850AFE009150}" srcId="{5136983D-0CD5-40A7-AA3D-26BE812A32C8}" destId="{D9C89EED-0D3D-43B1-B7A6-9F59842ECA21}" srcOrd="0" destOrd="0" parTransId="{3DB866AA-2F68-4487-B414-BF1A7D88CD36}" sibTransId="{5E493FF4-E902-459E-9379-836617AA27CD}"/>
    <dgm:cxn modelId="{E9DB990F-F98B-42B9-B1EB-A961DD91BE94}" srcId="{5136983D-0CD5-40A7-AA3D-26BE812A32C8}" destId="{709233E4-C112-4055-82D3-82A699700FF1}" srcOrd="2" destOrd="0" parTransId="{8D5D96F9-DE87-4AAF-9591-33DB828E548D}" sibTransId="{4CB49B27-620E-43CB-BA43-45EBE312D8F2}"/>
    <dgm:cxn modelId="{3A78C026-20A7-4375-A6E6-0582F73F0548}" type="presOf" srcId="{D9C89EED-0D3D-43B1-B7A6-9F59842ECA21}" destId="{75AD405F-B8F3-488A-A067-5C35A9A36F1F}" srcOrd="0" destOrd="0" presId="urn:microsoft.com/office/officeart/2005/8/layout/vList2"/>
    <dgm:cxn modelId="{661F8B34-2CEF-4111-A708-902A998F2BF8}" srcId="{5136983D-0CD5-40A7-AA3D-26BE812A32C8}" destId="{EEE1D0D8-12EF-4594-8CCC-C3A378CB21D6}" srcOrd="4" destOrd="0" parTransId="{BAD91C7F-D285-482A-BDB7-62EDE14D0FD6}" sibTransId="{F61B1CDD-0A8A-4DAF-8D52-AF8BA966BB48}"/>
    <dgm:cxn modelId="{83C6125F-4E99-49C3-B4E5-A5B98F256AC6}" type="presOf" srcId="{EEE1D0D8-12EF-4594-8CCC-C3A378CB21D6}" destId="{0D27F449-474D-4BCE-90F2-CB391B68066F}" srcOrd="0" destOrd="0" presId="urn:microsoft.com/office/officeart/2005/8/layout/vList2"/>
    <dgm:cxn modelId="{FA588C63-0581-42F4-AAD8-055904FA803C}" type="presOf" srcId="{709233E4-C112-4055-82D3-82A699700FF1}" destId="{D854A677-3319-43EB-A461-E349D4149531}" srcOrd="0" destOrd="0" presId="urn:microsoft.com/office/officeart/2005/8/layout/vList2"/>
    <dgm:cxn modelId="{DBEA5F67-84BD-48CD-BDB8-A5BB05BAA740}" srcId="{5136983D-0CD5-40A7-AA3D-26BE812A32C8}" destId="{06E56357-38B7-45E4-B619-8966E7DE521E}" srcOrd="5" destOrd="0" parTransId="{12E6B608-8998-44CD-9557-242B6D42BF56}" sibTransId="{4FDB37C1-6DBC-488F-BE8D-865F87819CF0}"/>
    <dgm:cxn modelId="{9CB2564A-F24C-41AB-A5B1-1C222330ACD7}" type="presOf" srcId="{741C9B5E-DBFC-442A-BDBA-FCCA9208A19D}" destId="{9FA14FBA-C970-41C8-838C-03C8C061F491}" srcOrd="0" destOrd="0" presId="urn:microsoft.com/office/officeart/2005/8/layout/vList2"/>
    <dgm:cxn modelId="{A48F654C-0136-463D-A0F7-B87C78F0F032}" srcId="{5136983D-0CD5-40A7-AA3D-26BE812A32C8}" destId="{741C9B5E-DBFC-442A-BDBA-FCCA9208A19D}" srcOrd="1" destOrd="0" parTransId="{B5068CFC-71A7-4F23-A0A1-FAA52EEA593A}" sibTransId="{E4890E73-4281-43EC-81E8-7332CFC096A2}"/>
    <dgm:cxn modelId="{74F89054-7FEB-4F0B-9532-36389DB8C1D3}" srcId="{5136983D-0CD5-40A7-AA3D-26BE812A32C8}" destId="{6B98EA1F-9BB1-4FBB-98F8-AECFEFAFCC7D}" srcOrd="3" destOrd="0" parTransId="{424FAE3F-5DF6-4E33-A761-0C3DAE36D170}" sibTransId="{D87D2E7E-E319-4AEA-9AEB-86716B592FC3}"/>
    <dgm:cxn modelId="{60CE43D9-58E6-43F3-81E5-57A325110B5C}" type="presOf" srcId="{6B98EA1F-9BB1-4FBB-98F8-AECFEFAFCC7D}" destId="{28A54C8C-801A-433B-9FB4-EBFD5EA9C608}" srcOrd="0" destOrd="0" presId="urn:microsoft.com/office/officeart/2005/8/layout/vList2"/>
    <dgm:cxn modelId="{F31385E3-9685-45EE-8650-2F69A6233F65}" type="presOf" srcId="{5136983D-0CD5-40A7-AA3D-26BE812A32C8}" destId="{0F8EC002-152F-4C5B-8CA1-921911049817}" srcOrd="0" destOrd="0" presId="urn:microsoft.com/office/officeart/2005/8/layout/vList2"/>
    <dgm:cxn modelId="{FB8096E5-E69C-4CB6-8BB8-FFFE46488BF7}" type="presOf" srcId="{06E56357-38B7-45E4-B619-8966E7DE521E}" destId="{0A7545E8-2531-4061-8271-37ABC09083DC}" srcOrd="0" destOrd="0" presId="urn:microsoft.com/office/officeart/2005/8/layout/vList2"/>
    <dgm:cxn modelId="{553F4772-CC0E-443D-A36B-065D9CF3174B}" type="presParOf" srcId="{0F8EC002-152F-4C5B-8CA1-921911049817}" destId="{75AD405F-B8F3-488A-A067-5C35A9A36F1F}" srcOrd="0" destOrd="0" presId="urn:microsoft.com/office/officeart/2005/8/layout/vList2"/>
    <dgm:cxn modelId="{91932716-BBA0-40EF-8F08-EDA85BC1B31E}" type="presParOf" srcId="{0F8EC002-152F-4C5B-8CA1-921911049817}" destId="{5FF22625-9011-42AB-9F12-11BC64DA19BB}" srcOrd="1" destOrd="0" presId="urn:microsoft.com/office/officeart/2005/8/layout/vList2"/>
    <dgm:cxn modelId="{929AEDF8-3841-438C-AB3A-6A9F81C4B058}" type="presParOf" srcId="{0F8EC002-152F-4C5B-8CA1-921911049817}" destId="{9FA14FBA-C970-41C8-838C-03C8C061F491}" srcOrd="2" destOrd="0" presId="urn:microsoft.com/office/officeart/2005/8/layout/vList2"/>
    <dgm:cxn modelId="{67225FC3-DC1D-4D8E-AD4F-9F778F738F33}" type="presParOf" srcId="{0F8EC002-152F-4C5B-8CA1-921911049817}" destId="{B82FF093-C2CE-4B2C-B809-B74F96224619}" srcOrd="3" destOrd="0" presId="urn:microsoft.com/office/officeart/2005/8/layout/vList2"/>
    <dgm:cxn modelId="{EDF75BF4-9CC2-4D6F-ABF3-2FDF6950EB02}" type="presParOf" srcId="{0F8EC002-152F-4C5B-8CA1-921911049817}" destId="{D854A677-3319-43EB-A461-E349D4149531}" srcOrd="4" destOrd="0" presId="urn:microsoft.com/office/officeart/2005/8/layout/vList2"/>
    <dgm:cxn modelId="{9B7CC6D0-C0F5-41DA-A25B-17EBDC7079BF}" type="presParOf" srcId="{0F8EC002-152F-4C5B-8CA1-921911049817}" destId="{DAB86C11-6A69-4A97-913B-905816A36360}" srcOrd="5" destOrd="0" presId="urn:microsoft.com/office/officeart/2005/8/layout/vList2"/>
    <dgm:cxn modelId="{03DD3C39-EEE5-4B30-84BB-FD333E81AAC5}" type="presParOf" srcId="{0F8EC002-152F-4C5B-8CA1-921911049817}" destId="{28A54C8C-801A-433B-9FB4-EBFD5EA9C608}" srcOrd="6" destOrd="0" presId="urn:microsoft.com/office/officeart/2005/8/layout/vList2"/>
    <dgm:cxn modelId="{0B14492B-A44F-4A2D-8D0A-82493633FB71}" type="presParOf" srcId="{0F8EC002-152F-4C5B-8CA1-921911049817}" destId="{C7A8F647-9D40-4871-A18E-D010F6822A09}" srcOrd="7" destOrd="0" presId="urn:microsoft.com/office/officeart/2005/8/layout/vList2"/>
    <dgm:cxn modelId="{4E5C9553-84BA-47AE-A496-6E8288173E3F}" type="presParOf" srcId="{0F8EC002-152F-4C5B-8CA1-921911049817}" destId="{0D27F449-474D-4BCE-90F2-CB391B68066F}" srcOrd="8" destOrd="0" presId="urn:microsoft.com/office/officeart/2005/8/layout/vList2"/>
    <dgm:cxn modelId="{85D3FBD5-6515-45E0-8ACD-ACBB0850F92B}" type="presParOf" srcId="{0F8EC002-152F-4C5B-8CA1-921911049817}" destId="{737396F7-9592-4914-A456-D4CD99A94B2F}" srcOrd="9" destOrd="0" presId="urn:microsoft.com/office/officeart/2005/8/layout/vList2"/>
    <dgm:cxn modelId="{008EBC4F-2981-481E-9CFD-79008A5C04FF}" type="presParOf" srcId="{0F8EC002-152F-4C5B-8CA1-921911049817}" destId="{0A7545E8-2531-4061-8271-37ABC09083D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C8F355-728C-4A7D-8D41-0884A80443D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F9FD438-C2D7-4CCD-BC81-F1A0F3078633}">
      <dgm:prSet/>
      <dgm:spPr/>
      <dgm:t>
        <a:bodyPr/>
        <a:lstStyle/>
        <a:p>
          <a:pPr>
            <a:lnSpc>
              <a:spcPct val="100000"/>
            </a:lnSpc>
          </a:pPr>
          <a:r>
            <a:rPr lang="en-US" b="1"/>
            <a:t>Dataset Overview:</a:t>
          </a:r>
          <a:r>
            <a:rPr lang="en-US"/>
            <a:t> The dataset comprises two parts: </a:t>
          </a:r>
        </a:p>
      </dgm:t>
    </dgm:pt>
    <dgm:pt modelId="{231F4B7A-783A-4BF2-85AA-834C032173DF}" type="parTrans" cxnId="{013C896A-1A49-4266-B9C8-D843EF10AE1B}">
      <dgm:prSet/>
      <dgm:spPr/>
      <dgm:t>
        <a:bodyPr/>
        <a:lstStyle/>
        <a:p>
          <a:endParaRPr lang="en-US"/>
        </a:p>
      </dgm:t>
    </dgm:pt>
    <dgm:pt modelId="{BF65FA66-3289-42C2-8E4D-D361F789892A}" type="sibTrans" cxnId="{013C896A-1A49-4266-B9C8-D843EF10AE1B}">
      <dgm:prSet/>
      <dgm:spPr/>
      <dgm:t>
        <a:bodyPr/>
        <a:lstStyle/>
        <a:p>
          <a:endParaRPr lang="en-US"/>
        </a:p>
      </dgm:t>
    </dgm:pt>
    <dgm:pt modelId="{B8C00D9E-50A9-4C34-8549-3F4AF57EF432}">
      <dgm:prSet/>
      <dgm:spPr/>
      <dgm:t>
        <a:bodyPr/>
        <a:lstStyle/>
        <a:p>
          <a:pPr>
            <a:lnSpc>
              <a:spcPct val="100000"/>
            </a:lnSpc>
          </a:pPr>
          <a:r>
            <a:rPr lang="en-US"/>
            <a:t>Stock price Prices of various companies.</a:t>
          </a:r>
        </a:p>
      </dgm:t>
    </dgm:pt>
    <dgm:pt modelId="{079F3790-CF07-4CF7-B3AA-B51821F76581}" type="parTrans" cxnId="{C4B2E604-EA09-459C-AAFF-A4943BDF123D}">
      <dgm:prSet/>
      <dgm:spPr/>
      <dgm:t>
        <a:bodyPr/>
        <a:lstStyle/>
        <a:p>
          <a:endParaRPr lang="en-US"/>
        </a:p>
      </dgm:t>
    </dgm:pt>
    <dgm:pt modelId="{A17999E8-A9FD-4BBF-8B2A-51BAD7D9DDC2}" type="sibTrans" cxnId="{C4B2E604-EA09-459C-AAFF-A4943BDF123D}">
      <dgm:prSet/>
      <dgm:spPr/>
      <dgm:t>
        <a:bodyPr/>
        <a:lstStyle/>
        <a:p>
          <a:endParaRPr lang="en-US"/>
        </a:p>
      </dgm:t>
    </dgm:pt>
    <dgm:pt modelId="{E3F2F8C7-7493-4FA8-9737-75DA817D0054}">
      <dgm:prSet/>
      <dgm:spPr/>
      <dgm:t>
        <a:bodyPr/>
        <a:lstStyle/>
        <a:p>
          <a:pPr>
            <a:lnSpc>
              <a:spcPct val="100000"/>
            </a:lnSpc>
          </a:pPr>
          <a:r>
            <a:rPr lang="en-US"/>
            <a:t>Fama_french factor values for the same time period</a:t>
          </a:r>
        </a:p>
      </dgm:t>
    </dgm:pt>
    <dgm:pt modelId="{D2E61459-E846-4E6C-92DC-3F7F5812EB2D}" type="parTrans" cxnId="{7E75DC4F-CA91-4C07-AAAB-449036E7C4FF}">
      <dgm:prSet/>
      <dgm:spPr/>
      <dgm:t>
        <a:bodyPr/>
        <a:lstStyle/>
        <a:p>
          <a:endParaRPr lang="en-US"/>
        </a:p>
      </dgm:t>
    </dgm:pt>
    <dgm:pt modelId="{8161D8F8-E29A-4CA4-AAEE-29556362B4CE}" type="sibTrans" cxnId="{7E75DC4F-CA91-4C07-AAAB-449036E7C4FF}">
      <dgm:prSet/>
      <dgm:spPr/>
      <dgm:t>
        <a:bodyPr/>
        <a:lstStyle/>
        <a:p>
          <a:endParaRPr lang="en-US"/>
        </a:p>
      </dgm:t>
    </dgm:pt>
    <dgm:pt modelId="{61607570-A8E6-44B5-8109-EC840CDA3098}">
      <dgm:prSet/>
      <dgm:spPr/>
      <dgm:t>
        <a:bodyPr/>
        <a:lstStyle/>
        <a:p>
          <a:pPr>
            <a:lnSpc>
              <a:spcPct val="100000"/>
            </a:lnSpc>
          </a:pPr>
          <a:r>
            <a:rPr lang="en-US" b="1"/>
            <a:t>Source of Data:</a:t>
          </a:r>
          <a:r>
            <a:rPr lang="en-US"/>
            <a:t> Stock prices sourced from Yahoo Finance, a well-established platform that provides extensive financial information, including stock quotes and financial reports.</a:t>
          </a:r>
        </a:p>
      </dgm:t>
    </dgm:pt>
    <dgm:pt modelId="{5E8575AF-87EF-476B-9BF2-3DC72D65A583}" type="parTrans" cxnId="{45FEFC33-CC87-4826-B178-18022C278F9E}">
      <dgm:prSet/>
      <dgm:spPr/>
      <dgm:t>
        <a:bodyPr/>
        <a:lstStyle/>
        <a:p>
          <a:endParaRPr lang="en-US"/>
        </a:p>
      </dgm:t>
    </dgm:pt>
    <dgm:pt modelId="{ABB51A6A-343C-40DF-BEDB-B2E93ED59035}" type="sibTrans" cxnId="{45FEFC33-CC87-4826-B178-18022C278F9E}">
      <dgm:prSet/>
      <dgm:spPr/>
      <dgm:t>
        <a:bodyPr/>
        <a:lstStyle/>
        <a:p>
          <a:endParaRPr lang="en-US"/>
        </a:p>
      </dgm:t>
    </dgm:pt>
    <dgm:pt modelId="{E7EA6D0A-63A2-4994-8741-4A0A398C4095}">
      <dgm:prSet/>
      <dgm:spPr/>
      <dgm:t>
        <a:bodyPr/>
        <a:lstStyle/>
        <a:p>
          <a:pPr>
            <a:lnSpc>
              <a:spcPct val="100000"/>
            </a:lnSpc>
          </a:pPr>
          <a:r>
            <a:rPr lang="en-US" b="1"/>
            <a:t>Data Retrieval Tool:</a:t>
          </a:r>
          <a:r>
            <a:rPr lang="en-US"/>
            <a:t> Utilizes the Python library yfinance to download historical market data, ensuring a streamlined and efficient data collection process.</a:t>
          </a:r>
        </a:p>
      </dgm:t>
    </dgm:pt>
    <dgm:pt modelId="{452C1644-AD40-4E31-9C4F-D76641A47808}" type="parTrans" cxnId="{C61A9B64-F5E6-464D-AA7E-DEE75B64749C}">
      <dgm:prSet/>
      <dgm:spPr/>
      <dgm:t>
        <a:bodyPr/>
        <a:lstStyle/>
        <a:p>
          <a:endParaRPr lang="en-US"/>
        </a:p>
      </dgm:t>
    </dgm:pt>
    <dgm:pt modelId="{55B51236-8873-4D19-BEC0-C4435FB5B55D}" type="sibTrans" cxnId="{C61A9B64-F5E6-464D-AA7E-DEE75B64749C}">
      <dgm:prSet/>
      <dgm:spPr/>
      <dgm:t>
        <a:bodyPr/>
        <a:lstStyle/>
        <a:p>
          <a:endParaRPr lang="en-US"/>
        </a:p>
      </dgm:t>
    </dgm:pt>
    <dgm:pt modelId="{7C4A83A7-D422-4977-B2E3-3C78FFB51DC1}">
      <dgm:prSet/>
      <dgm:spPr/>
      <dgm:t>
        <a:bodyPr/>
        <a:lstStyle/>
        <a:p>
          <a:pPr>
            <a:lnSpc>
              <a:spcPct val="100000"/>
            </a:lnSpc>
          </a:pPr>
          <a:r>
            <a:rPr lang="en-US" b="1"/>
            <a:t>Type of Stock Price Used:</a:t>
          </a:r>
          <a:r>
            <a:rPr lang="en-US"/>
            <a:t> Adjusted Close Price, which accounts for corporate actions like dividends, stock splits, and new stock offerings, thus offering a truer reflection of the stock's historical value.</a:t>
          </a:r>
        </a:p>
      </dgm:t>
    </dgm:pt>
    <dgm:pt modelId="{8F0B9B9D-4BA5-462A-8288-CC114A0F5E41}" type="parTrans" cxnId="{889C4D1D-C1A2-4090-9661-4AF0B3BAB3C1}">
      <dgm:prSet/>
      <dgm:spPr/>
      <dgm:t>
        <a:bodyPr/>
        <a:lstStyle/>
        <a:p>
          <a:endParaRPr lang="en-US"/>
        </a:p>
      </dgm:t>
    </dgm:pt>
    <dgm:pt modelId="{A084DEE1-FBDA-4109-90C2-07B39A80899E}" type="sibTrans" cxnId="{889C4D1D-C1A2-4090-9661-4AF0B3BAB3C1}">
      <dgm:prSet/>
      <dgm:spPr/>
      <dgm:t>
        <a:bodyPr/>
        <a:lstStyle/>
        <a:p>
          <a:endParaRPr lang="en-US"/>
        </a:p>
      </dgm:t>
    </dgm:pt>
    <dgm:pt modelId="{92A36A6B-02AD-4355-B743-A191C849F83F}">
      <dgm:prSet/>
      <dgm:spPr/>
      <dgm:t>
        <a:bodyPr/>
        <a:lstStyle/>
        <a:p>
          <a:pPr>
            <a:lnSpc>
              <a:spcPct val="100000"/>
            </a:lnSpc>
          </a:pPr>
          <a:r>
            <a:rPr lang="en-US" b="1"/>
            <a:t>Specific Stocks Analyzed:</a:t>
          </a:r>
          <a:r>
            <a:rPr lang="en-US"/>
            <a:t> Includes adjusted closing prices for ‘S&amp;P500’, ‘APPLE’, ‘AMAZON’, ‘MICROSOFT’, and ‘GOOGLE’ for each trading day spanning from January 1, 2015, to December 31, 2023.</a:t>
          </a:r>
        </a:p>
      </dgm:t>
    </dgm:pt>
    <dgm:pt modelId="{7B287216-A5A6-46A8-972D-E02FA5ED80BC}" type="parTrans" cxnId="{A2199999-8DCB-4A6F-86ED-36CE77E1953B}">
      <dgm:prSet/>
      <dgm:spPr/>
      <dgm:t>
        <a:bodyPr/>
        <a:lstStyle/>
        <a:p>
          <a:endParaRPr lang="en-US"/>
        </a:p>
      </dgm:t>
    </dgm:pt>
    <dgm:pt modelId="{8A1F564B-1CBD-474A-A709-7B502EAA558F}" type="sibTrans" cxnId="{A2199999-8DCB-4A6F-86ED-36CE77E1953B}">
      <dgm:prSet/>
      <dgm:spPr/>
      <dgm:t>
        <a:bodyPr/>
        <a:lstStyle/>
        <a:p>
          <a:endParaRPr lang="en-US"/>
        </a:p>
      </dgm:t>
    </dgm:pt>
    <dgm:pt modelId="{30174EED-5454-4E6D-B4EE-8C63F4A06B1D}" type="pres">
      <dgm:prSet presAssocID="{A7C8F355-728C-4A7D-8D41-0884A80443D5}" presName="root" presStyleCnt="0">
        <dgm:presLayoutVars>
          <dgm:dir/>
          <dgm:resizeHandles val="exact"/>
        </dgm:presLayoutVars>
      </dgm:prSet>
      <dgm:spPr/>
    </dgm:pt>
    <dgm:pt modelId="{38F8EAD1-E79A-4CB6-933A-667FD8AD9EC5}" type="pres">
      <dgm:prSet presAssocID="{1F9FD438-C2D7-4CCD-BC81-F1A0F3078633}" presName="compNode" presStyleCnt="0"/>
      <dgm:spPr/>
    </dgm:pt>
    <dgm:pt modelId="{36E8A6A0-D1FF-473A-8EDF-183C61FC2848}" type="pres">
      <dgm:prSet presAssocID="{1F9FD438-C2D7-4CCD-BC81-F1A0F3078633}" presName="bgRect" presStyleLbl="bgShp" presStyleIdx="0" presStyleCnt="5"/>
      <dgm:spPr/>
    </dgm:pt>
    <dgm:pt modelId="{6D160757-693C-47E9-A77B-52EC2D71E410}" type="pres">
      <dgm:prSet presAssocID="{1F9FD438-C2D7-4CCD-BC81-F1A0F30786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8C2F317D-152C-4168-8F07-E26F26C8280C}" type="pres">
      <dgm:prSet presAssocID="{1F9FD438-C2D7-4CCD-BC81-F1A0F3078633}" presName="spaceRect" presStyleCnt="0"/>
      <dgm:spPr/>
    </dgm:pt>
    <dgm:pt modelId="{30EE8432-3688-468A-BA4F-EF4367AACB78}" type="pres">
      <dgm:prSet presAssocID="{1F9FD438-C2D7-4CCD-BC81-F1A0F3078633}" presName="parTx" presStyleLbl="revTx" presStyleIdx="0" presStyleCnt="6">
        <dgm:presLayoutVars>
          <dgm:chMax val="0"/>
          <dgm:chPref val="0"/>
        </dgm:presLayoutVars>
      </dgm:prSet>
      <dgm:spPr/>
    </dgm:pt>
    <dgm:pt modelId="{4EFA0E5C-5706-4D89-A516-25CDD724EFDF}" type="pres">
      <dgm:prSet presAssocID="{1F9FD438-C2D7-4CCD-BC81-F1A0F3078633}" presName="desTx" presStyleLbl="revTx" presStyleIdx="1" presStyleCnt="6">
        <dgm:presLayoutVars/>
      </dgm:prSet>
      <dgm:spPr/>
    </dgm:pt>
    <dgm:pt modelId="{A3591EFC-C88D-42A3-9F34-01FC136679FE}" type="pres">
      <dgm:prSet presAssocID="{BF65FA66-3289-42C2-8E4D-D361F789892A}" presName="sibTrans" presStyleCnt="0"/>
      <dgm:spPr/>
    </dgm:pt>
    <dgm:pt modelId="{36B8F0A4-0D1A-46D3-9B3F-1DE2E77A6E8D}" type="pres">
      <dgm:prSet presAssocID="{61607570-A8E6-44B5-8109-EC840CDA3098}" presName="compNode" presStyleCnt="0"/>
      <dgm:spPr/>
    </dgm:pt>
    <dgm:pt modelId="{784E21F3-C6A5-4F6D-AB74-ED3AF692D10C}" type="pres">
      <dgm:prSet presAssocID="{61607570-A8E6-44B5-8109-EC840CDA3098}" presName="bgRect" presStyleLbl="bgShp" presStyleIdx="1" presStyleCnt="5"/>
      <dgm:spPr/>
    </dgm:pt>
    <dgm:pt modelId="{E1A000CD-ECC0-473D-B42B-C4FDD938D8C0}" type="pres">
      <dgm:prSet presAssocID="{61607570-A8E6-44B5-8109-EC840CDA309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E7C45998-724D-46D6-B8C1-94CC173EA762}" type="pres">
      <dgm:prSet presAssocID="{61607570-A8E6-44B5-8109-EC840CDA3098}" presName="spaceRect" presStyleCnt="0"/>
      <dgm:spPr/>
    </dgm:pt>
    <dgm:pt modelId="{E97ED85D-C136-4CC5-AB0E-CEC163F106A6}" type="pres">
      <dgm:prSet presAssocID="{61607570-A8E6-44B5-8109-EC840CDA3098}" presName="parTx" presStyleLbl="revTx" presStyleIdx="2" presStyleCnt="6">
        <dgm:presLayoutVars>
          <dgm:chMax val="0"/>
          <dgm:chPref val="0"/>
        </dgm:presLayoutVars>
      </dgm:prSet>
      <dgm:spPr/>
    </dgm:pt>
    <dgm:pt modelId="{8A746C39-D604-4B27-9AC8-3E41DE0D34EA}" type="pres">
      <dgm:prSet presAssocID="{ABB51A6A-343C-40DF-BEDB-B2E93ED59035}" presName="sibTrans" presStyleCnt="0"/>
      <dgm:spPr/>
    </dgm:pt>
    <dgm:pt modelId="{B426E3B7-86FF-479F-8966-37F853F97AB6}" type="pres">
      <dgm:prSet presAssocID="{E7EA6D0A-63A2-4994-8741-4A0A398C4095}" presName="compNode" presStyleCnt="0"/>
      <dgm:spPr/>
    </dgm:pt>
    <dgm:pt modelId="{C8E26AAA-17A4-4986-A068-1B3DEDCE6AA1}" type="pres">
      <dgm:prSet presAssocID="{E7EA6D0A-63A2-4994-8741-4A0A398C4095}" presName="bgRect" presStyleLbl="bgShp" presStyleIdx="2" presStyleCnt="5"/>
      <dgm:spPr/>
    </dgm:pt>
    <dgm:pt modelId="{A10A6554-1D79-44EA-88A6-C75B2DF601F7}" type="pres">
      <dgm:prSet presAssocID="{E7EA6D0A-63A2-4994-8741-4A0A398C40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5EAB2377-7876-4BC6-804A-E224D664BFB3}" type="pres">
      <dgm:prSet presAssocID="{E7EA6D0A-63A2-4994-8741-4A0A398C4095}" presName="spaceRect" presStyleCnt="0"/>
      <dgm:spPr/>
    </dgm:pt>
    <dgm:pt modelId="{DE5878D3-0F9D-4818-A596-BC7191119532}" type="pres">
      <dgm:prSet presAssocID="{E7EA6D0A-63A2-4994-8741-4A0A398C4095}" presName="parTx" presStyleLbl="revTx" presStyleIdx="3" presStyleCnt="6">
        <dgm:presLayoutVars>
          <dgm:chMax val="0"/>
          <dgm:chPref val="0"/>
        </dgm:presLayoutVars>
      </dgm:prSet>
      <dgm:spPr/>
    </dgm:pt>
    <dgm:pt modelId="{388070CA-570F-45F0-9616-84E5E5C92BC2}" type="pres">
      <dgm:prSet presAssocID="{55B51236-8873-4D19-BEC0-C4435FB5B55D}" presName="sibTrans" presStyleCnt="0"/>
      <dgm:spPr/>
    </dgm:pt>
    <dgm:pt modelId="{0E14F4F4-2E0B-422D-9648-F4E110B6BD7A}" type="pres">
      <dgm:prSet presAssocID="{7C4A83A7-D422-4977-B2E3-3C78FFB51DC1}" presName="compNode" presStyleCnt="0"/>
      <dgm:spPr/>
    </dgm:pt>
    <dgm:pt modelId="{B1C47D3F-E9B8-4FE3-83CE-A59FE37C8940}" type="pres">
      <dgm:prSet presAssocID="{7C4A83A7-D422-4977-B2E3-3C78FFB51DC1}" presName="bgRect" presStyleLbl="bgShp" presStyleIdx="3" presStyleCnt="5"/>
      <dgm:spPr/>
    </dgm:pt>
    <dgm:pt modelId="{8420D1E1-9C1B-42A4-A78F-96C50805431B}" type="pres">
      <dgm:prSet presAssocID="{7C4A83A7-D422-4977-B2E3-3C78FFB51D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Upward Trend"/>
        </a:ext>
      </dgm:extLst>
    </dgm:pt>
    <dgm:pt modelId="{16272E90-0465-4756-9BE0-C1A2E66B0955}" type="pres">
      <dgm:prSet presAssocID="{7C4A83A7-D422-4977-B2E3-3C78FFB51DC1}" presName="spaceRect" presStyleCnt="0"/>
      <dgm:spPr/>
    </dgm:pt>
    <dgm:pt modelId="{F4209966-A020-44CD-8DA7-8D06653A6665}" type="pres">
      <dgm:prSet presAssocID="{7C4A83A7-D422-4977-B2E3-3C78FFB51DC1}" presName="parTx" presStyleLbl="revTx" presStyleIdx="4" presStyleCnt="6">
        <dgm:presLayoutVars>
          <dgm:chMax val="0"/>
          <dgm:chPref val="0"/>
        </dgm:presLayoutVars>
      </dgm:prSet>
      <dgm:spPr/>
    </dgm:pt>
    <dgm:pt modelId="{10A96ED8-7D02-4EBA-9408-15BDE16A15A1}" type="pres">
      <dgm:prSet presAssocID="{A084DEE1-FBDA-4109-90C2-07B39A80899E}" presName="sibTrans" presStyleCnt="0"/>
      <dgm:spPr/>
    </dgm:pt>
    <dgm:pt modelId="{CD301034-4967-406F-B8DE-B222D2460F71}" type="pres">
      <dgm:prSet presAssocID="{92A36A6B-02AD-4355-B743-A191C849F83F}" presName="compNode" presStyleCnt="0"/>
      <dgm:spPr/>
    </dgm:pt>
    <dgm:pt modelId="{0311CB17-8BEE-45C4-B613-02627F93F185}" type="pres">
      <dgm:prSet presAssocID="{92A36A6B-02AD-4355-B743-A191C849F83F}" presName="bgRect" presStyleLbl="bgShp" presStyleIdx="4" presStyleCnt="5"/>
      <dgm:spPr/>
    </dgm:pt>
    <dgm:pt modelId="{B6EFDCDB-CC2E-4D67-A476-588106EF3D8F}" type="pres">
      <dgm:prSet presAssocID="{92A36A6B-02AD-4355-B743-A191C849F83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Apple"/>
        </a:ext>
      </dgm:extLst>
    </dgm:pt>
    <dgm:pt modelId="{454F1266-44BA-4AA2-AC46-2980849E64E0}" type="pres">
      <dgm:prSet presAssocID="{92A36A6B-02AD-4355-B743-A191C849F83F}" presName="spaceRect" presStyleCnt="0"/>
      <dgm:spPr/>
    </dgm:pt>
    <dgm:pt modelId="{DC9F4D88-6401-4C6D-BEA2-8B1EC48A7AA1}" type="pres">
      <dgm:prSet presAssocID="{92A36A6B-02AD-4355-B743-A191C849F83F}" presName="parTx" presStyleLbl="revTx" presStyleIdx="5" presStyleCnt="6">
        <dgm:presLayoutVars>
          <dgm:chMax val="0"/>
          <dgm:chPref val="0"/>
        </dgm:presLayoutVars>
      </dgm:prSet>
      <dgm:spPr/>
    </dgm:pt>
  </dgm:ptLst>
  <dgm:cxnLst>
    <dgm:cxn modelId="{C4B2E604-EA09-459C-AAFF-A4943BDF123D}" srcId="{1F9FD438-C2D7-4CCD-BC81-F1A0F3078633}" destId="{B8C00D9E-50A9-4C34-8549-3F4AF57EF432}" srcOrd="0" destOrd="0" parTransId="{079F3790-CF07-4CF7-B3AA-B51821F76581}" sibTransId="{A17999E8-A9FD-4BBF-8B2A-51BAD7D9DDC2}"/>
    <dgm:cxn modelId="{889C4D1D-C1A2-4090-9661-4AF0B3BAB3C1}" srcId="{A7C8F355-728C-4A7D-8D41-0884A80443D5}" destId="{7C4A83A7-D422-4977-B2E3-3C78FFB51DC1}" srcOrd="3" destOrd="0" parTransId="{8F0B9B9D-4BA5-462A-8288-CC114A0F5E41}" sibTransId="{A084DEE1-FBDA-4109-90C2-07B39A80899E}"/>
    <dgm:cxn modelId="{45FEFC33-CC87-4826-B178-18022C278F9E}" srcId="{A7C8F355-728C-4A7D-8D41-0884A80443D5}" destId="{61607570-A8E6-44B5-8109-EC840CDA3098}" srcOrd="1" destOrd="0" parTransId="{5E8575AF-87EF-476B-9BF2-3DC72D65A583}" sibTransId="{ABB51A6A-343C-40DF-BEDB-B2E93ED59035}"/>
    <dgm:cxn modelId="{734D7060-14E4-40FC-BF55-F662B7E68105}" type="presOf" srcId="{7C4A83A7-D422-4977-B2E3-3C78FFB51DC1}" destId="{F4209966-A020-44CD-8DA7-8D06653A6665}" srcOrd="0" destOrd="0" presId="urn:microsoft.com/office/officeart/2018/2/layout/IconVerticalSolidList"/>
    <dgm:cxn modelId="{95495843-EC1D-41CB-8431-ABD5DC069405}" type="presOf" srcId="{61607570-A8E6-44B5-8109-EC840CDA3098}" destId="{E97ED85D-C136-4CC5-AB0E-CEC163F106A6}" srcOrd="0" destOrd="0" presId="urn:microsoft.com/office/officeart/2018/2/layout/IconVerticalSolidList"/>
    <dgm:cxn modelId="{C61A9B64-F5E6-464D-AA7E-DEE75B64749C}" srcId="{A7C8F355-728C-4A7D-8D41-0884A80443D5}" destId="{E7EA6D0A-63A2-4994-8741-4A0A398C4095}" srcOrd="2" destOrd="0" parTransId="{452C1644-AD40-4E31-9C4F-D76641A47808}" sibTransId="{55B51236-8873-4D19-BEC0-C4435FB5B55D}"/>
    <dgm:cxn modelId="{2659A669-F504-428F-AB74-40089D5D13A2}" type="presOf" srcId="{A7C8F355-728C-4A7D-8D41-0884A80443D5}" destId="{30174EED-5454-4E6D-B4EE-8C63F4A06B1D}" srcOrd="0" destOrd="0" presId="urn:microsoft.com/office/officeart/2018/2/layout/IconVerticalSolidList"/>
    <dgm:cxn modelId="{013C896A-1A49-4266-B9C8-D843EF10AE1B}" srcId="{A7C8F355-728C-4A7D-8D41-0884A80443D5}" destId="{1F9FD438-C2D7-4CCD-BC81-F1A0F3078633}" srcOrd="0" destOrd="0" parTransId="{231F4B7A-783A-4BF2-85AA-834C032173DF}" sibTransId="{BF65FA66-3289-42C2-8E4D-D361F789892A}"/>
    <dgm:cxn modelId="{A208B36E-1544-4905-81C5-D40A55DCC412}" type="presOf" srcId="{E3F2F8C7-7493-4FA8-9737-75DA817D0054}" destId="{4EFA0E5C-5706-4D89-A516-25CDD724EFDF}" srcOrd="0" destOrd="1" presId="urn:microsoft.com/office/officeart/2018/2/layout/IconVerticalSolidList"/>
    <dgm:cxn modelId="{7E75DC4F-CA91-4C07-AAAB-449036E7C4FF}" srcId="{1F9FD438-C2D7-4CCD-BC81-F1A0F3078633}" destId="{E3F2F8C7-7493-4FA8-9737-75DA817D0054}" srcOrd="1" destOrd="0" parTransId="{D2E61459-E846-4E6C-92DC-3F7F5812EB2D}" sibTransId="{8161D8F8-E29A-4CA4-AAEE-29556362B4CE}"/>
    <dgm:cxn modelId="{7B16E758-C3A8-4FD1-AD43-60AC67F24BB8}" type="presOf" srcId="{1F9FD438-C2D7-4CCD-BC81-F1A0F3078633}" destId="{30EE8432-3688-468A-BA4F-EF4367AACB78}" srcOrd="0" destOrd="0" presId="urn:microsoft.com/office/officeart/2018/2/layout/IconVerticalSolidList"/>
    <dgm:cxn modelId="{A2199999-8DCB-4A6F-86ED-36CE77E1953B}" srcId="{A7C8F355-728C-4A7D-8D41-0884A80443D5}" destId="{92A36A6B-02AD-4355-B743-A191C849F83F}" srcOrd="4" destOrd="0" parTransId="{7B287216-A5A6-46A8-972D-E02FA5ED80BC}" sibTransId="{8A1F564B-1CBD-474A-A709-7B502EAA558F}"/>
    <dgm:cxn modelId="{95033DC8-DA4B-4DD8-99EB-8BE98C01E417}" type="presOf" srcId="{E7EA6D0A-63A2-4994-8741-4A0A398C4095}" destId="{DE5878D3-0F9D-4818-A596-BC7191119532}" srcOrd="0" destOrd="0" presId="urn:microsoft.com/office/officeart/2018/2/layout/IconVerticalSolidList"/>
    <dgm:cxn modelId="{A69F90E3-DE17-42E5-A54E-6C3913A099F1}" type="presOf" srcId="{B8C00D9E-50A9-4C34-8549-3F4AF57EF432}" destId="{4EFA0E5C-5706-4D89-A516-25CDD724EFDF}" srcOrd="0" destOrd="0" presId="urn:microsoft.com/office/officeart/2018/2/layout/IconVerticalSolidList"/>
    <dgm:cxn modelId="{609D47FC-5E73-4C9C-862F-04E3FDACDF72}" type="presOf" srcId="{92A36A6B-02AD-4355-B743-A191C849F83F}" destId="{DC9F4D88-6401-4C6D-BEA2-8B1EC48A7AA1}" srcOrd="0" destOrd="0" presId="urn:microsoft.com/office/officeart/2018/2/layout/IconVerticalSolidList"/>
    <dgm:cxn modelId="{1D4B4F0E-778C-493A-B3E3-B124F10C15D7}" type="presParOf" srcId="{30174EED-5454-4E6D-B4EE-8C63F4A06B1D}" destId="{38F8EAD1-E79A-4CB6-933A-667FD8AD9EC5}" srcOrd="0" destOrd="0" presId="urn:microsoft.com/office/officeart/2018/2/layout/IconVerticalSolidList"/>
    <dgm:cxn modelId="{4A38590F-AC01-4E59-854E-AF1E39850505}" type="presParOf" srcId="{38F8EAD1-E79A-4CB6-933A-667FD8AD9EC5}" destId="{36E8A6A0-D1FF-473A-8EDF-183C61FC2848}" srcOrd="0" destOrd="0" presId="urn:microsoft.com/office/officeart/2018/2/layout/IconVerticalSolidList"/>
    <dgm:cxn modelId="{72EED526-50C4-4A7B-AC8F-196A8F4215D2}" type="presParOf" srcId="{38F8EAD1-E79A-4CB6-933A-667FD8AD9EC5}" destId="{6D160757-693C-47E9-A77B-52EC2D71E410}" srcOrd="1" destOrd="0" presId="urn:microsoft.com/office/officeart/2018/2/layout/IconVerticalSolidList"/>
    <dgm:cxn modelId="{00820BEB-54EF-4783-ABE4-F52B26430C04}" type="presParOf" srcId="{38F8EAD1-E79A-4CB6-933A-667FD8AD9EC5}" destId="{8C2F317D-152C-4168-8F07-E26F26C8280C}" srcOrd="2" destOrd="0" presId="urn:microsoft.com/office/officeart/2018/2/layout/IconVerticalSolidList"/>
    <dgm:cxn modelId="{AA92E8DB-DB64-4491-A02E-5A32FB6D1BF3}" type="presParOf" srcId="{38F8EAD1-E79A-4CB6-933A-667FD8AD9EC5}" destId="{30EE8432-3688-468A-BA4F-EF4367AACB78}" srcOrd="3" destOrd="0" presId="urn:microsoft.com/office/officeart/2018/2/layout/IconVerticalSolidList"/>
    <dgm:cxn modelId="{FCCC42F8-B36D-42E0-A4EF-353D5FC32224}" type="presParOf" srcId="{38F8EAD1-E79A-4CB6-933A-667FD8AD9EC5}" destId="{4EFA0E5C-5706-4D89-A516-25CDD724EFDF}" srcOrd="4" destOrd="0" presId="urn:microsoft.com/office/officeart/2018/2/layout/IconVerticalSolidList"/>
    <dgm:cxn modelId="{945DF38D-A4BE-4C73-84E9-A169E5B035E9}" type="presParOf" srcId="{30174EED-5454-4E6D-B4EE-8C63F4A06B1D}" destId="{A3591EFC-C88D-42A3-9F34-01FC136679FE}" srcOrd="1" destOrd="0" presId="urn:microsoft.com/office/officeart/2018/2/layout/IconVerticalSolidList"/>
    <dgm:cxn modelId="{A3430DB5-D710-4ADF-95AD-8EA19177653B}" type="presParOf" srcId="{30174EED-5454-4E6D-B4EE-8C63F4A06B1D}" destId="{36B8F0A4-0D1A-46D3-9B3F-1DE2E77A6E8D}" srcOrd="2" destOrd="0" presId="urn:microsoft.com/office/officeart/2018/2/layout/IconVerticalSolidList"/>
    <dgm:cxn modelId="{EAC6F7F5-7851-4DC8-8A9D-C496513FE46C}" type="presParOf" srcId="{36B8F0A4-0D1A-46D3-9B3F-1DE2E77A6E8D}" destId="{784E21F3-C6A5-4F6D-AB74-ED3AF692D10C}" srcOrd="0" destOrd="0" presId="urn:microsoft.com/office/officeart/2018/2/layout/IconVerticalSolidList"/>
    <dgm:cxn modelId="{CDAF128B-188C-450A-9A32-C152C48F6630}" type="presParOf" srcId="{36B8F0A4-0D1A-46D3-9B3F-1DE2E77A6E8D}" destId="{E1A000CD-ECC0-473D-B42B-C4FDD938D8C0}" srcOrd="1" destOrd="0" presId="urn:microsoft.com/office/officeart/2018/2/layout/IconVerticalSolidList"/>
    <dgm:cxn modelId="{073F67F1-E295-471C-98F6-C227DA41FBE0}" type="presParOf" srcId="{36B8F0A4-0D1A-46D3-9B3F-1DE2E77A6E8D}" destId="{E7C45998-724D-46D6-B8C1-94CC173EA762}" srcOrd="2" destOrd="0" presId="urn:microsoft.com/office/officeart/2018/2/layout/IconVerticalSolidList"/>
    <dgm:cxn modelId="{943728E5-8418-48F9-B73B-F8250D4309CB}" type="presParOf" srcId="{36B8F0A4-0D1A-46D3-9B3F-1DE2E77A6E8D}" destId="{E97ED85D-C136-4CC5-AB0E-CEC163F106A6}" srcOrd="3" destOrd="0" presId="urn:microsoft.com/office/officeart/2018/2/layout/IconVerticalSolidList"/>
    <dgm:cxn modelId="{2C4C2ACD-F87F-49BD-AF08-CE3006DC1676}" type="presParOf" srcId="{30174EED-5454-4E6D-B4EE-8C63F4A06B1D}" destId="{8A746C39-D604-4B27-9AC8-3E41DE0D34EA}" srcOrd="3" destOrd="0" presId="urn:microsoft.com/office/officeart/2018/2/layout/IconVerticalSolidList"/>
    <dgm:cxn modelId="{3C030AA9-D406-45B3-8A33-6501777BD025}" type="presParOf" srcId="{30174EED-5454-4E6D-B4EE-8C63F4A06B1D}" destId="{B426E3B7-86FF-479F-8966-37F853F97AB6}" srcOrd="4" destOrd="0" presId="urn:microsoft.com/office/officeart/2018/2/layout/IconVerticalSolidList"/>
    <dgm:cxn modelId="{448DCD88-4637-41CE-BB31-7B0FAB9FF486}" type="presParOf" srcId="{B426E3B7-86FF-479F-8966-37F853F97AB6}" destId="{C8E26AAA-17A4-4986-A068-1B3DEDCE6AA1}" srcOrd="0" destOrd="0" presId="urn:microsoft.com/office/officeart/2018/2/layout/IconVerticalSolidList"/>
    <dgm:cxn modelId="{094FB6D0-C161-441E-81AB-B79C443A802E}" type="presParOf" srcId="{B426E3B7-86FF-479F-8966-37F853F97AB6}" destId="{A10A6554-1D79-44EA-88A6-C75B2DF601F7}" srcOrd="1" destOrd="0" presId="urn:microsoft.com/office/officeart/2018/2/layout/IconVerticalSolidList"/>
    <dgm:cxn modelId="{37C6DAC4-94B6-45A4-9E0E-8E5A6CC707FE}" type="presParOf" srcId="{B426E3B7-86FF-479F-8966-37F853F97AB6}" destId="{5EAB2377-7876-4BC6-804A-E224D664BFB3}" srcOrd="2" destOrd="0" presId="urn:microsoft.com/office/officeart/2018/2/layout/IconVerticalSolidList"/>
    <dgm:cxn modelId="{91C47678-643A-436F-871E-6C8BF902A02D}" type="presParOf" srcId="{B426E3B7-86FF-479F-8966-37F853F97AB6}" destId="{DE5878D3-0F9D-4818-A596-BC7191119532}" srcOrd="3" destOrd="0" presId="urn:microsoft.com/office/officeart/2018/2/layout/IconVerticalSolidList"/>
    <dgm:cxn modelId="{D13C4DF9-9CC8-429E-8510-CC618C2E3EEA}" type="presParOf" srcId="{30174EED-5454-4E6D-B4EE-8C63F4A06B1D}" destId="{388070CA-570F-45F0-9616-84E5E5C92BC2}" srcOrd="5" destOrd="0" presId="urn:microsoft.com/office/officeart/2018/2/layout/IconVerticalSolidList"/>
    <dgm:cxn modelId="{A46D8399-6737-49C5-B5B3-2732618B3D3B}" type="presParOf" srcId="{30174EED-5454-4E6D-B4EE-8C63F4A06B1D}" destId="{0E14F4F4-2E0B-422D-9648-F4E110B6BD7A}" srcOrd="6" destOrd="0" presId="urn:microsoft.com/office/officeart/2018/2/layout/IconVerticalSolidList"/>
    <dgm:cxn modelId="{38A30730-2C3E-43FA-8A3F-CAFA14879C05}" type="presParOf" srcId="{0E14F4F4-2E0B-422D-9648-F4E110B6BD7A}" destId="{B1C47D3F-E9B8-4FE3-83CE-A59FE37C8940}" srcOrd="0" destOrd="0" presId="urn:microsoft.com/office/officeart/2018/2/layout/IconVerticalSolidList"/>
    <dgm:cxn modelId="{CC538227-AFFD-4353-834C-26BF009CE32F}" type="presParOf" srcId="{0E14F4F4-2E0B-422D-9648-F4E110B6BD7A}" destId="{8420D1E1-9C1B-42A4-A78F-96C50805431B}" srcOrd="1" destOrd="0" presId="urn:microsoft.com/office/officeart/2018/2/layout/IconVerticalSolidList"/>
    <dgm:cxn modelId="{3F99F82D-728B-4DC1-9A01-90AB3DC72D8B}" type="presParOf" srcId="{0E14F4F4-2E0B-422D-9648-F4E110B6BD7A}" destId="{16272E90-0465-4756-9BE0-C1A2E66B0955}" srcOrd="2" destOrd="0" presId="urn:microsoft.com/office/officeart/2018/2/layout/IconVerticalSolidList"/>
    <dgm:cxn modelId="{2EACFB22-9EEF-4897-9BBC-1CD7454EDDFA}" type="presParOf" srcId="{0E14F4F4-2E0B-422D-9648-F4E110B6BD7A}" destId="{F4209966-A020-44CD-8DA7-8D06653A6665}" srcOrd="3" destOrd="0" presId="urn:microsoft.com/office/officeart/2018/2/layout/IconVerticalSolidList"/>
    <dgm:cxn modelId="{C671B9C1-4BE3-4CF4-B509-B2CF3F05EEF3}" type="presParOf" srcId="{30174EED-5454-4E6D-B4EE-8C63F4A06B1D}" destId="{10A96ED8-7D02-4EBA-9408-15BDE16A15A1}" srcOrd="7" destOrd="0" presId="urn:microsoft.com/office/officeart/2018/2/layout/IconVerticalSolidList"/>
    <dgm:cxn modelId="{27235DCE-BBEF-4322-BCC1-FAD83A5B9411}" type="presParOf" srcId="{30174EED-5454-4E6D-B4EE-8C63F4A06B1D}" destId="{CD301034-4967-406F-B8DE-B222D2460F71}" srcOrd="8" destOrd="0" presId="urn:microsoft.com/office/officeart/2018/2/layout/IconVerticalSolidList"/>
    <dgm:cxn modelId="{B4332629-1EA3-46B0-8E21-83720ABFE82B}" type="presParOf" srcId="{CD301034-4967-406F-B8DE-B222D2460F71}" destId="{0311CB17-8BEE-45C4-B613-02627F93F185}" srcOrd="0" destOrd="0" presId="urn:microsoft.com/office/officeart/2018/2/layout/IconVerticalSolidList"/>
    <dgm:cxn modelId="{28DDA382-A9D0-4451-B1F2-3F6FAFB0B5AA}" type="presParOf" srcId="{CD301034-4967-406F-B8DE-B222D2460F71}" destId="{B6EFDCDB-CC2E-4D67-A476-588106EF3D8F}" srcOrd="1" destOrd="0" presId="urn:microsoft.com/office/officeart/2018/2/layout/IconVerticalSolidList"/>
    <dgm:cxn modelId="{80AEE192-865F-4FEB-AF0A-D6C3A3F9FB8E}" type="presParOf" srcId="{CD301034-4967-406F-B8DE-B222D2460F71}" destId="{454F1266-44BA-4AA2-AC46-2980849E64E0}" srcOrd="2" destOrd="0" presId="urn:microsoft.com/office/officeart/2018/2/layout/IconVerticalSolidList"/>
    <dgm:cxn modelId="{9CD29BC5-D03A-4699-B657-175FA5041C40}" type="presParOf" srcId="{CD301034-4967-406F-B8DE-B222D2460F71}" destId="{DC9F4D88-6401-4C6D-BEA2-8B1EC48A7A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D405F-B8F3-488A-A067-5C35A9A36F1F}">
      <dsp:nvSpPr>
        <dsp:cNvPr id="0" name=""/>
        <dsp:cNvSpPr/>
      </dsp:nvSpPr>
      <dsp:spPr>
        <a:xfrm>
          <a:off x="0" y="530648"/>
          <a:ext cx="10515600" cy="5171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1" kern="1200"/>
            <a:t>Purpose of Regression Analysis:</a:t>
          </a:r>
          <a:r>
            <a:rPr lang="en-GB" sz="1300" kern="1200"/>
            <a:t> Utilizing statistical regression analysis as a fundamental tool in financial markets for investment strategies and decision-making.</a:t>
          </a:r>
          <a:endParaRPr lang="en-US" sz="1300" kern="1200"/>
        </a:p>
      </dsp:txBody>
      <dsp:txXfrm>
        <a:off x="25245" y="555893"/>
        <a:ext cx="10465110" cy="466650"/>
      </dsp:txXfrm>
    </dsp:sp>
    <dsp:sp modelId="{9FA14FBA-C970-41C8-838C-03C8C061F491}">
      <dsp:nvSpPr>
        <dsp:cNvPr id="0" name=""/>
        <dsp:cNvSpPr/>
      </dsp:nvSpPr>
      <dsp:spPr>
        <a:xfrm>
          <a:off x="0" y="1085228"/>
          <a:ext cx="10515600" cy="5171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1" kern="1200"/>
            <a:t>Project Focus:</a:t>
          </a:r>
          <a:r>
            <a:rPr lang="en-GB" sz="1300" kern="1200"/>
            <a:t> Exploring the dynamics of stock prices, particularly aiming to uncover patterns and predict future movements of Amazon Inc.'s stock with higher accuracy.</a:t>
          </a:r>
          <a:endParaRPr lang="en-US" sz="1300" kern="1200"/>
        </a:p>
      </dsp:txBody>
      <dsp:txXfrm>
        <a:off x="25245" y="1110473"/>
        <a:ext cx="10465110" cy="466650"/>
      </dsp:txXfrm>
    </dsp:sp>
    <dsp:sp modelId="{D854A677-3319-43EB-A461-E349D4149531}">
      <dsp:nvSpPr>
        <dsp:cNvPr id="0" name=""/>
        <dsp:cNvSpPr/>
      </dsp:nvSpPr>
      <dsp:spPr>
        <a:xfrm>
          <a:off x="0" y="1639809"/>
          <a:ext cx="10515600" cy="5171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1" kern="1200"/>
            <a:t>Primary Regressors:</a:t>
          </a:r>
          <a:r>
            <a:rPr lang="en-GB" sz="1300" kern="1200"/>
            <a:t> Inclusion of major technology and index stocks such as SPY (S&amp;P 500 ETF), AAPL (Apple Inc.), MSFT (Microsoft Corporation), and GOOGL (Alphabet Inc.) due to their significant market impact and representation of both sector-specific and market-wide trends.</a:t>
          </a:r>
          <a:endParaRPr lang="en-US" sz="1300" kern="1200"/>
        </a:p>
      </dsp:txBody>
      <dsp:txXfrm>
        <a:off x="25245" y="1665054"/>
        <a:ext cx="10465110" cy="466650"/>
      </dsp:txXfrm>
    </dsp:sp>
    <dsp:sp modelId="{28A54C8C-801A-433B-9FB4-EBFD5EA9C608}">
      <dsp:nvSpPr>
        <dsp:cNvPr id="0" name=""/>
        <dsp:cNvSpPr/>
      </dsp:nvSpPr>
      <dsp:spPr>
        <a:xfrm>
          <a:off x="0" y="2194389"/>
          <a:ext cx="10515600" cy="5171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1" kern="1200"/>
            <a:t>Role of Fama-French Factors:</a:t>
          </a:r>
          <a:r>
            <a:rPr lang="en-GB" sz="1300" kern="1200"/>
            <a:t> Analyzing risk-related factors through Fama-French models to enhance understanding of fluctuations in Amazon's stock price.</a:t>
          </a:r>
          <a:endParaRPr lang="en-US" sz="1300" kern="1200"/>
        </a:p>
      </dsp:txBody>
      <dsp:txXfrm>
        <a:off x="25245" y="2219634"/>
        <a:ext cx="10465110" cy="466650"/>
      </dsp:txXfrm>
    </dsp:sp>
    <dsp:sp modelId="{0D27F449-474D-4BCE-90F2-CB391B68066F}">
      <dsp:nvSpPr>
        <dsp:cNvPr id="0" name=""/>
        <dsp:cNvSpPr/>
      </dsp:nvSpPr>
      <dsp:spPr>
        <a:xfrm>
          <a:off x="0" y="2748969"/>
          <a:ext cx="10515600" cy="5171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1" kern="1200"/>
            <a:t>Objective of the Analysis:</a:t>
          </a:r>
          <a:r>
            <a:rPr lang="en-GB" sz="1300" kern="1200"/>
            <a:t> Applying various regression techniques to gauge how effectively different models capture the returns of these stocks in relation to market movements and other variables.</a:t>
          </a:r>
          <a:endParaRPr lang="en-US" sz="1300" kern="1200"/>
        </a:p>
      </dsp:txBody>
      <dsp:txXfrm>
        <a:off x="25245" y="2774214"/>
        <a:ext cx="10465110" cy="466650"/>
      </dsp:txXfrm>
    </dsp:sp>
    <dsp:sp modelId="{0A7545E8-2531-4061-8271-37ABC09083DC}">
      <dsp:nvSpPr>
        <dsp:cNvPr id="0" name=""/>
        <dsp:cNvSpPr/>
      </dsp:nvSpPr>
      <dsp:spPr>
        <a:xfrm>
          <a:off x="0" y="3303549"/>
          <a:ext cx="10515600" cy="5171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b="1" kern="1200"/>
            <a:t>Contribution to Knowledge:</a:t>
          </a:r>
          <a:r>
            <a:rPr lang="en-GB" sz="1300" kern="1200"/>
            <a:t> By examining the predictive capabilities of these models, the research aims to deepen both academic and practical insights into asset pricing and investment strategy optimization in volatile financial environments.</a:t>
          </a:r>
          <a:endParaRPr lang="en-US" sz="1300" kern="1200"/>
        </a:p>
      </dsp:txBody>
      <dsp:txXfrm>
        <a:off x="25245" y="3328794"/>
        <a:ext cx="10465110" cy="466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8A6A0-D1FF-473A-8EDF-183C61FC2848}">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60757-693C-47E9-A77B-52EC2D71E410}">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EE8432-3688-468A-BA4F-EF4367AACB78}">
      <dsp:nvSpPr>
        <dsp:cNvPr id="0" name=""/>
        <dsp:cNvSpPr/>
      </dsp:nvSpPr>
      <dsp:spPr>
        <a:xfrm>
          <a:off x="836323" y="3399"/>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b="1" kern="1200"/>
            <a:t>Dataset Overview:</a:t>
          </a:r>
          <a:r>
            <a:rPr lang="en-US" sz="1700" kern="1200"/>
            <a:t> The dataset comprises two parts: </a:t>
          </a:r>
        </a:p>
      </dsp:txBody>
      <dsp:txXfrm>
        <a:off x="836323" y="3399"/>
        <a:ext cx="4732020" cy="724089"/>
      </dsp:txXfrm>
    </dsp:sp>
    <dsp:sp modelId="{4EFA0E5C-5706-4D89-A516-25CDD724EFDF}">
      <dsp:nvSpPr>
        <dsp:cNvPr id="0" name=""/>
        <dsp:cNvSpPr/>
      </dsp:nvSpPr>
      <dsp:spPr>
        <a:xfrm>
          <a:off x="5568343" y="3399"/>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577850">
            <a:lnSpc>
              <a:spcPct val="100000"/>
            </a:lnSpc>
            <a:spcBef>
              <a:spcPct val="0"/>
            </a:spcBef>
            <a:spcAft>
              <a:spcPct val="35000"/>
            </a:spcAft>
            <a:buNone/>
          </a:pPr>
          <a:r>
            <a:rPr lang="en-US" sz="1300" kern="1200"/>
            <a:t>Stock price Prices of various companies.</a:t>
          </a:r>
        </a:p>
        <a:p>
          <a:pPr marL="0" lvl="0" indent="0" algn="l" defTabSz="577850">
            <a:lnSpc>
              <a:spcPct val="100000"/>
            </a:lnSpc>
            <a:spcBef>
              <a:spcPct val="0"/>
            </a:spcBef>
            <a:spcAft>
              <a:spcPct val="35000"/>
            </a:spcAft>
            <a:buNone/>
          </a:pPr>
          <a:r>
            <a:rPr lang="en-US" sz="1300" kern="1200"/>
            <a:t>Fama_french factor values for the same time period</a:t>
          </a:r>
        </a:p>
      </dsp:txBody>
      <dsp:txXfrm>
        <a:off x="5568343" y="3399"/>
        <a:ext cx="4947256" cy="724089"/>
      </dsp:txXfrm>
    </dsp:sp>
    <dsp:sp modelId="{784E21F3-C6A5-4F6D-AB74-ED3AF692D10C}">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000CD-ECC0-473D-B42B-C4FDD938D8C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ED85D-C136-4CC5-AB0E-CEC163F106A6}">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b="1" kern="1200"/>
            <a:t>Source of Data:</a:t>
          </a:r>
          <a:r>
            <a:rPr lang="en-US" sz="1700" kern="1200"/>
            <a:t> Stock prices sourced from Yahoo Finance, a well-established platform that provides extensive financial information, including stock quotes and financial reports.</a:t>
          </a:r>
        </a:p>
      </dsp:txBody>
      <dsp:txXfrm>
        <a:off x="836323" y="908511"/>
        <a:ext cx="9679276" cy="724089"/>
      </dsp:txXfrm>
    </dsp:sp>
    <dsp:sp modelId="{C8E26AAA-17A4-4986-A068-1B3DEDCE6AA1}">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A6554-1D79-44EA-88A6-C75B2DF601F7}">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878D3-0F9D-4818-A596-BC7191119532}">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b="1" kern="1200"/>
            <a:t>Data Retrieval Tool:</a:t>
          </a:r>
          <a:r>
            <a:rPr lang="en-US" sz="1700" kern="1200"/>
            <a:t> Utilizes the Python library yfinance to download historical market data, ensuring a streamlined and efficient data collection process.</a:t>
          </a:r>
        </a:p>
      </dsp:txBody>
      <dsp:txXfrm>
        <a:off x="836323" y="1813624"/>
        <a:ext cx="9679276" cy="724089"/>
      </dsp:txXfrm>
    </dsp:sp>
    <dsp:sp modelId="{B1C47D3F-E9B8-4FE3-83CE-A59FE37C8940}">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20D1E1-9C1B-42A4-A78F-96C50805431B}">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209966-A020-44CD-8DA7-8D06653A6665}">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b="1" kern="1200"/>
            <a:t>Type of Stock Price Used:</a:t>
          </a:r>
          <a:r>
            <a:rPr lang="en-US" sz="1700" kern="1200"/>
            <a:t> Adjusted Close Price, which accounts for corporate actions like dividends, stock splits, and new stock offerings, thus offering a truer reflection of the stock's historical value.</a:t>
          </a:r>
        </a:p>
      </dsp:txBody>
      <dsp:txXfrm>
        <a:off x="836323" y="2718736"/>
        <a:ext cx="9679276" cy="724089"/>
      </dsp:txXfrm>
    </dsp:sp>
    <dsp:sp modelId="{0311CB17-8BEE-45C4-B613-02627F93F185}">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FDCDB-CC2E-4D67-A476-588106EF3D8F}">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9F4D88-6401-4C6D-BEA2-8B1EC48A7AA1}">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100000"/>
            </a:lnSpc>
            <a:spcBef>
              <a:spcPct val="0"/>
            </a:spcBef>
            <a:spcAft>
              <a:spcPct val="35000"/>
            </a:spcAft>
            <a:buNone/>
          </a:pPr>
          <a:r>
            <a:rPr lang="en-US" sz="1700" b="1" kern="1200"/>
            <a:t>Specific Stocks Analyzed:</a:t>
          </a:r>
          <a:r>
            <a:rPr lang="en-US" sz="1700" kern="1200"/>
            <a:t> Includes adjusted closing prices for ‘S&amp;P500’, ‘APPLE’, ‘AMAZON’, ‘MICROSOFT’, and ‘GOOGLE’ for each trading day spanning from January 1, 2015, to December 31, 2023.</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39C0-DECF-F239-3D8F-929B596FF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1CC64A-0F2D-8FE2-A4E3-C157CFAF1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582747-D381-3EE6-65F2-F32CF8A44A5A}"/>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5" name="Footer Placeholder 4">
            <a:extLst>
              <a:ext uri="{FF2B5EF4-FFF2-40B4-BE49-F238E27FC236}">
                <a16:creationId xmlns:a16="http://schemas.microsoft.com/office/drawing/2014/main" id="{ADF7AE78-8B14-7FC7-AA55-0685E09C0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C1DC8-C2F4-4954-65B3-A30390443142}"/>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167488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62B2-FF8B-93BE-BC78-77C256E603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D0EA08-806A-7FFD-7587-F9937606E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E34FD-8B16-1872-C943-546DB888C3E4}"/>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5" name="Footer Placeholder 4">
            <a:extLst>
              <a:ext uri="{FF2B5EF4-FFF2-40B4-BE49-F238E27FC236}">
                <a16:creationId xmlns:a16="http://schemas.microsoft.com/office/drawing/2014/main" id="{7524A630-0D6A-DA68-AC5A-85703AC47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6713FE-F2E6-B65F-5410-B4D4D9C05C60}"/>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176750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DAE20-2A7B-E71D-A302-230002F212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6BAF0-25BD-633D-7C25-F2574DB105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4F5FD-486A-BFD1-FA7E-D54FA1110E74}"/>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5" name="Footer Placeholder 4">
            <a:extLst>
              <a:ext uri="{FF2B5EF4-FFF2-40B4-BE49-F238E27FC236}">
                <a16:creationId xmlns:a16="http://schemas.microsoft.com/office/drawing/2014/main" id="{2DC248BC-DF22-2480-E471-7C158D792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B1D7F7-7B9B-5CBF-A060-7B4C48717FEB}"/>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234884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C1C1-EB30-A74B-1972-2ABEA48F25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DA5B60-E15C-A52F-0E74-3F30147A0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A38B0-24CE-3FBF-1291-CF40CEF95EA7}"/>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5" name="Footer Placeholder 4">
            <a:extLst>
              <a:ext uri="{FF2B5EF4-FFF2-40B4-BE49-F238E27FC236}">
                <a16:creationId xmlns:a16="http://schemas.microsoft.com/office/drawing/2014/main" id="{0D0F4A49-E1BB-8A1D-61E2-2482A2CE5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21BE2-2F65-5B8A-4141-AFAC3CB33B6D}"/>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11136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9477-9801-B6DD-4338-DD507A374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4712C3-CA5D-F39D-E4E8-66B5D80668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A3876E-0357-CB75-8DCD-BA2BA802DDAF}"/>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5" name="Footer Placeholder 4">
            <a:extLst>
              <a:ext uri="{FF2B5EF4-FFF2-40B4-BE49-F238E27FC236}">
                <a16:creationId xmlns:a16="http://schemas.microsoft.com/office/drawing/2014/main" id="{BFEBF8D4-9029-4A5A-28D6-E67C7F94D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2E63F-A4C3-ACE1-0EBB-B388B73A88EC}"/>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306987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AFF1-658D-32CA-A143-58983E4A9F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46AA4-BDDB-174F-3634-58EB0D818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777D19-5492-49F0-C74B-0D3BB8262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5152D2-BF6B-FF0F-E02A-3D9E8E0AF449}"/>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6" name="Footer Placeholder 5">
            <a:extLst>
              <a:ext uri="{FF2B5EF4-FFF2-40B4-BE49-F238E27FC236}">
                <a16:creationId xmlns:a16="http://schemas.microsoft.com/office/drawing/2014/main" id="{CC404C96-D7E0-60BD-EBDD-CC6293B43F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91516C-C95A-6F12-0EC2-E4ED45785E99}"/>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197809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6F71-C97A-F66F-4DF1-751406FA77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9BFE5F-1B4F-FB29-28D5-FADC05962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630F6A-BD8C-F70B-A727-F99AEFEA97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FE3A7E-5125-FE6B-6166-324BFED24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24F5A-C47C-4F8C-E534-EE63431D52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CD6F6C-0EE1-9BD7-3ECB-7BF055BD71C3}"/>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8" name="Footer Placeholder 7">
            <a:extLst>
              <a:ext uri="{FF2B5EF4-FFF2-40B4-BE49-F238E27FC236}">
                <a16:creationId xmlns:a16="http://schemas.microsoft.com/office/drawing/2014/main" id="{3797E8F8-6163-4A86-B8C9-F827091FF1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BA1CDA-FE5C-1119-28AF-300266AF40BF}"/>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361919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348B-3396-2A24-66D7-9942C38B1E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AEEF21-7BE7-46CC-0BDE-0B87AAD8F083}"/>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4" name="Footer Placeholder 3">
            <a:extLst>
              <a:ext uri="{FF2B5EF4-FFF2-40B4-BE49-F238E27FC236}">
                <a16:creationId xmlns:a16="http://schemas.microsoft.com/office/drawing/2014/main" id="{55E50DB0-1151-5017-386A-F87F5BCE1D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9F2885-8209-8BD2-5CBA-9CE0A4E13AE6}"/>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156166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6A624B-87DE-C05A-5503-3E07FA04E12F}"/>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3" name="Footer Placeholder 2">
            <a:extLst>
              <a:ext uri="{FF2B5EF4-FFF2-40B4-BE49-F238E27FC236}">
                <a16:creationId xmlns:a16="http://schemas.microsoft.com/office/drawing/2014/main" id="{4D6DFC5C-E037-C183-B246-C125F8561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7D8C7F-55C4-4F84-4975-B92DEA6D5FA2}"/>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304917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A683-E482-6E13-8345-9B71DB3D8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FBC91A-774C-9569-F1C1-B98A62494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6A738E-1D7A-FA4B-1BA8-B73D2E99E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16248-BF81-58A4-1F37-63679E2FEF6E}"/>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6" name="Footer Placeholder 5">
            <a:extLst>
              <a:ext uri="{FF2B5EF4-FFF2-40B4-BE49-F238E27FC236}">
                <a16:creationId xmlns:a16="http://schemas.microsoft.com/office/drawing/2014/main" id="{45CDADF9-016A-6EE2-3A9A-C64D69A92B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8D7E4-CE7F-2823-0F5E-09C7738F9F0F}"/>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351076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0D41-AAA0-4917-BFF3-418DF6E9C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A8A661-CFDB-1E63-7C63-098B10D47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E3B8BF-8E5B-D23A-BA87-E5F73A5C5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CE341-545F-FB12-0BB1-EF3B4FFA45ED}"/>
              </a:ext>
            </a:extLst>
          </p:cNvPr>
          <p:cNvSpPr>
            <a:spLocks noGrp="1"/>
          </p:cNvSpPr>
          <p:nvPr>
            <p:ph type="dt" sz="half" idx="10"/>
          </p:nvPr>
        </p:nvSpPr>
        <p:spPr/>
        <p:txBody>
          <a:bodyPr/>
          <a:lstStyle/>
          <a:p>
            <a:fld id="{793B408C-D3E9-4FB6-81A0-87484031483A}" type="datetimeFigureOut">
              <a:rPr lang="en-IN" smtClean="0"/>
              <a:t>15-04-2024</a:t>
            </a:fld>
            <a:endParaRPr lang="en-IN"/>
          </a:p>
        </p:txBody>
      </p:sp>
      <p:sp>
        <p:nvSpPr>
          <p:cNvPr id="6" name="Footer Placeholder 5">
            <a:extLst>
              <a:ext uri="{FF2B5EF4-FFF2-40B4-BE49-F238E27FC236}">
                <a16:creationId xmlns:a16="http://schemas.microsoft.com/office/drawing/2014/main" id="{E9D568D6-48CC-7F5B-C930-A33C0C0EF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5ED7B2-56ED-9E64-F6AE-9F0AD3F9C9DA}"/>
              </a:ext>
            </a:extLst>
          </p:cNvPr>
          <p:cNvSpPr>
            <a:spLocks noGrp="1"/>
          </p:cNvSpPr>
          <p:nvPr>
            <p:ph type="sldNum" sz="quarter" idx="12"/>
          </p:nvPr>
        </p:nvSpPr>
        <p:spPr/>
        <p:txBody>
          <a:bodyPr/>
          <a:lstStyle/>
          <a:p>
            <a:fld id="{0920D2EC-8187-4A53-B083-12603C9702D3}" type="slidenum">
              <a:rPr lang="en-IN" smtClean="0"/>
              <a:t>‹#›</a:t>
            </a:fld>
            <a:endParaRPr lang="en-IN"/>
          </a:p>
        </p:txBody>
      </p:sp>
    </p:spTree>
    <p:extLst>
      <p:ext uri="{BB962C8B-B14F-4D97-AF65-F5344CB8AC3E}">
        <p14:creationId xmlns:p14="http://schemas.microsoft.com/office/powerpoint/2010/main" val="68489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19266-EE27-33B6-6BDC-05517A4E5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39832D-13E8-5DA9-4AD7-2EB74B9D1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05C2BC-4037-620E-E822-1ECC0572F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3B408C-D3E9-4FB6-81A0-87484031483A}" type="datetimeFigureOut">
              <a:rPr lang="en-IN" smtClean="0"/>
              <a:t>15-04-2024</a:t>
            </a:fld>
            <a:endParaRPr lang="en-IN"/>
          </a:p>
        </p:txBody>
      </p:sp>
      <p:sp>
        <p:nvSpPr>
          <p:cNvPr id="5" name="Footer Placeholder 4">
            <a:extLst>
              <a:ext uri="{FF2B5EF4-FFF2-40B4-BE49-F238E27FC236}">
                <a16:creationId xmlns:a16="http://schemas.microsoft.com/office/drawing/2014/main" id="{101FDE08-A3CF-D963-227D-0559793F7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5D53AAD-9CD0-65CB-3597-2FFE0B3A2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20D2EC-8187-4A53-B083-12603C9702D3}" type="slidenum">
              <a:rPr lang="en-IN" smtClean="0"/>
              <a:t>‹#›</a:t>
            </a:fld>
            <a:endParaRPr lang="en-IN"/>
          </a:p>
        </p:txBody>
      </p:sp>
    </p:spTree>
    <p:extLst>
      <p:ext uri="{BB962C8B-B14F-4D97-AF65-F5344CB8AC3E}">
        <p14:creationId xmlns:p14="http://schemas.microsoft.com/office/powerpoint/2010/main" val="1126639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38E200-47BD-C512-41D2-A78D6CBCC175}"/>
              </a:ext>
            </a:extLst>
          </p:cNvPr>
          <p:cNvSpPr>
            <a:spLocks noGrp="1"/>
          </p:cNvSpPr>
          <p:nvPr>
            <p:ph type="ctrTitle"/>
          </p:nvPr>
        </p:nvSpPr>
        <p:spPr>
          <a:xfrm>
            <a:off x="1386865" y="818984"/>
            <a:ext cx="7805773" cy="2377963"/>
          </a:xfrm>
        </p:spPr>
        <p:txBody>
          <a:bodyPr>
            <a:normAutofit/>
          </a:bodyPr>
          <a:lstStyle/>
          <a:p>
            <a:pPr algn="l"/>
            <a:r>
              <a:rPr lang="en-US" sz="4400">
                <a:solidFill>
                  <a:srgbClr val="FFFFFF"/>
                </a:solidFill>
              </a:rPr>
              <a:t>Regression Analysis of Financial Stock Returns: An Examination Using Multiple Model Approaches</a:t>
            </a:r>
            <a:endParaRPr lang="en-IN" sz="4400" dirty="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E62765B-25B5-9F09-9660-A521D14468A9}"/>
              </a:ext>
            </a:extLst>
          </p:cNvPr>
          <p:cNvSpPr>
            <a:spLocks noGrp="1"/>
          </p:cNvSpPr>
          <p:nvPr>
            <p:ph type="subTitle" idx="1"/>
          </p:nvPr>
        </p:nvSpPr>
        <p:spPr>
          <a:xfrm>
            <a:off x="5265808" y="4690887"/>
            <a:ext cx="6051236" cy="1613340"/>
          </a:xfrm>
        </p:spPr>
        <p:txBody>
          <a:bodyPr>
            <a:normAutofit fontScale="92500" lnSpcReduction="10000"/>
          </a:bodyPr>
          <a:lstStyle/>
          <a:p>
            <a:pPr algn="r"/>
            <a:r>
              <a:rPr lang="en-IN">
                <a:solidFill>
                  <a:srgbClr val="FFFFFF"/>
                </a:solidFill>
              </a:rPr>
              <a:t>Akhilesh A S		23BM6JP03</a:t>
            </a:r>
          </a:p>
          <a:p>
            <a:pPr algn="r"/>
            <a:r>
              <a:rPr lang="en-IN">
                <a:solidFill>
                  <a:srgbClr val="FFFFFF"/>
                </a:solidFill>
              </a:rPr>
              <a:t>Akshay K		23BM6JP05</a:t>
            </a:r>
          </a:p>
          <a:p>
            <a:pPr algn="r"/>
            <a:r>
              <a:rPr lang="en-IN">
                <a:solidFill>
                  <a:srgbClr val="FFFFFF"/>
                </a:solidFill>
              </a:rPr>
              <a:t>Aswin V T		23BM6JP14</a:t>
            </a:r>
          </a:p>
          <a:p>
            <a:pPr algn="r"/>
            <a:r>
              <a:rPr lang="en-IN">
                <a:solidFill>
                  <a:srgbClr val="FFFFFF"/>
                </a:solidFill>
              </a:rPr>
              <a:t>Kapil Pushkar		23BM6JP21</a:t>
            </a:r>
          </a:p>
          <a:p>
            <a:pPr algn="r"/>
            <a:endParaRPr lang="en-IN" dirty="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2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111;p22" descr="A paper with numbers and letters&#10;&#10;Description automatically generated">
            <a:extLst>
              <a:ext uri="{FF2B5EF4-FFF2-40B4-BE49-F238E27FC236}">
                <a16:creationId xmlns:a16="http://schemas.microsoft.com/office/drawing/2014/main" id="{C63CAF7E-E3DF-DAED-A7C6-118547ED2011}"/>
              </a:ext>
            </a:extLst>
          </p:cNvPr>
          <p:cNvPicPr preferRelativeResize="0"/>
          <p:nvPr/>
        </p:nvPicPr>
        <p:blipFill>
          <a:blip r:embed="rId2"/>
          <a:stretch>
            <a:fillRect/>
          </a:stretch>
        </p:blipFill>
        <p:spPr>
          <a:xfrm>
            <a:off x="866422" y="665709"/>
            <a:ext cx="10459156" cy="2805138"/>
          </a:xfrm>
          <a:prstGeom prst="rect">
            <a:avLst/>
          </a:prstGeom>
          <a:noFill/>
        </p:spPr>
      </p:pic>
      <p:cxnSp>
        <p:nvCxnSpPr>
          <p:cNvPr id="16" name="Straight Connector 15">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E91936-61AE-A3F5-2A7B-1661C48E3F05}"/>
              </a:ext>
            </a:extLst>
          </p:cNvPr>
          <p:cNvSpPr>
            <a:spLocks noGrp="1"/>
          </p:cNvSpPr>
          <p:nvPr>
            <p:ph idx="1"/>
          </p:nvPr>
        </p:nvSpPr>
        <p:spPr>
          <a:xfrm>
            <a:off x="798141" y="3621421"/>
            <a:ext cx="4470801" cy="2384552"/>
          </a:xfrm>
        </p:spPr>
        <p:txBody>
          <a:bodyPr>
            <a:normAutofit/>
          </a:bodyPr>
          <a:lstStyle/>
          <a:p>
            <a:pPr marL="0" lvl="0" indent="0" rtl="0">
              <a:spcBef>
                <a:spcPts val="0"/>
              </a:spcBef>
              <a:spcAft>
                <a:spcPts val="0"/>
              </a:spcAft>
              <a:buNone/>
            </a:pPr>
            <a:r>
              <a:rPr lang="en-US" sz="1600" b="1" dirty="0" err="1"/>
              <a:t>Fama</a:t>
            </a:r>
            <a:r>
              <a:rPr lang="en-US" sz="1600" b="1" dirty="0"/>
              <a:t>-French 5-Factor Model</a:t>
            </a:r>
          </a:p>
          <a:p>
            <a:pPr marL="0" marR="0" lvl="0" indent="0">
              <a:lnSpc>
                <a:spcPct val="80000"/>
              </a:lnSpc>
              <a:spcBef>
                <a:spcPts val="1200"/>
              </a:spcBef>
              <a:spcAft>
                <a:spcPts val="0"/>
              </a:spcAft>
              <a:buClr>
                <a:schemeClr val="dk1"/>
              </a:buClr>
              <a:buSzPts val="1100"/>
              <a:buNone/>
            </a:pPr>
            <a:r>
              <a:rPr lang="en-US" sz="1600" dirty="0"/>
              <a:t>- </a:t>
            </a:r>
            <a:r>
              <a:rPr lang="en-US" sz="1200" dirty="0"/>
              <a:t>This model added two 'quality' factors, namely profitability and investment factors and is modelled as below:</a:t>
            </a:r>
          </a:p>
          <a:p>
            <a:pPr marL="0" marR="0" lvl="0" indent="0">
              <a:lnSpc>
                <a:spcPct val="80000"/>
              </a:lnSpc>
              <a:spcBef>
                <a:spcPts val="1200"/>
              </a:spcBef>
              <a:spcAft>
                <a:spcPts val="0"/>
              </a:spcAft>
              <a:buClr>
                <a:schemeClr val="dk1"/>
              </a:buClr>
              <a:buSzPts val="1100"/>
              <a:buNone/>
            </a:pPr>
            <a:r>
              <a:rPr lang="en-US" sz="1200" dirty="0"/>
              <a:t>- Results:</a:t>
            </a:r>
          </a:p>
          <a:p>
            <a:pPr marL="0" marR="0" lvl="0" indent="0">
              <a:lnSpc>
                <a:spcPct val="80000"/>
              </a:lnSpc>
              <a:spcBef>
                <a:spcPts val="1200"/>
              </a:spcBef>
              <a:spcAft>
                <a:spcPts val="0"/>
              </a:spcAft>
              <a:buClr>
                <a:schemeClr val="dk1"/>
              </a:buClr>
              <a:buSzPts val="1100"/>
              <a:buNone/>
            </a:pPr>
            <a:r>
              <a:rPr lang="en-US" sz="1200" dirty="0"/>
              <a:t>  - Adjusted R-Squared: 0.554</a:t>
            </a:r>
          </a:p>
          <a:p>
            <a:pPr marL="0" marR="0" lvl="0" indent="0">
              <a:lnSpc>
                <a:spcPct val="80000"/>
              </a:lnSpc>
              <a:spcBef>
                <a:spcPts val="1200"/>
              </a:spcBef>
              <a:spcAft>
                <a:spcPts val="0"/>
              </a:spcAft>
              <a:buClr>
                <a:schemeClr val="dk1"/>
              </a:buClr>
              <a:buSzPts val="1100"/>
              <a:buNone/>
            </a:pPr>
            <a:r>
              <a:rPr lang="en-US" sz="1200" dirty="0"/>
              <a:t>  - Prob (F-statistic): 0.00</a:t>
            </a:r>
          </a:p>
          <a:p>
            <a:pPr marL="0" lvl="0" indent="0">
              <a:lnSpc>
                <a:spcPct val="80000"/>
              </a:lnSpc>
              <a:spcBef>
                <a:spcPts val="1200"/>
              </a:spcBef>
              <a:spcAft>
                <a:spcPts val="0"/>
              </a:spcAft>
              <a:buClr>
                <a:schemeClr val="dk1"/>
              </a:buClr>
              <a:buSzPts val="1100"/>
              <a:buNone/>
            </a:pPr>
            <a:r>
              <a:rPr lang="en-US" sz="1200" dirty="0"/>
              <a:t>  - Durbin-Watson: 2.004</a:t>
            </a:r>
          </a:p>
          <a:p>
            <a:pPr marL="0" lvl="0" indent="0">
              <a:lnSpc>
                <a:spcPct val="80000"/>
              </a:lnSpc>
              <a:spcBef>
                <a:spcPts val="1200"/>
              </a:spcBef>
              <a:spcAft>
                <a:spcPts val="0"/>
              </a:spcAft>
              <a:buClr>
                <a:schemeClr val="dk1"/>
              </a:buClr>
              <a:buSzPts val="1100"/>
              <a:buNone/>
            </a:pPr>
            <a:r>
              <a:rPr lang="en-US" sz="1200" dirty="0"/>
              <a:t>  - P value(Breusch-Pagan :0.001277</a:t>
            </a:r>
          </a:p>
        </p:txBody>
      </p:sp>
      <p:pic>
        <p:nvPicPr>
          <p:cNvPr id="5" name="Google Shape;112;p22">
            <a:extLst>
              <a:ext uri="{FF2B5EF4-FFF2-40B4-BE49-F238E27FC236}">
                <a16:creationId xmlns:a16="http://schemas.microsoft.com/office/drawing/2014/main" id="{6CC9A8EA-4F01-5BA4-6667-3998BFD88F95}"/>
              </a:ext>
            </a:extLst>
          </p:cNvPr>
          <p:cNvPicPr preferRelativeResize="0"/>
          <p:nvPr/>
        </p:nvPicPr>
        <p:blipFill>
          <a:blip r:embed="rId3">
            <a:alphaModFix/>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5613738" y="4589961"/>
            <a:ext cx="5439124" cy="361418"/>
          </a:xfrm>
          <a:prstGeom prst="rect">
            <a:avLst/>
          </a:prstGeom>
          <a:noFill/>
          <a:ln>
            <a:solidFill>
              <a:schemeClr val="tx1"/>
            </a:solidFill>
          </a:ln>
        </p:spPr>
      </p:pic>
    </p:spTree>
    <p:extLst>
      <p:ext uri="{BB962C8B-B14F-4D97-AF65-F5344CB8AC3E}">
        <p14:creationId xmlns:p14="http://schemas.microsoft.com/office/powerpoint/2010/main" val="1206643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D7D4B8-724A-497B-B4FB-6B9E01038208}"/>
              </a:ext>
            </a:extLst>
          </p:cNvPr>
          <p:cNvSpPr>
            <a:spLocks noGrp="1"/>
          </p:cNvSpPr>
          <p:nvPr>
            <p:ph idx="1"/>
          </p:nvPr>
        </p:nvSpPr>
        <p:spPr>
          <a:xfrm>
            <a:off x="777591" y="546369"/>
            <a:ext cx="9689371" cy="2405923"/>
          </a:xfrm>
        </p:spPr>
        <p:txBody>
          <a:bodyPr>
            <a:normAutofit/>
          </a:bodyPr>
          <a:lstStyle/>
          <a:p>
            <a:pPr marL="0" lvl="0" indent="0" rtl="0">
              <a:spcBef>
                <a:spcPts val="0"/>
              </a:spcBef>
              <a:spcAft>
                <a:spcPts val="0"/>
              </a:spcAft>
              <a:buClr>
                <a:schemeClr val="dk1"/>
              </a:buClr>
              <a:buSzPts val="1100"/>
              <a:buFont typeface="Arial"/>
              <a:buNone/>
            </a:pPr>
            <a:r>
              <a:rPr lang="en-GB" sz="2000" b="1" dirty="0"/>
              <a:t>Combined Model</a:t>
            </a:r>
          </a:p>
          <a:p>
            <a:pPr marL="0" indent="0">
              <a:lnSpc>
                <a:spcPct val="110000"/>
              </a:lnSpc>
              <a:spcBef>
                <a:spcPts val="1200"/>
              </a:spcBef>
              <a:buClr>
                <a:schemeClr val="dk1"/>
              </a:buClr>
              <a:buSzPts val="1100"/>
              <a:buNone/>
            </a:pPr>
            <a:r>
              <a:rPr lang="en-GB" sz="1300" dirty="0"/>
              <a:t>- **Composition**: Incorporates all stock returns (AAPL, GOOGL, MSFT) and </a:t>
            </a:r>
            <a:r>
              <a:rPr lang="en-GB" sz="1300" dirty="0" err="1"/>
              <a:t>Fama</a:t>
            </a:r>
            <a:r>
              <a:rPr lang="en-GB" sz="1300" dirty="0"/>
              <a:t>-French factors (MKT, SMB, HML, RMW, CMA).</a:t>
            </a:r>
          </a:p>
          <a:p>
            <a:pPr marL="0" indent="0">
              <a:lnSpc>
                <a:spcPct val="80000"/>
              </a:lnSpc>
              <a:spcBef>
                <a:spcPts val="1200"/>
              </a:spcBef>
              <a:buClr>
                <a:schemeClr val="dk1"/>
              </a:buClr>
              <a:buSzPts val="1100"/>
              <a:buNone/>
            </a:pPr>
            <a:r>
              <a:rPr lang="en-GB" sz="1300" dirty="0"/>
              <a:t>- **Results**:</a:t>
            </a:r>
          </a:p>
          <a:p>
            <a:pPr marL="0" indent="0">
              <a:lnSpc>
                <a:spcPct val="80000"/>
              </a:lnSpc>
              <a:spcBef>
                <a:spcPts val="1200"/>
              </a:spcBef>
              <a:buClr>
                <a:schemeClr val="dk1"/>
              </a:buClr>
              <a:buSzPts val="1100"/>
              <a:buNone/>
            </a:pPr>
            <a:r>
              <a:rPr lang="en-GB" sz="1300" dirty="0"/>
              <a:t>  - Adjusted R-Squared: 0.578</a:t>
            </a:r>
          </a:p>
          <a:p>
            <a:pPr marL="0" indent="0">
              <a:lnSpc>
                <a:spcPct val="80000"/>
              </a:lnSpc>
              <a:spcBef>
                <a:spcPts val="1200"/>
              </a:spcBef>
              <a:buClr>
                <a:schemeClr val="dk1"/>
              </a:buClr>
              <a:buSzPts val="1100"/>
              <a:buNone/>
            </a:pPr>
            <a:r>
              <a:rPr lang="en-GB" sz="1300" dirty="0"/>
              <a:t>  - Prob (F-statistic): 0.00</a:t>
            </a:r>
          </a:p>
          <a:p>
            <a:pPr marL="0" indent="0">
              <a:lnSpc>
                <a:spcPct val="80000"/>
              </a:lnSpc>
              <a:spcBef>
                <a:spcPts val="1200"/>
              </a:spcBef>
              <a:buClr>
                <a:schemeClr val="dk1"/>
              </a:buClr>
              <a:buSzPts val="1100"/>
              <a:buNone/>
            </a:pPr>
            <a:r>
              <a:rPr lang="en-GB" sz="1300" dirty="0"/>
              <a:t>  - Durbin-Watson: 2.008</a:t>
            </a:r>
          </a:p>
          <a:p>
            <a:pPr marL="0" indent="0">
              <a:lnSpc>
                <a:spcPct val="80000"/>
              </a:lnSpc>
              <a:spcBef>
                <a:spcPts val="1200"/>
              </a:spcBef>
              <a:buClr>
                <a:schemeClr val="dk1"/>
              </a:buClr>
              <a:buSzPts val="1100"/>
              <a:buNone/>
            </a:pPr>
            <a:r>
              <a:rPr lang="en-GB" sz="1300" dirty="0"/>
              <a:t>  - P value(Breusch-Pagan : 1.1990e-10</a:t>
            </a:r>
          </a:p>
          <a:p>
            <a:endParaRPr lang="en-IN" sz="700" dirty="0"/>
          </a:p>
        </p:txBody>
      </p:sp>
      <p:pic>
        <p:nvPicPr>
          <p:cNvPr id="4" name="Google Shape;118;p23">
            <a:extLst>
              <a:ext uri="{FF2B5EF4-FFF2-40B4-BE49-F238E27FC236}">
                <a16:creationId xmlns:a16="http://schemas.microsoft.com/office/drawing/2014/main" id="{98EA4F14-5A01-E362-5B1B-5727E81352D0}"/>
              </a:ext>
            </a:extLst>
          </p:cNvPr>
          <p:cNvPicPr preferRelativeResize="0"/>
          <p:nvPr/>
        </p:nvPicPr>
        <p:blipFill>
          <a:blip r:embed="rId2"/>
          <a:stretch>
            <a:fillRect/>
          </a:stretch>
        </p:blipFill>
        <p:spPr>
          <a:xfrm>
            <a:off x="1952373" y="3195484"/>
            <a:ext cx="8290568" cy="2960151"/>
          </a:xfrm>
          <a:prstGeom prst="rect">
            <a:avLst/>
          </a:prstGeom>
          <a:noFill/>
        </p:spPr>
      </p:pic>
    </p:spTree>
    <p:extLst>
      <p:ext uri="{BB962C8B-B14F-4D97-AF65-F5344CB8AC3E}">
        <p14:creationId xmlns:p14="http://schemas.microsoft.com/office/powerpoint/2010/main" val="144340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A207BF-E3CD-523E-33A8-1623FC3CE7DB}"/>
              </a:ext>
            </a:extLst>
          </p:cNvPr>
          <p:cNvSpPr>
            <a:spLocks noGrp="1"/>
          </p:cNvSpPr>
          <p:nvPr>
            <p:ph type="title"/>
          </p:nvPr>
        </p:nvSpPr>
        <p:spPr/>
        <p:txBody>
          <a:bodyPr/>
          <a:lstStyle/>
          <a:p>
            <a:r>
              <a:rPr lang="en-GB" sz="4400" b="1" dirty="0">
                <a:solidFill>
                  <a:schemeClr val="dk1"/>
                </a:solidFill>
              </a:rPr>
              <a:t>Model Diagnostics</a:t>
            </a:r>
            <a:endParaRPr lang="en-IN" dirty="0"/>
          </a:p>
        </p:txBody>
      </p:sp>
      <p:sp>
        <p:nvSpPr>
          <p:cNvPr id="3" name="Content Placeholder 2">
            <a:extLst>
              <a:ext uri="{FF2B5EF4-FFF2-40B4-BE49-F238E27FC236}">
                <a16:creationId xmlns:a16="http://schemas.microsoft.com/office/drawing/2014/main" id="{E782A251-C3B0-0D24-0F01-17D74857C8E9}"/>
              </a:ext>
            </a:extLst>
          </p:cNvPr>
          <p:cNvSpPr>
            <a:spLocks noGrp="1"/>
          </p:cNvSpPr>
          <p:nvPr>
            <p:ph sz="half" idx="1"/>
          </p:nvPr>
        </p:nvSpPr>
        <p:spPr>
          <a:xfrm>
            <a:off x="838201" y="1908310"/>
            <a:ext cx="5181600" cy="4351338"/>
          </a:xfrm>
        </p:spPr>
        <p:txBody>
          <a:bodyPr>
            <a:normAutofit/>
          </a:bodyPr>
          <a:lstStyle/>
          <a:p>
            <a:pPr marL="0" lvl="0" indent="0" rtl="0">
              <a:spcBef>
                <a:spcPts val="800"/>
              </a:spcBef>
              <a:spcAft>
                <a:spcPts val="0"/>
              </a:spcAft>
              <a:buNone/>
            </a:pPr>
            <a:r>
              <a:rPr lang="en-US" sz="1600" b="1" dirty="0"/>
              <a:t>Residual Analysis: </a:t>
            </a:r>
          </a:p>
          <a:p>
            <a:pPr marL="457200" lvl="0" indent="-304800" rtl="0">
              <a:spcBef>
                <a:spcPts val="800"/>
              </a:spcBef>
              <a:spcAft>
                <a:spcPts val="0"/>
              </a:spcAft>
              <a:buClr>
                <a:schemeClr val="dk1"/>
              </a:buClr>
              <a:buSzPts val="1200"/>
              <a:buChar char="●"/>
            </a:pPr>
            <a:r>
              <a:rPr lang="en-US" sz="1600" dirty="0"/>
              <a:t>Plots of residuals from each model showed an approximately normal distribution, confirming the validity of the normality assumption in linear regression.</a:t>
            </a:r>
          </a:p>
          <a:p>
            <a:pPr marL="457200" lvl="0" indent="-304800" rtl="0">
              <a:spcBef>
                <a:spcPts val="600"/>
              </a:spcBef>
              <a:spcAft>
                <a:spcPts val="0"/>
              </a:spcAft>
              <a:buClr>
                <a:schemeClr val="dk1"/>
              </a:buClr>
              <a:buSzPts val="1200"/>
              <a:buChar char="●"/>
            </a:pPr>
            <a:r>
              <a:rPr lang="en-US" sz="1600" dirty="0"/>
              <a:t>Normal distribution of residuals supports the reliability of inferences drawn from the models.</a:t>
            </a:r>
          </a:p>
          <a:p>
            <a:pPr marL="0" lvl="0" indent="0" rtl="0">
              <a:spcBef>
                <a:spcPts val="600"/>
              </a:spcBef>
              <a:spcAft>
                <a:spcPts val="0"/>
              </a:spcAft>
              <a:buNone/>
            </a:pPr>
            <a:r>
              <a:rPr lang="en-US" sz="1600" b="1" dirty="0"/>
              <a:t>Homoscedasticity Analysis:</a:t>
            </a:r>
          </a:p>
          <a:p>
            <a:pPr marL="457200" lvl="0" indent="-304800" rtl="0">
              <a:spcBef>
                <a:spcPts val="800"/>
              </a:spcBef>
              <a:spcAft>
                <a:spcPts val="0"/>
              </a:spcAft>
              <a:buClr>
                <a:schemeClr val="dk1"/>
              </a:buClr>
              <a:buSzPts val="1200"/>
              <a:buChar char="●"/>
            </a:pPr>
            <a:r>
              <a:rPr lang="en-US" sz="1600" dirty="0"/>
              <a:t>For the CAPM model, scatter plots were used due to the presence of a single regressor. Spread of residuals showed some changes across values of the independent variable, this could also be due to the fact that there are more residuals in the middle than at the extremes..</a:t>
            </a:r>
          </a:p>
          <a:p>
            <a:pPr marL="457200" lvl="0" indent="-304800" rtl="0">
              <a:spcBef>
                <a:spcPts val="600"/>
              </a:spcBef>
              <a:spcAft>
                <a:spcPts val="600"/>
              </a:spcAft>
              <a:buClr>
                <a:schemeClr val="dk1"/>
              </a:buClr>
              <a:buSzPts val="1200"/>
              <a:buChar char="●"/>
            </a:pPr>
            <a:r>
              <a:rPr lang="en-US" sz="1600" dirty="0"/>
              <a:t>Horizontal reference lines at 0.05 and -0.05 in the plots helped assess residual dispersion.</a:t>
            </a:r>
            <a:endParaRPr lang="en-US" sz="1600" b="1" dirty="0"/>
          </a:p>
          <a:p>
            <a:endParaRPr lang="en-IN" sz="1100" dirty="0"/>
          </a:p>
        </p:txBody>
      </p:sp>
      <p:pic>
        <p:nvPicPr>
          <p:cNvPr id="7" name="Google Shape;124;p24">
            <a:extLst>
              <a:ext uri="{FF2B5EF4-FFF2-40B4-BE49-F238E27FC236}">
                <a16:creationId xmlns:a16="http://schemas.microsoft.com/office/drawing/2014/main" id="{BBC414E4-43FC-069B-165E-7BFA5A867F87}"/>
              </a:ext>
            </a:extLst>
          </p:cNvPr>
          <p:cNvPicPr preferRelativeResize="0">
            <a:picLocks noGrp="1"/>
          </p:cNvPicPr>
          <p:nvPr>
            <p:ph sz="half" idx="2"/>
          </p:nvPr>
        </p:nvPicPr>
        <p:blipFill>
          <a:blip r:embed="rId2"/>
          <a:stretch>
            <a:fillRect/>
          </a:stretch>
        </p:blipFill>
        <p:spPr>
          <a:xfrm>
            <a:off x="6172200" y="2674299"/>
            <a:ext cx="5181600" cy="2653989"/>
          </a:xfrm>
          <a:prstGeom prst="rect">
            <a:avLst/>
          </a:prstGeom>
          <a:noFill/>
        </p:spPr>
      </p:pic>
    </p:spTree>
    <p:extLst>
      <p:ext uri="{BB962C8B-B14F-4D97-AF65-F5344CB8AC3E}">
        <p14:creationId xmlns:p14="http://schemas.microsoft.com/office/powerpoint/2010/main" val="173404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5B51BC5-43CD-0512-813D-D408FF5E8635}"/>
              </a:ext>
            </a:extLst>
          </p:cNvPr>
          <p:cNvSpPr>
            <a:spLocks noGrp="1"/>
          </p:cNvSpPr>
          <p:nvPr>
            <p:ph sz="half" idx="1"/>
          </p:nvPr>
        </p:nvSpPr>
        <p:spPr/>
        <p:txBody>
          <a:bodyPr>
            <a:normAutofit fontScale="62500" lnSpcReduction="20000"/>
          </a:bodyPr>
          <a:lstStyle/>
          <a:p>
            <a:pPr marL="0" indent="0">
              <a:lnSpc>
                <a:spcPct val="120000"/>
              </a:lnSpc>
              <a:spcBef>
                <a:spcPts val="500"/>
              </a:spcBef>
              <a:buNone/>
            </a:pPr>
            <a:r>
              <a:rPr lang="en-GB" sz="3300" b="1" dirty="0">
                <a:solidFill>
                  <a:schemeClr val="dk1"/>
                </a:solidFill>
              </a:rPr>
              <a:t>Breusch-Pagan Test for Heteroscedasticity:</a:t>
            </a:r>
          </a:p>
          <a:p>
            <a:pPr marL="0" lvl="0" indent="0" algn="l" rtl="0">
              <a:lnSpc>
                <a:spcPct val="80000"/>
              </a:lnSpc>
              <a:spcBef>
                <a:spcPts val="600"/>
              </a:spcBef>
              <a:spcAft>
                <a:spcPts val="0"/>
              </a:spcAft>
              <a:buNone/>
            </a:pPr>
            <a:endParaRPr lang="en-GB" sz="1400" b="1" dirty="0">
              <a:solidFill>
                <a:schemeClr val="dk1"/>
              </a:solidFill>
            </a:endParaRPr>
          </a:p>
          <a:p>
            <a:pPr marL="457200" indent="-304800">
              <a:lnSpc>
                <a:spcPct val="120000"/>
              </a:lnSpc>
              <a:spcBef>
                <a:spcPts val="500"/>
              </a:spcBef>
              <a:spcAft>
                <a:spcPts val="0"/>
              </a:spcAft>
              <a:buClr>
                <a:schemeClr val="dk1"/>
              </a:buClr>
              <a:buSzPts val="1200"/>
              <a:buFont typeface="Arial" panose="020B0604020202020204" pitchFamily="34" charset="0"/>
              <a:buChar char="●"/>
            </a:pPr>
            <a:r>
              <a:rPr lang="en-GB" sz="2700" dirty="0">
                <a:solidFill>
                  <a:schemeClr val="dk1"/>
                </a:solidFill>
              </a:rPr>
              <a:t>Null hypothesis: Residuals are homoscedastic (equal variance).</a:t>
            </a:r>
          </a:p>
          <a:p>
            <a:pPr marL="457200" indent="-304800">
              <a:lnSpc>
                <a:spcPct val="120000"/>
              </a:lnSpc>
              <a:spcBef>
                <a:spcPts val="500"/>
              </a:spcBef>
              <a:spcAft>
                <a:spcPts val="0"/>
              </a:spcAft>
              <a:buClr>
                <a:schemeClr val="dk1"/>
              </a:buClr>
              <a:buSzPts val="1200"/>
              <a:buFont typeface="Arial" panose="020B0604020202020204" pitchFamily="34" charset="0"/>
              <a:buChar char="●"/>
            </a:pPr>
            <a:endParaRPr lang="en-GB" sz="2700" dirty="0">
              <a:solidFill>
                <a:schemeClr val="dk1"/>
              </a:solidFill>
            </a:endParaRPr>
          </a:p>
          <a:p>
            <a:pPr marL="457200" indent="-304800">
              <a:lnSpc>
                <a:spcPct val="120000"/>
              </a:lnSpc>
              <a:spcBef>
                <a:spcPts val="500"/>
              </a:spcBef>
              <a:spcAft>
                <a:spcPts val="0"/>
              </a:spcAft>
              <a:buClr>
                <a:schemeClr val="dk1"/>
              </a:buClr>
              <a:buSzPts val="1200"/>
              <a:buFont typeface="Arial" panose="020B0604020202020204" pitchFamily="34" charset="0"/>
              <a:buChar char="●"/>
            </a:pPr>
            <a:r>
              <a:rPr lang="en-GB" sz="2700" dirty="0">
                <a:solidFill>
                  <a:schemeClr val="dk1"/>
                </a:solidFill>
              </a:rPr>
              <a:t>P-values:</a:t>
            </a:r>
          </a:p>
          <a:p>
            <a:pPr marL="914400" lvl="1" indent="-304800">
              <a:lnSpc>
                <a:spcPct val="120000"/>
              </a:lnSpc>
              <a:buClr>
                <a:schemeClr val="dk1"/>
              </a:buClr>
              <a:buSzPts val="1200"/>
              <a:buFont typeface="Arial" panose="020B0604020202020204" pitchFamily="34" charset="0"/>
              <a:buChar char="●"/>
            </a:pPr>
            <a:r>
              <a:rPr lang="en-GB" sz="2300" dirty="0">
                <a:solidFill>
                  <a:schemeClr val="dk1"/>
                </a:solidFill>
              </a:rPr>
              <a:t>Simple CAPM Model: 0.0534 (Homoscedastic)</a:t>
            </a:r>
          </a:p>
          <a:p>
            <a:pPr marL="914400" lvl="1" indent="-304800">
              <a:lnSpc>
                <a:spcPct val="120000"/>
              </a:lnSpc>
              <a:buClr>
                <a:schemeClr val="dk1"/>
              </a:buClr>
              <a:buSzPts val="1200"/>
              <a:buFont typeface="Arial" panose="020B0604020202020204" pitchFamily="34" charset="0"/>
              <a:buChar char="●"/>
            </a:pPr>
            <a:r>
              <a:rPr lang="en-GB" sz="2300" dirty="0">
                <a:solidFill>
                  <a:schemeClr val="dk1"/>
                </a:solidFill>
              </a:rPr>
              <a:t>MLR with Stock Returns as Regressors: 2.3e-06 (Heteroscedastic)</a:t>
            </a:r>
          </a:p>
          <a:p>
            <a:pPr marL="914400" lvl="1" indent="-304800">
              <a:lnSpc>
                <a:spcPct val="120000"/>
              </a:lnSpc>
              <a:buClr>
                <a:schemeClr val="dk1"/>
              </a:buClr>
              <a:buSzPts val="1200"/>
              <a:buFont typeface="Arial" panose="020B0604020202020204" pitchFamily="34" charset="0"/>
              <a:buChar char="●"/>
            </a:pPr>
            <a:r>
              <a:rPr lang="en-GB" sz="2300" dirty="0" err="1">
                <a:solidFill>
                  <a:schemeClr val="dk1"/>
                </a:solidFill>
              </a:rPr>
              <a:t>Fama</a:t>
            </a:r>
            <a:r>
              <a:rPr lang="en-GB" sz="2300" dirty="0">
                <a:solidFill>
                  <a:schemeClr val="dk1"/>
                </a:solidFill>
              </a:rPr>
              <a:t>-French 3-Factor Model: 0.291 (Homoscedastic)</a:t>
            </a:r>
          </a:p>
          <a:p>
            <a:pPr marL="914400" lvl="1" indent="-304800">
              <a:lnSpc>
                <a:spcPct val="120000"/>
              </a:lnSpc>
              <a:buClr>
                <a:schemeClr val="dk1"/>
              </a:buClr>
              <a:buSzPts val="1200"/>
              <a:buFont typeface="Arial" panose="020B0604020202020204" pitchFamily="34" charset="0"/>
              <a:buChar char="●"/>
            </a:pPr>
            <a:r>
              <a:rPr lang="en-GB" sz="2300" dirty="0" err="1">
                <a:solidFill>
                  <a:schemeClr val="dk1"/>
                </a:solidFill>
              </a:rPr>
              <a:t>Fama</a:t>
            </a:r>
            <a:r>
              <a:rPr lang="en-GB" sz="2300" dirty="0">
                <a:solidFill>
                  <a:schemeClr val="dk1"/>
                </a:solidFill>
              </a:rPr>
              <a:t>-French 5-Factor Model: 0.0012 (Heteroscedastic)</a:t>
            </a:r>
          </a:p>
          <a:p>
            <a:pPr marL="914400" lvl="1" indent="-304800">
              <a:lnSpc>
                <a:spcPct val="120000"/>
              </a:lnSpc>
              <a:buClr>
                <a:schemeClr val="dk1"/>
              </a:buClr>
              <a:buSzPts val="1200"/>
              <a:buFont typeface="Arial" panose="020B0604020202020204" pitchFamily="34" charset="0"/>
              <a:buChar char="●"/>
            </a:pPr>
            <a:r>
              <a:rPr lang="en-GB" sz="2300" dirty="0">
                <a:solidFill>
                  <a:schemeClr val="dk1"/>
                </a:solidFill>
              </a:rPr>
              <a:t>Combined Model: 1.1990e-10 (Heteroscedastic)</a:t>
            </a:r>
          </a:p>
          <a:p>
            <a:pPr marL="0" indent="0">
              <a:buNone/>
            </a:pPr>
            <a:endParaRPr lang="en-IN" dirty="0"/>
          </a:p>
        </p:txBody>
      </p:sp>
      <p:sp>
        <p:nvSpPr>
          <p:cNvPr id="9" name="Content Placeholder 8">
            <a:extLst>
              <a:ext uri="{FF2B5EF4-FFF2-40B4-BE49-F238E27FC236}">
                <a16:creationId xmlns:a16="http://schemas.microsoft.com/office/drawing/2014/main" id="{B6C627E3-B574-5101-5DE7-9A7EE72CF416}"/>
              </a:ext>
            </a:extLst>
          </p:cNvPr>
          <p:cNvSpPr>
            <a:spLocks noGrp="1"/>
          </p:cNvSpPr>
          <p:nvPr>
            <p:ph sz="half" idx="2"/>
          </p:nvPr>
        </p:nvSpPr>
        <p:spPr>
          <a:xfrm>
            <a:off x="6275895" y="2353526"/>
            <a:ext cx="5181600" cy="3000899"/>
          </a:xfrm>
        </p:spPr>
        <p:txBody>
          <a:bodyPr>
            <a:normAutofit fontScale="62500" lnSpcReduction="20000"/>
          </a:bodyPr>
          <a:lstStyle/>
          <a:p>
            <a:pPr marL="0" lvl="0" indent="0" algn="l" rtl="0">
              <a:lnSpc>
                <a:spcPct val="120000"/>
              </a:lnSpc>
              <a:spcBef>
                <a:spcPts val="500"/>
              </a:spcBef>
              <a:spcAft>
                <a:spcPts val="0"/>
              </a:spcAft>
              <a:buNone/>
            </a:pPr>
            <a:r>
              <a:rPr lang="en-US" sz="3200" b="1" dirty="0">
                <a:solidFill>
                  <a:schemeClr val="dk1"/>
                </a:solidFill>
              </a:rPr>
              <a:t>Implications of Heteroscedasticity:</a:t>
            </a:r>
          </a:p>
          <a:p>
            <a:pPr marL="0" lvl="0" indent="0" algn="l" rtl="0">
              <a:lnSpc>
                <a:spcPct val="120000"/>
              </a:lnSpc>
              <a:spcBef>
                <a:spcPts val="600"/>
              </a:spcBef>
              <a:spcAft>
                <a:spcPts val="0"/>
              </a:spcAft>
              <a:buNone/>
            </a:pPr>
            <a:endParaRPr lang="en-US" sz="3200" b="1" dirty="0">
              <a:solidFill>
                <a:schemeClr val="dk1"/>
              </a:solidFill>
            </a:endParaRPr>
          </a:p>
          <a:p>
            <a:pPr marL="457200" lvl="0" indent="-304800" algn="l" rtl="0">
              <a:lnSpc>
                <a:spcPct val="120000"/>
              </a:lnSpc>
              <a:spcBef>
                <a:spcPts val="600"/>
              </a:spcBef>
              <a:spcAft>
                <a:spcPts val="0"/>
              </a:spcAft>
              <a:buClr>
                <a:schemeClr val="dk1"/>
              </a:buClr>
              <a:buSzPts val="1200"/>
              <a:buChar char="●"/>
            </a:pPr>
            <a:r>
              <a:rPr lang="en-US" sz="2800" dirty="0">
                <a:solidFill>
                  <a:schemeClr val="dk1"/>
                </a:solidFill>
              </a:rPr>
              <a:t>In models exhibiting heteroscedasticity, the ordinary least squares (OLS) estimator for the covariance matrix of regression coefficients may be biased.</a:t>
            </a:r>
          </a:p>
          <a:p>
            <a:pPr marL="457200" lvl="0" indent="-304800" algn="l" rtl="0">
              <a:lnSpc>
                <a:spcPct val="120000"/>
              </a:lnSpc>
              <a:spcBef>
                <a:spcPts val="500"/>
              </a:spcBef>
              <a:spcAft>
                <a:spcPts val="0"/>
              </a:spcAft>
              <a:buClr>
                <a:schemeClr val="dk1"/>
              </a:buClr>
              <a:buSzPts val="1200"/>
              <a:buChar char="●"/>
            </a:pPr>
            <a:r>
              <a:rPr lang="en-US" sz="2800" dirty="0">
                <a:solidFill>
                  <a:schemeClr val="dk1"/>
                </a:solidFill>
              </a:rPr>
              <a:t>This bias could affect the accuracy of standard errors and hypothesis tests.</a:t>
            </a:r>
            <a:endParaRPr lang="en-IN" dirty="0"/>
          </a:p>
        </p:txBody>
      </p:sp>
    </p:spTree>
    <p:extLst>
      <p:ext uri="{BB962C8B-B14F-4D97-AF65-F5344CB8AC3E}">
        <p14:creationId xmlns:p14="http://schemas.microsoft.com/office/powerpoint/2010/main" val="71741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7B33-2664-44E8-AB2D-23FADAFB237B}"/>
              </a:ext>
            </a:extLst>
          </p:cNvPr>
          <p:cNvSpPr>
            <a:spLocks noGrp="1"/>
          </p:cNvSpPr>
          <p:nvPr>
            <p:ph type="title"/>
          </p:nvPr>
        </p:nvSpPr>
        <p:spPr>
          <a:xfrm>
            <a:off x="5755598" y="1138036"/>
            <a:ext cx="5598202" cy="1402470"/>
          </a:xfrm>
        </p:spPr>
        <p:txBody>
          <a:bodyPr anchor="t">
            <a:normAutofit/>
          </a:bodyPr>
          <a:lstStyle/>
          <a:p>
            <a:r>
              <a:rPr lang="en-US" sz="3200" b="1" dirty="0"/>
              <a:t>Training Predictions</a:t>
            </a:r>
            <a:endParaRPr lang="en-IN" sz="3200" dirty="0"/>
          </a:p>
        </p:txBody>
      </p:sp>
      <p:pic>
        <p:nvPicPr>
          <p:cNvPr id="10" name="Graphic 9" descr="Circles with Arrows">
            <a:extLst>
              <a:ext uri="{FF2B5EF4-FFF2-40B4-BE49-F238E27FC236}">
                <a16:creationId xmlns:a16="http://schemas.microsoft.com/office/drawing/2014/main" id="{E9AE5780-CAE5-0043-D9E7-F55E61662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22" y="1315854"/>
            <a:ext cx="4365438" cy="4365438"/>
          </a:xfrm>
          <a:prstGeom prst="rect">
            <a:avLst/>
          </a:prstGeom>
        </p:spPr>
      </p:pic>
      <p:cxnSp>
        <p:nvCxnSpPr>
          <p:cNvPr id="13" name="Straight Connector 1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E6E76113-9636-1A5F-28DA-D74E10F888AC}"/>
              </a:ext>
            </a:extLst>
          </p:cNvPr>
          <p:cNvSpPr>
            <a:spLocks noGrp="1"/>
          </p:cNvSpPr>
          <p:nvPr>
            <p:ph idx="1"/>
          </p:nvPr>
        </p:nvSpPr>
        <p:spPr>
          <a:xfrm>
            <a:off x="5755598" y="2551176"/>
            <a:ext cx="5444382" cy="3591207"/>
          </a:xfrm>
        </p:spPr>
        <p:txBody>
          <a:bodyPr>
            <a:normAutofit/>
          </a:bodyPr>
          <a:lstStyle/>
          <a:p>
            <a:pPr marL="457200" lvl="0" indent="-317500" rtl="0">
              <a:spcBef>
                <a:spcPts val="600"/>
              </a:spcBef>
              <a:spcAft>
                <a:spcPts val="0"/>
              </a:spcAft>
              <a:buClr>
                <a:schemeClr val="dk1"/>
              </a:buClr>
              <a:buSzPts val="1400"/>
              <a:buChar char="●"/>
            </a:pPr>
            <a:r>
              <a:rPr lang="en-US" sz="1400" b="1" dirty="0"/>
              <a:t>Visual Analysis:</a:t>
            </a:r>
            <a:r>
              <a:rPr lang="en-US" sz="1400" dirty="0"/>
              <a:t> Reviewed the last 20 return points predicted by each model compared to the actual returns.</a:t>
            </a:r>
          </a:p>
          <a:p>
            <a:pPr marL="457200" lvl="0" indent="-317500" rtl="0">
              <a:spcBef>
                <a:spcPts val="500"/>
              </a:spcBef>
              <a:spcAft>
                <a:spcPts val="0"/>
              </a:spcAft>
              <a:buClr>
                <a:schemeClr val="dk1"/>
              </a:buClr>
              <a:buSzPts val="1400"/>
              <a:buChar char="●"/>
            </a:pPr>
            <a:r>
              <a:rPr lang="en-US" sz="1400" b="1" dirty="0"/>
              <a:t>Purpose:</a:t>
            </a:r>
            <a:r>
              <a:rPr lang="en-US" sz="1400" dirty="0"/>
              <a:t> This step ensures that models capture the trend and volatility of the data accurately before testing.</a:t>
            </a:r>
          </a:p>
          <a:p>
            <a:pPr marL="0" lvl="0" indent="0" rtl="0">
              <a:spcBef>
                <a:spcPts val="500"/>
              </a:spcBef>
              <a:spcAft>
                <a:spcPts val="0"/>
              </a:spcAft>
              <a:buNone/>
            </a:pPr>
            <a:r>
              <a:rPr lang="en-US" sz="1400" b="1" dirty="0"/>
              <a:t>Testing Procedures:</a:t>
            </a:r>
          </a:p>
          <a:p>
            <a:pPr marL="457200" lvl="0" indent="-317500" rtl="0">
              <a:spcBef>
                <a:spcPts val="600"/>
              </a:spcBef>
              <a:spcAft>
                <a:spcPts val="0"/>
              </a:spcAft>
              <a:buClr>
                <a:schemeClr val="dk1"/>
              </a:buClr>
              <a:buSzPts val="1400"/>
              <a:buChar char="●"/>
            </a:pPr>
            <a:r>
              <a:rPr lang="en-US" sz="1400" b="1" dirty="0"/>
              <a:t>Data Period:</a:t>
            </a:r>
            <a:r>
              <a:rPr lang="en-US" sz="1400" dirty="0"/>
              <a:t> Used stock returns and </a:t>
            </a:r>
            <a:r>
              <a:rPr lang="en-US" sz="1400" dirty="0" err="1"/>
              <a:t>Fama</a:t>
            </a:r>
            <a:r>
              <a:rPr lang="en-US" sz="1400" dirty="0"/>
              <a:t>-French factors from January 1, 2024, to the end of February 2024 for testing.</a:t>
            </a:r>
          </a:p>
          <a:p>
            <a:pPr marL="457200" lvl="0" indent="-317500" rtl="0">
              <a:spcBef>
                <a:spcPts val="600"/>
              </a:spcBef>
              <a:spcAft>
                <a:spcPts val="0"/>
              </a:spcAft>
              <a:buClr>
                <a:schemeClr val="dk1"/>
              </a:buClr>
              <a:buSzPts val="1400"/>
              <a:buChar char="●"/>
            </a:pPr>
            <a:r>
              <a:rPr lang="en-US" sz="1400" b="1" dirty="0"/>
              <a:t>Metrics Used: </a:t>
            </a:r>
          </a:p>
          <a:p>
            <a:pPr marL="914400" lvl="1" indent="-317500" rtl="0">
              <a:spcBef>
                <a:spcPts val="600"/>
              </a:spcBef>
              <a:spcAft>
                <a:spcPts val="0"/>
              </a:spcAft>
              <a:buClr>
                <a:schemeClr val="dk1"/>
              </a:buClr>
              <a:buSzPts val="1400"/>
              <a:buAutoNum type="arabicPeriod"/>
            </a:pPr>
            <a:r>
              <a:rPr lang="en-US" sz="1400" b="1" dirty="0"/>
              <a:t>Root Mean Square Error (RMSE):</a:t>
            </a:r>
            <a:r>
              <a:rPr lang="en-US" sz="1400" dirty="0"/>
              <a:t> Measures the average magnitude of the errors.</a:t>
            </a:r>
          </a:p>
          <a:p>
            <a:pPr marL="914400" lvl="1" indent="-317500" rtl="0">
              <a:spcBef>
                <a:spcPts val="600"/>
              </a:spcBef>
              <a:spcAft>
                <a:spcPts val="0"/>
              </a:spcAft>
              <a:buClr>
                <a:schemeClr val="dk1"/>
              </a:buClr>
              <a:buSzPts val="1400"/>
              <a:buAutoNum type="arabicPeriod"/>
            </a:pPr>
            <a:r>
              <a:rPr lang="en-US" sz="1400" b="1" dirty="0"/>
              <a:t>Mean Absolute Error (MAE):</a:t>
            </a:r>
            <a:r>
              <a:rPr lang="en-US" sz="1400" dirty="0"/>
              <a:t> Measures the average absolute errors, which provides a clearer measure of forecast accuracy.</a:t>
            </a:r>
          </a:p>
          <a:p>
            <a:endParaRPr lang="en-IN" sz="1400" dirty="0"/>
          </a:p>
        </p:txBody>
      </p:sp>
      <p:pic>
        <p:nvPicPr>
          <p:cNvPr id="3" name="Picture 2">
            <a:extLst>
              <a:ext uri="{FF2B5EF4-FFF2-40B4-BE49-F238E27FC236}">
                <a16:creationId xmlns:a16="http://schemas.microsoft.com/office/drawing/2014/main" id="{2A236462-7F04-4638-A578-44A0446102CB}"/>
              </a:ext>
            </a:extLst>
          </p:cNvPr>
          <p:cNvPicPr>
            <a:picLocks noChangeAspect="1"/>
          </p:cNvPicPr>
          <p:nvPr/>
        </p:nvPicPr>
        <p:blipFill>
          <a:blip r:embed="rId4"/>
          <a:stretch>
            <a:fillRect/>
          </a:stretch>
        </p:blipFill>
        <p:spPr>
          <a:xfrm>
            <a:off x="1" y="914182"/>
            <a:ext cx="5755598" cy="5029636"/>
          </a:xfrm>
          <a:prstGeom prst="rect">
            <a:avLst/>
          </a:prstGeom>
        </p:spPr>
      </p:pic>
    </p:spTree>
    <p:extLst>
      <p:ext uri="{BB962C8B-B14F-4D97-AF65-F5344CB8AC3E}">
        <p14:creationId xmlns:p14="http://schemas.microsoft.com/office/powerpoint/2010/main" val="33062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5607E9-4AF6-A143-FBBB-5AB4DA2E8AD8}"/>
              </a:ext>
            </a:extLst>
          </p:cNvPr>
          <p:cNvSpPr>
            <a:spLocks noGrp="1"/>
          </p:cNvSpPr>
          <p:nvPr>
            <p:ph type="title"/>
          </p:nvPr>
        </p:nvSpPr>
        <p:spPr>
          <a:xfrm>
            <a:off x="1371597" y="348865"/>
            <a:ext cx="10044023" cy="877729"/>
          </a:xfrm>
        </p:spPr>
        <p:txBody>
          <a:bodyPr anchor="ctr">
            <a:normAutofit/>
          </a:bodyPr>
          <a:lstStyle/>
          <a:p>
            <a:r>
              <a:rPr lang="en-GB" sz="4000" b="1">
                <a:solidFill>
                  <a:srgbClr val="FFFFFF"/>
                </a:solidFill>
              </a:rPr>
              <a:t>Model Performance Results:</a:t>
            </a:r>
            <a:endParaRPr lang="en-IN" sz="4000">
              <a:solidFill>
                <a:srgbClr val="FFFFFF"/>
              </a:solidFill>
            </a:endParaRPr>
          </a:p>
        </p:txBody>
      </p:sp>
      <p:pic>
        <p:nvPicPr>
          <p:cNvPr id="4" name="Google Shape;141;p27">
            <a:extLst>
              <a:ext uri="{FF2B5EF4-FFF2-40B4-BE49-F238E27FC236}">
                <a16:creationId xmlns:a16="http://schemas.microsoft.com/office/drawing/2014/main" id="{9ACAB6CB-AE05-7AB6-B0F3-4A817385D76F}"/>
              </a:ext>
            </a:extLst>
          </p:cNvPr>
          <p:cNvPicPr preferRelativeResize="0">
            <a:picLocks/>
          </p:cNvPicPr>
          <p:nvPr/>
        </p:nvPicPr>
        <p:blipFill>
          <a:blip r:embed="rId2">
            <a:alphaModFix/>
          </a:blip>
          <a:stretch>
            <a:fillRect/>
          </a:stretch>
        </p:blipFill>
        <p:spPr>
          <a:xfrm>
            <a:off x="948900" y="2041436"/>
            <a:ext cx="6482081" cy="2199824"/>
          </a:xfrm>
          <a:prstGeom prst="rect">
            <a:avLst/>
          </a:prstGeom>
          <a:noFill/>
          <a:ln>
            <a:noFill/>
          </a:ln>
        </p:spPr>
      </p:pic>
      <p:pic>
        <p:nvPicPr>
          <p:cNvPr id="5" name="Google Shape;142;p27">
            <a:extLst>
              <a:ext uri="{FF2B5EF4-FFF2-40B4-BE49-F238E27FC236}">
                <a16:creationId xmlns:a16="http://schemas.microsoft.com/office/drawing/2014/main" id="{F31EB4D4-59C5-EF86-6F93-3AE2E34B0EFB}"/>
              </a:ext>
            </a:extLst>
          </p:cNvPr>
          <p:cNvPicPr preferRelativeResize="0"/>
          <p:nvPr/>
        </p:nvPicPr>
        <p:blipFill>
          <a:blip r:embed="rId3">
            <a:alphaModFix/>
          </a:blip>
          <a:stretch>
            <a:fillRect/>
          </a:stretch>
        </p:blipFill>
        <p:spPr>
          <a:xfrm>
            <a:off x="1037570" y="4320230"/>
            <a:ext cx="6393411" cy="2155914"/>
          </a:xfrm>
          <a:prstGeom prst="rect">
            <a:avLst/>
          </a:prstGeom>
          <a:noFill/>
          <a:ln>
            <a:noFill/>
          </a:ln>
        </p:spPr>
      </p:pic>
      <p:sp>
        <p:nvSpPr>
          <p:cNvPr id="6" name="Google Shape;139;p27">
            <a:extLst>
              <a:ext uri="{FF2B5EF4-FFF2-40B4-BE49-F238E27FC236}">
                <a16:creationId xmlns:a16="http://schemas.microsoft.com/office/drawing/2014/main" id="{37C368A0-6ED2-891C-019D-3B13DE4CAD83}"/>
              </a:ext>
            </a:extLst>
          </p:cNvPr>
          <p:cNvSpPr txBox="1"/>
          <p:nvPr/>
        </p:nvSpPr>
        <p:spPr>
          <a:xfrm>
            <a:off x="7681260" y="2426773"/>
            <a:ext cx="4323342" cy="1055259"/>
          </a:xfrm>
          <a:prstGeom prst="rect">
            <a:avLst/>
          </a:prstGeom>
          <a:noFill/>
          <a:ln>
            <a:noFill/>
          </a:ln>
        </p:spPr>
        <p:txBody>
          <a:bodyPr spcFirstLastPara="1" wrap="square" lIns="91425" tIns="91425" rIns="91425" bIns="91425" anchor="t" anchorCtr="0">
            <a:spAutoFit/>
          </a:bodyPr>
          <a:lstStyle/>
          <a:p>
            <a:pPr defTabSz="704088">
              <a:spcAft>
                <a:spcPts val="600"/>
              </a:spcAft>
            </a:pPr>
            <a:r>
              <a:rPr lang="es-ES" sz="1386" kern="1200" dirty="0">
                <a:solidFill>
                  <a:schemeClr val="dk1"/>
                </a:solidFill>
                <a:latin typeface="+mn-lt"/>
                <a:ea typeface="+mn-ea"/>
                <a:cs typeface="+mn-cs"/>
              </a:rPr>
              <a:t>Simple CAPM </a:t>
            </a:r>
            <a:r>
              <a:rPr lang="es-ES" sz="1386" kern="1200" dirty="0" err="1">
                <a:solidFill>
                  <a:schemeClr val="dk1"/>
                </a:solidFill>
                <a:latin typeface="+mn-lt"/>
                <a:ea typeface="+mn-ea"/>
                <a:cs typeface="+mn-cs"/>
              </a:rPr>
              <a:t>Model</a:t>
            </a:r>
            <a:r>
              <a:rPr lang="es-ES" sz="1386" kern="1200" dirty="0">
                <a:solidFill>
                  <a:schemeClr val="dk1"/>
                </a:solidFill>
                <a:latin typeface="+mn-lt"/>
                <a:ea typeface="+mn-ea"/>
                <a:cs typeface="+mn-cs"/>
              </a:rPr>
              <a:t>:</a:t>
            </a:r>
          </a:p>
          <a:p>
            <a:pPr marL="352044" indent="-244475" defTabSz="704088">
              <a:spcAft>
                <a:spcPts val="600"/>
              </a:spcAft>
              <a:buClr>
                <a:schemeClr val="dk1"/>
              </a:buClr>
              <a:buSzPts val="1400"/>
              <a:buChar char="❖"/>
            </a:pPr>
            <a:r>
              <a:rPr lang="es-ES" sz="1386" b="1" kern="1200" dirty="0">
                <a:solidFill>
                  <a:schemeClr val="dk1"/>
                </a:solidFill>
                <a:latin typeface="+mn-lt"/>
                <a:ea typeface="+mn-ea"/>
                <a:cs typeface="+mn-cs"/>
              </a:rPr>
              <a:t>RMSE: 0.0119</a:t>
            </a:r>
          </a:p>
          <a:p>
            <a:pPr marL="352044" indent="-244475" defTabSz="704088">
              <a:spcAft>
                <a:spcPts val="600"/>
              </a:spcAft>
              <a:buClr>
                <a:schemeClr val="dk1"/>
              </a:buClr>
              <a:buSzPts val="1400"/>
              <a:buChar char="❖"/>
            </a:pPr>
            <a:r>
              <a:rPr lang="es-ES" sz="1386" b="1" kern="1200" dirty="0">
                <a:solidFill>
                  <a:schemeClr val="dk1"/>
                </a:solidFill>
                <a:latin typeface="+mn-lt"/>
                <a:ea typeface="+mn-ea"/>
                <a:cs typeface="+mn-cs"/>
              </a:rPr>
              <a:t>MAE: 0.0081</a:t>
            </a:r>
            <a:endParaRPr lang="es-ES" b="1" dirty="0">
              <a:solidFill>
                <a:schemeClr val="dk1"/>
              </a:solidFill>
            </a:endParaRPr>
          </a:p>
        </p:txBody>
      </p:sp>
      <p:sp>
        <p:nvSpPr>
          <p:cNvPr id="7" name="Google Shape;143;p27">
            <a:extLst>
              <a:ext uri="{FF2B5EF4-FFF2-40B4-BE49-F238E27FC236}">
                <a16:creationId xmlns:a16="http://schemas.microsoft.com/office/drawing/2014/main" id="{7419E9F2-1924-5337-53CC-E2D3AC0B6525}"/>
              </a:ext>
            </a:extLst>
          </p:cNvPr>
          <p:cNvSpPr txBox="1"/>
          <p:nvPr/>
        </p:nvSpPr>
        <p:spPr>
          <a:xfrm>
            <a:off x="7681260" y="4801072"/>
            <a:ext cx="4260460" cy="1055259"/>
          </a:xfrm>
          <a:prstGeom prst="rect">
            <a:avLst/>
          </a:prstGeom>
          <a:noFill/>
          <a:ln>
            <a:noFill/>
          </a:ln>
        </p:spPr>
        <p:txBody>
          <a:bodyPr spcFirstLastPara="1" wrap="square" lIns="91425" tIns="91425" rIns="91425" bIns="91425" anchor="t" anchorCtr="0">
            <a:spAutoFit/>
          </a:bodyPr>
          <a:lstStyle/>
          <a:p>
            <a:pPr defTabSz="704088">
              <a:spcAft>
                <a:spcPts val="600"/>
              </a:spcAft>
            </a:pPr>
            <a:r>
              <a:rPr lang="en-US" sz="1386" kern="1200" dirty="0">
                <a:solidFill>
                  <a:schemeClr val="dk1"/>
                </a:solidFill>
                <a:latin typeface="+mn-lt"/>
                <a:ea typeface="+mn-ea"/>
                <a:cs typeface="+mn-cs"/>
              </a:rPr>
              <a:t>Multiple Linear Regression with Stock Returns:</a:t>
            </a:r>
          </a:p>
          <a:p>
            <a:pPr marL="352044" indent="-244475" defTabSz="704088">
              <a:spcAft>
                <a:spcPts val="600"/>
              </a:spcAft>
              <a:buClr>
                <a:schemeClr val="dk1"/>
              </a:buClr>
              <a:buSzPts val="1400"/>
              <a:buChar char="❖"/>
            </a:pPr>
            <a:r>
              <a:rPr lang="en-US" sz="1386" b="1" kern="1200" dirty="0">
                <a:solidFill>
                  <a:schemeClr val="dk1"/>
                </a:solidFill>
                <a:latin typeface="+mn-lt"/>
                <a:ea typeface="+mn-ea"/>
                <a:cs typeface="+mn-cs"/>
              </a:rPr>
              <a:t>RMSE: 0.0124</a:t>
            </a:r>
          </a:p>
          <a:p>
            <a:pPr marL="352044" indent="-244475" defTabSz="704088">
              <a:spcAft>
                <a:spcPts val="600"/>
              </a:spcAft>
              <a:buClr>
                <a:schemeClr val="dk1"/>
              </a:buClr>
              <a:buSzPts val="1400"/>
              <a:buChar char="❖"/>
            </a:pPr>
            <a:r>
              <a:rPr lang="en-US" sz="1386" b="1" kern="1200" dirty="0">
                <a:solidFill>
                  <a:schemeClr val="dk1"/>
                </a:solidFill>
                <a:latin typeface="+mn-lt"/>
                <a:ea typeface="+mn-ea"/>
                <a:cs typeface="+mn-cs"/>
              </a:rPr>
              <a:t>MAE: 0.0086</a:t>
            </a:r>
            <a:endParaRPr lang="en-US" b="1" dirty="0">
              <a:solidFill>
                <a:schemeClr val="dk1"/>
              </a:solidFill>
            </a:endParaRPr>
          </a:p>
        </p:txBody>
      </p:sp>
    </p:spTree>
    <p:extLst>
      <p:ext uri="{BB962C8B-B14F-4D97-AF65-F5344CB8AC3E}">
        <p14:creationId xmlns:p14="http://schemas.microsoft.com/office/powerpoint/2010/main" val="218945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5607E9-4AF6-A143-FBBB-5AB4DA2E8AD8}"/>
              </a:ext>
            </a:extLst>
          </p:cNvPr>
          <p:cNvSpPr>
            <a:spLocks noGrp="1"/>
          </p:cNvSpPr>
          <p:nvPr>
            <p:ph type="title"/>
          </p:nvPr>
        </p:nvSpPr>
        <p:spPr>
          <a:xfrm>
            <a:off x="1371597" y="348865"/>
            <a:ext cx="10044023" cy="877729"/>
          </a:xfrm>
        </p:spPr>
        <p:txBody>
          <a:bodyPr anchor="ctr">
            <a:normAutofit/>
          </a:bodyPr>
          <a:lstStyle/>
          <a:p>
            <a:r>
              <a:rPr lang="en-GB" sz="4000" b="1">
                <a:solidFill>
                  <a:srgbClr val="FFFFFF"/>
                </a:solidFill>
              </a:rPr>
              <a:t>Model Performance Results:</a:t>
            </a:r>
            <a:endParaRPr lang="en-IN" sz="4000">
              <a:solidFill>
                <a:srgbClr val="FFFFFF"/>
              </a:solidFill>
            </a:endParaRPr>
          </a:p>
        </p:txBody>
      </p:sp>
      <p:pic>
        <p:nvPicPr>
          <p:cNvPr id="4" name="Google Shape;141;p27">
            <a:extLst>
              <a:ext uri="{FF2B5EF4-FFF2-40B4-BE49-F238E27FC236}">
                <a16:creationId xmlns:a16="http://schemas.microsoft.com/office/drawing/2014/main" id="{9ACAB6CB-AE05-7AB6-B0F3-4A817385D76F}"/>
              </a:ext>
            </a:extLst>
          </p:cNvPr>
          <p:cNvPicPr preferRelativeResize="0">
            <a:picLocks/>
          </p:cNvPicPr>
          <p:nvPr/>
        </p:nvPicPr>
        <p:blipFill>
          <a:blip r:embed="rId2">
            <a:extLst>
              <a:ext uri="{28A0092B-C50C-407E-A947-70E740481C1C}">
                <a14:useLocalDpi xmlns:a14="http://schemas.microsoft.com/office/drawing/2010/main" val="0"/>
              </a:ext>
            </a:extLst>
          </a:blip>
          <a:srcRect/>
          <a:stretch/>
        </p:blipFill>
        <p:spPr>
          <a:xfrm>
            <a:off x="1019077" y="2041436"/>
            <a:ext cx="6341726" cy="2199824"/>
          </a:xfrm>
          <a:prstGeom prst="rect">
            <a:avLst/>
          </a:prstGeom>
          <a:noFill/>
          <a:ln>
            <a:noFill/>
          </a:ln>
        </p:spPr>
      </p:pic>
      <p:pic>
        <p:nvPicPr>
          <p:cNvPr id="5" name="Google Shape;142;p27">
            <a:extLst>
              <a:ext uri="{FF2B5EF4-FFF2-40B4-BE49-F238E27FC236}">
                <a16:creationId xmlns:a16="http://schemas.microsoft.com/office/drawing/2014/main" id="{F31EB4D4-59C5-EF86-6F93-3AE2E34B0EFB}"/>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35149" y="4320230"/>
            <a:ext cx="6198253" cy="2155914"/>
          </a:xfrm>
          <a:prstGeom prst="rect">
            <a:avLst/>
          </a:prstGeom>
          <a:noFill/>
          <a:ln>
            <a:noFill/>
          </a:ln>
        </p:spPr>
      </p:pic>
      <p:sp>
        <p:nvSpPr>
          <p:cNvPr id="3" name="Google Shape;150;p28">
            <a:extLst>
              <a:ext uri="{FF2B5EF4-FFF2-40B4-BE49-F238E27FC236}">
                <a16:creationId xmlns:a16="http://schemas.microsoft.com/office/drawing/2014/main" id="{B021D75E-5159-1BC6-8B30-F64DAEB1E981}"/>
              </a:ext>
            </a:extLst>
          </p:cNvPr>
          <p:cNvSpPr txBox="1"/>
          <p:nvPr/>
        </p:nvSpPr>
        <p:spPr>
          <a:xfrm>
            <a:off x="7906011" y="2356968"/>
            <a:ext cx="376718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err="1">
                <a:solidFill>
                  <a:schemeClr val="dk1"/>
                </a:solidFill>
              </a:rPr>
              <a:t>Fama</a:t>
            </a:r>
            <a:r>
              <a:rPr lang="en-GB" dirty="0">
                <a:solidFill>
                  <a:schemeClr val="dk1"/>
                </a:solidFill>
              </a:rPr>
              <a:t>-French 3-Factor Model:</a:t>
            </a:r>
            <a:endParaRPr dirty="0">
              <a:solidFill>
                <a:schemeClr val="dk1"/>
              </a:solidFill>
            </a:endParaRPr>
          </a:p>
          <a:p>
            <a:pPr marL="457200" lvl="0" indent="-317500" algn="l" rtl="0">
              <a:spcBef>
                <a:spcPts val="0"/>
              </a:spcBef>
              <a:spcAft>
                <a:spcPts val="0"/>
              </a:spcAft>
              <a:buClr>
                <a:schemeClr val="dk1"/>
              </a:buClr>
              <a:buSzPts val="1400"/>
              <a:buChar char="❖"/>
            </a:pPr>
            <a:r>
              <a:rPr lang="en-GB" b="1" dirty="0">
                <a:solidFill>
                  <a:schemeClr val="dk1"/>
                </a:solidFill>
              </a:rPr>
              <a:t>RMSE: 0.012</a:t>
            </a:r>
            <a:endParaRPr b="1" dirty="0">
              <a:solidFill>
                <a:schemeClr val="dk1"/>
              </a:solidFill>
            </a:endParaRPr>
          </a:p>
          <a:p>
            <a:pPr marL="457200" lvl="0" indent="-317500" algn="l" rtl="0">
              <a:spcBef>
                <a:spcPts val="0"/>
              </a:spcBef>
              <a:spcAft>
                <a:spcPts val="0"/>
              </a:spcAft>
              <a:buClr>
                <a:schemeClr val="dk1"/>
              </a:buClr>
              <a:buSzPts val="1400"/>
              <a:buChar char="❖"/>
            </a:pPr>
            <a:r>
              <a:rPr lang="en-GB" b="1" dirty="0">
                <a:solidFill>
                  <a:schemeClr val="dk1"/>
                </a:solidFill>
              </a:rPr>
              <a:t>MAE: 0.0075</a:t>
            </a:r>
            <a:endParaRPr b="1" dirty="0">
              <a:solidFill>
                <a:schemeClr val="dk1"/>
              </a:solidFill>
            </a:endParaRPr>
          </a:p>
        </p:txBody>
      </p:sp>
      <p:sp>
        <p:nvSpPr>
          <p:cNvPr id="8" name="Google Shape;149;p28">
            <a:extLst>
              <a:ext uri="{FF2B5EF4-FFF2-40B4-BE49-F238E27FC236}">
                <a16:creationId xmlns:a16="http://schemas.microsoft.com/office/drawing/2014/main" id="{DD0ECBF5-CF1D-5D00-4EB2-B4F3B4361077}"/>
              </a:ext>
            </a:extLst>
          </p:cNvPr>
          <p:cNvSpPr txBox="1"/>
          <p:nvPr/>
        </p:nvSpPr>
        <p:spPr>
          <a:xfrm>
            <a:off x="8029783" y="4566887"/>
            <a:ext cx="3497494"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err="1">
                <a:solidFill>
                  <a:schemeClr val="dk1"/>
                </a:solidFill>
              </a:rPr>
              <a:t>Fama</a:t>
            </a:r>
            <a:r>
              <a:rPr lang="en-GB" dirty="0">
                <a:solidFill>
                  <a:schemeClr val="dk1"/>
                </a:solidFill>
              </a:rPr>
              <a:t>-French 5-Factor Model:</a:t>
            </a:r>
            <a:endParaRPr dirty="0">
              <a:solidFill>
                <a:schemeClr val="dk1"/>
              </a:solidFill>
            </a:endParaRPr>
          </a:p>
          <a:p>
            <a:pPr marL="457200" lvl="0" indent="-317500" algn="l" rtl="0">
              <a:spcBef>
                <a:spcPts val="0"/>
              </a:spcBef>
              <a:spcAft>
                <a:spcPts val="0"/>
              </a:spcAft>
              <a:buClr>
                <a:schemeClr val="dk1"/>
              </a:buClr>
              <a:buSzPts val="1400"/>
              <a:buChar char="❖"/>
            </a:pPr>
            <a:r>
              <a:rPr lang="en-GB" b="1" dirty="0">
                <a:solidFill>
                  <a:schemeClr val="dk1"/>
                </a:solidFill>
              </a:rPr>
              <a:t>RMSE: 0.0104</a:t>
            </a:r>
            <a:endParaRPr b="1" dirty="0">
              <a:solidFill>
                <a:schemeClr val="dk1"/>
              </a:solidFill>
            </a:endParaRPr>
          </a:p>
          <a:p>
            <a:pPr marL="457200" lvl="0" indent="-317500" algn="l" rtl="0">
              <a:spcBef>
                <a:spcPts val="0"/>
              </a:spcBef>
              <a:spcAft>
                <a:spcPts val="0"/>
              </a:spcAft>
              <a:buClr>
                <a:schemeClr val="dk1"/>
              </a:buClr>
              <a:buSzPts val="1400"/>
              <a:buChar char="❖"/>
            </a:pPr>
            <a:r>
              <a:rPr lang="en-GB" b="1" dirty="0">
                <a:solidFill>
                  <a:schemeClr val="dk1"/>
                </a:solidFill>
              </a:rPr>
              <a:t>MAE: 0.0073</a:t>
            </a:r>
            <a:endParaRPr b="1" dirty="0">
              <a:solidFill>
                <a:schemeClr val="dk1"/>
              </a:solidFill>
            </a:endParaRPr>
          </a:p>
        </p:txBody>
      </p:sp>
    </p:spTree>
    <p:extLst>
      <p:ext uri="{BB962C8B-B14F-4D97-AF65-F5344CB8AC3E}">
        <p14:creationId xmlns:p14="http://schemas.microsoft.com/office/powerpoint/2010/main" val="147691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5607E9-4AF6-A143-FBBB-5AB4DA2E8AD8}"/>
              </a:ext>
            </a:extLst>
          </p:cNvPr>
          <p:cNvSpPr>
            <a:spLocks noGrp="1"/>
          </p:cNvSpPr>
          <p:nvPr>
            <p:ph type="title"/>
          </p:nvPr>
        </p:nvSpPr>
        <p:spPr>
          <a:xfrm>
            <a:off x="1371597" y="348865"/>
            <a:ext cx="10044023" cy="877729"/>
          </a:xfrm>
        </p:spPr>
        <p:txBody>
          <a:bodyPr anchor="ctr">
            <a:normAutofit/>
          </a:bodyPr>
          <a:lstStyle/>
          <a:p>
            <a:r>
              <a:rPr lang="en-GB" sz="4000" b="1">
                <a:solidFill>
                  <a:srgbClr val="FFFFFF"/>
                </a:solidFill>
              </a:rPr>
              <a:t>Model Performance Results:</a:t>
            </a:r>
            <a:endParaRPr lang="en-IN" sz="4000">
              <a:solidFill>
                <a:srgbClr val="FFFFFF"/>
              </a:solidFill>
            </a:endParaRPr>
          </a:p>
        </p:txBody>
      </p:sp>
      <p:pic>
        <p:nvPicPr>
          <p:cNvPr id="6" name="Google Shape;158;p29">
            <a:extLst>
              <a:ext uri="{FF2B5EF4-FFF2-40B4-BE49-F238E27FC236}">
                <a16:creationId xmlns:a16="http://schemas.microsoft.com/office/drawing/2014/main" id="{428CA55D-DCC3-4027-3D9D-D6DBC4271CD1}"/>
              </a:ext>
            </a:extLst>
          </p:cNvPr>
          <p:cNvPicPr preferRelativeResize="0"/>
          <p:nvPr/>
        </p:nvPicPr>
        <p:blipFill>
          <a:blip r:embed="rId2">
            <a:alphaModFix/>
          </a:blip>
          <a:stretch>
            <a:fillRect/>
          </a:stretch>
        </p:blipFill>
        <p:spPr>
          <a:xfrm>
            <a:off x="677603" y="1924820"/>
            <a:ext cx="8205139" cy="2848628"/>
          </a:xfrm>
          <a:prstGeom prst="rect">
            <a:avLst/>
          </a:prstGeom>
          <a:noFill/>
          <a:ln>
            <a:noFill/>
          </a:ln>
        </p:spPr>
      </p:pic>
      <p:sp>
        <p:nvSpPr>
          <p:cNvPr id="9" name="TextBox 8">
            <a:extLst>
              <a:ext uri="{FF2B5EF4-FFF2-40B4-BE49-F238E27FC236}">
                <a16:creationId xmlns:a16="http://schemas.microsoft.com/office/drawing/2014/main" id="{AD2508E3-558E-DBD2-4DBE-27633AD6903C}"/>
              </a:ext>
            </a:extLst>
          </p:cNvPr>
          <p:cNvSpPr txBox="1"/>
          <p:nvPr/>
        </p:nvSpPr>
        <p:spPr>
          <a:xfrm>
            <a:off x="975632" y="4910778"/>
            <a:ext cx="7907110" cy="923330"/>
          </a:xfrm>
          <a:prstGeom prst="rect">
            <a:avLst/>
          </a:prstGeom>
          <a:noFill/>
        </p:spPr>
        <p:txBody>
          <a:bodyPr wrap="square">
            <a:spAutoFit/>
          </a:bodyPr>
          <a:lstStyle/>
          <a:p>
            <a:pPr marL="0" lvl="0" indent="0" algn="l" rtl="0">
              <a:spcBef>
                <a:spcPts val="0"/>
              </a:spcBef>
              <a:spcAft>
                <a:spcPts val="0"/>
              </a:spcAft>
              <a:buNone/>
            </a:pPr>
            <a:r>
              <a:rPr lang="en-US" dirty="0">
                <a:solidFill>
                  <a:schemeClr val="dk1"/>
                </a:solidFill>
              </a:rPr>
              <a:t>Combined Model with All Stock Returns and </a:t>
            </a:r>
            <a:r>
              <a:rPr lang="en-US" dirty="0" err="1">
                <a:solidFill>
                  <a:schemeClr val="dk1"/>
                </a:solidFill>
              </a:rPr>
              <a:t>Fama</a:t>
            </a:r>
            <a:r>
              <a:rPr lang="en-US" dirty="0">
                <a:solidFill>
                  <a:schemeClr val="dk1"/>
                </a:solidFill>
              </a:rPr>
              <a:t>-French Factors:</a:t>
            </a:r>
          </a:p>
          <a:p>
            <a:pPr marL="457200" lvl="0" indent="-317500" algn="l" rtl="0">
              <a:spcBef>
                <a:spcPts val="0"/>
              </a:spcBef>
              <a:spcAft>
                <a:spcPts val="0"/>
              </a:spcAft>
              <a:buClr>
                <a:schemeClr val="dk1"/>
              </a:buClr>
              <a:buSzPts val="1400"/>
              <a:buChar char="❖"/>
            </a:pPr>
            <a:r>
              <a:rPr lang="en-US" b="1" dirty="0">
                <a:solidFill>
                  <a:schemeClr val="dk1"/>
                </a:solidFill>
              </a:rPr>
              <a:t>RMSE: 0.0106</a:t>
            </a:r>
          </a:p>
          <a:p>
            <a:pPr marL="457200" lvl="0" indent="-317500" algn="l" rtl="0">
              <a:spcBef>
                <a:spcPts val="0"/>
              </a:spcBef>
              <a:spcAft>
                <a:spcPts val="0"/>
              </a:spcAft>
              <a:buClr>
                <a:schemeClr val="dk1"/>
              </a:buClr>
              <a:buSzPts val="1400"/>
              <a:buChar char="❖"/>
            </a:pPr>
            <a:r>
              <a:rPr lang="en-US" b="1" dirty="0">
                <a:solidFill>
                  <a:schemeClr val="dk1"/>
                </a:solidFill>
              </a:rPr>
              <a:t>MAE: 0.0075</a:t>
            </a:r>
          </a:p>
        </p:txBody>
      </p:sp>
    </p:spTree>
    <p:extLst>
      <p:ext uri="{BB962C8B-B14F-4D97-AF65-F5344CB8AC3E}">
        <p14:creationId xmlns:p14="http://schemas.microsoft.com/office/powerpoint/2010/main" val="266800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74D75D16-7AEA-32F7-127F-C61F4496DC99}"/>
              </a:ext>
            </a:extLst>
          </p:cNvPr>
          <p:cNvPicPr>
            <a:picLocks noChangeAspect="1"/>
          </p:cNvPicPr>
          <p:nvPr/>
        </p:nvPicPr>
        <p:blipFill rotWithShape="1">
          <a:blip r:embed="rId2"/>
          <a:srcRect l="15736" r="31605"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A9D19-64BF-E6D4-E60D-597DD434A094}"/>
              </a:ext>
            </a:extLst>
          </p:cNvPr>
          <p:cNvSpPr>
            <a:spLocks noGrp="1"/>
          </p:cNvSpPr>
          <p:nvPr>
            <p:ph type="title"/>
          </p:nvPr>
        </p:nvSpPr>
        <p:spPr>
          <a:xfrm>
            <a:off x="6115317" y="405685"/>
            <a:ext cx="5464968" cy="1559301"/>
          </a:xfrm>
        </p:spPr>
        <p:txBody>
          <a:bodyPr>
            <a:normAutofit/>
          </a:bodyPr>
          <a:lstStyle/>
          <a:p>
            <a:r>
              <a:rPr lang="en-GB" sz="3400" b="1" dirty="0"/>
              <a:t>Comprehensive Model Evaluation</a:t>
            </a:r>
            <a:endParaRPr lang="en-IN" sz="3400" dirty="0"/>
          </a:p>
        </p:txBody>
      </p:sp>
      <p:sp>
        <p:nvSpPr>
          <p:cNvPr id="3" name="Content Placeholder 2">
            <a:extLst>
              <a:ext uri="{FF2B5EF4-FFF2-40B4-BE49-F238E27FC236}">
                <a16:creationId xmlns:a16="http://schemas.microsoft.com/office/drawing/2014/main" id="{6D8FD353-5AB9-973C-6D43-14DD53496846}"/>
              </a:ext>
            </a:extLst>
          </p:cNvPr>
          <p:cNvSpPr>
            <a:spLocks noGrp="1"/>
          </p:cNvSpPr>
          <p:nvPr>
            <p:ph idx="1"/>
          </p:nvPr>
        </p:nvSpPr>
        <p:spPr>
          <a:xfrm>
            <a:off x="6115317" y="2743200"/>
            <a:ext cx="5247340" cy="3496878"/>
          </a:xfrm>
        </p:spPr>
        <p:txBody>
          <a:bodyPr anchor="ctr">
            <a:normAutofit fontScale="85000" lnSpcReduction="10000"/>
          </a:bodyPr>
          <a:lstStyle/>
          <a:p>
            <a:pPr marL="457200" lvl="0" indent="-307764" rtl="0">
              <a:spcBef>
                <a:spcPts val="600"/>
              </a:spcBef>
              <a:spcAft>
                <a:spcPts val="0"/>
              </a:spcAft>
              <a:buClr>
                <a:schemeClr val="dk1"/>
              </a:buClr>
              <a:buSzPts val="1247"/>
              <a:buChar char="●"/>
            </a:pPr>
            <a:r>
              <a:rPr lang="en-IN" sz="1800" b="1" i="0" u="none" strike="noStrike" dirty="0">
                <a:solidFill>
                  <a:srgbClr val="000000"/>
                </a:solidFill>
                <a:effectLst/>
                <a:latin typeface="Arial" panose="020B0604020202020204" pitchFamily="34" charset="0"/>
              </a:rPr>
              <a:t>Best Model Fit:</a:t>
            </a:r>
          </a:p>
          <a:p>
            <a:pPr marL="457200" indent="-307764">
              <a:spcBef>
                <a:spcPts val="600"/>
              </a:spcBef>
              <a:buClr>
                <a:schemeClr val="dk1"/>
              </a:buClr>
              <a:buSzPts val="1247"/>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a:t>
            </a:r>
            <a:r>
              <a:rPr lang="en-US" sz="1800" b="1" i="0" u="none" strike="noStrike" dirty="0" err="1">
                <a:solidFill>
                  <a:srgbClr val="000000"/>
                </a:solidFill>
                <a:effectLst/>
                <a:latin typeface="Arial" panose="020B0604020202020204" pitchFamily="34" charset="0"/>
              </a:rPr>
              <a:t>Fama</a:t>
            </a:r>
            <a:r>
              <a:rPr lang="en-US" sz="1800" b="1" i="0" u="none" strike="noStrike" dirty="0">
                <a:solidFill>
                  <a:srgbClr val="000000"/>
                </a:solidFill>
                <a:effectLst/>
                <a:latin typeface="Arial" panose="020B0604020202020204" pitchFamily="34" charset="0"/>
              </a:rPr>
              <a:t>-French 3-factor</a:t>
            </a:r>
            <a:r>
              <a:rPr lang="en-US" sz="1800" b="0" i="0" u="none" strike="noStrike" dirty="0">
                <a:solidFill>
                  <a:srgbClr val="000000"/>
                </a:solidFill>
                <a:effectLst/>
                <a:latin typeface="Arial" panose="020B0604020202020204" pitchFamily="34" charset="0"/>
              </a:rPr>
              <a:t> model, demonstrating homoscedasticity and capturing maximum variance, was identified as the best fit among all tested models.</a:t>
            </a:r>
            <a:endParaRPr lang="en-US" sz="1800" b="1" i="0" u="none" strike="noStrike" dirty="0">
              <a:solidFill>
                <a:srgbClr val="000000"/>
              </a:solidFill>
              <a:effectLst/>
              <a:latin typeface="Arial" panose="020B0604020202020204" pitchFamily="34" charset="0"/>
            </a:endParaRPr>
          </a:p>
          <a:p>
            <a:pPr marL="457200" indent="-307764">
              <a:spcBef>
                <a:spcPts val="600"/>
              </a:spcBef>
              <a:buClr>
                <a:schemeClr val="dk1"/>
              </a:buClr>
              <a:buSzPts val="1247"/>
              <a:buFont typeface="Arial" panose="020B0604020202020204" pitchFamily="34" charset="0"/>
              <a:buChar char="●"/>
            </a:pPr>
            <a:r>
              <a:rPr lang="en-IN" sz="1800" b="1" i="0" u="none" strike="noStrike" dirty="0">
                <a:solidFill>
                  <a:srgbClr val="000000"/>
                </a:solidFill>
                <a:effectLst/>
                <a:latin typeface="Arial" panose="020B0604020202020204" pitchFamily="34" charset="0"/>
              </a:rPr>
              <a:t>Durbin-Watson Coefficient:</a:t>
            </a:r>
            <a:endParaRPr lang="en-GB" sz="1400" b="1" dirty="0"/>
          </a:p>
          <a:p>
            <a:pPr marL="457200" rtl="0" fontAlgn="base">
              <a:spcBef>
                <a:spcPts val="0"/>
              </a:spcBef>
              <a:spcAft>
                <a:spcPts val="5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Values close to 2 across models indicate no significant autocorrelation in residuals.</a:t>
            </a:r>
            <a:endParaRPr lang="en-US" sz="1800" b="1" i="0" u="none" strike="noStrike" dirty="0">
              <a:solidFill>
                <a:srgbClr val="000000"/>
              </a:solidFill>
              <a:effectLst/>
              <a:latin typeface="Arial" panose="020B0604020202020204" pitchFamily="34" charset="0"/>
            </a:endParaRPr>
          </a:p>
          <a:p>
            <a:br>
              <a:rPr lang="en-US" sz="1050" b="0" dirty="0">
                <a:effectLst/>
              </a:rPr>
            </a:br>
            <a:r>
              <a:rPr lang="en-GB" sz="1400" b="1" dirty="0"/>
              <a:t>Durbin-Watson Coefficient:</a:t>
            </a:r>
          </a:p>
          <a:p>
            <a:pPr marL="457200" lvl="0" indent="0" rtl="0">
              <a:spcBef>
                <a:spcPts val="600"/>
              </a:spcBef>
              <a:spcAft>
                <a:spcPts val="0"/>
              </a:spcAft>
              <a:buNone/>
            </a:pPr>
            <a:r>
              <a:rPr lang="en-GB" sz="1400" dirty="0"/>
              <a:t>Values close to 2 across models indicate no significant autocorrelation in residuals.</a:t>
            </a:r>
          </a:p>
          <a:p>
            <a:pPr marL="457200" lvl="0" indent="-307764" rtl="0">
              <a:spcBef>
                <a:spcPts val="600"/>
              </a:spcBef>
              <a:spcAft>
                <a:spcPts val="0"/>
              </a:spcAft>
              <a:buClr>
                <a:schemeClr val="dk1"/>
              </a:buClr>
              <a:buSzPts val="1247"/>
              <a:buChar char="●"/>
            </a:pPr>
            <a:r>
              <a:rPr lang="en-GB" sz="1400" dirty="0"/>
              <a:t>Best Model Fit:</a:t>
            </a:r>
          </a:p>
          <a:p>
            <a:pPr marL="457200" lvl="0" indent="-307764" rtl="0">
              <a:spcBef>
                <a:spcPts val="0"/>
              </a:spcBef>
              <a:spcAft>
                <a:spcPts val="0"/>
              </a:spcAft>
              <a:buClr>
                <a:schemeClr val="dk1"/>
              </a:buClr>
              <a:buSzPts val="1247"/>
              <a:buChar char="●"/>
            </a:pPr>
            <a:r>
              <a:rPr lang="en-GB" sz="1400" dirty="0"/>
              <a:t>The </a:t>
            </a:r>
            <a:r>
              <a:rPr lang="en-GB" sz="1400" dirty="0" err="1"/>
              <a:t>Fama</a:t>
            </a:r>
            <a:r>
              <a:rPr lang="en-GB" sz="1400" dirty="0"/>
              <a:t>-French 3-factor model, demonstrating homoscedasticity and capturing maximum variance, was identified as the best fit among all tested models.</a:t>
            </a:r>
          </a:p>
          <a:p>
            <a:pPr marL="457200" lvl="0" indent="-307764" rtl="0">
              <a:spcBef>
                <a:spcPts val="0"/>
              </a:spcBef>
              <a:spcAft>
                <a:spcPts val="0"/>
              </a:spcAft>
              <a:buClr>
                <a:schemeClr val="dk1"/>
              </a:buClr>
              <a:buSzPts val="1247"/>
              <a:buChar char="●"/>
            </a:pPr>
            <a:r>
              <a:rPr lang="en-GB" sz="1400" dirty="0"/>
              <a:t>Updated Covariance Matrix Formula:</a:t>
            </a:r>
          </a:p>
          <a:p>
            <a:pPr marL="457200" lvl="0" indent="-307764" rtl="0">
              <a:spcBef>
                <a:spcPts val="0"/>
              </a:spcBef>
              <a:spcAft>
                <a:spcPts val="0"/>
              </a:spcAft>
              <a:buClr>
                <a:schemeClr val="dk1"/>
              </a:buClr>
              <a:buSzPts val="1247"/>
              <a:buChar char="●"/>
            </a:pPr>
            <a:r>
              <a:rPr lang="en-GB" sz="1400" dirty="0"/>
              <a:t>Uses White’s estimator to adjust for heteroscedasticity, ensuring robust standard errors and valid hypothesis testing.</a:t>
            </a:r>
          </a:p>
        </p:txBody>
      </p:sp>
    </p:spTree>
    <p:extLst>
      <p:ext uri="{BB962C8B-B14F-4D97-AF65-F5344CB8AC3E}">
        <p14:creationId xmlns:p14="http://schemas.microsoft.com/office/powerpoint/2010/main" val="124402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207156E4-46C1-7532-4FC1-1E21EEE4F4CB}"/>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
        <p:nvSpPr>
          <p:cNvPr id="25" name="Rectangle 24">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74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A3BA-AE70-0E57-1D53-00AA0E36F2D7}"/>
              </a:ext>
            </a:extLst>
          </p:cNvPr>
          <p:cNvSpPr>
            <a:spLocks noGrp="1"/>
          </p:cNvSpPr>
          <p:nvPr>
            <p:ph type="title"/>
          </p:nvPr>
        </p:nvSpPr>
        <p:spPr/>
        <p:txBody>
          <a:bodyPr/>
          <a:lstStyle/>
          <a:p>
            <a:r>
              <a:rPr lang="en-IN" dirty="0"/>
              <a:t>Introduction</a:t>
            </a:r>
          </a:p>
        </p:txBody>
      </p:sp>
      <p:graphicFrame>
        <p:nvGraphicFramePr>
          <p:cNvPr id="5" name="Content Placeholder 2">
            <a:extLst>
              <a:ext uri="{FF2B5EF4-FFF2-40B4-BE49-F238E27FC236}">
                <a16:creationId xmlns:a16="http://schemas.microsoft.com/office/drawing/2014/main" id="{D9644C2B-E006-3BE2-E7F9-88847AD9C89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36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CD1A-528B-3338-87A5-C33EC48E498E}"/>
              </a:ext>
            </a:extLst>
          </p:cNvPr>
          <p:cNvSpPr>
            <a:spLocks noGrp="1"/>
          </p:cNvSpPr>
          <p:nvPr>
            <p:ph type="title"/>
          </p:nvPr>
        </p:nvSpPr>
        <p:spPr/>
        <p:txBody>
          <a:bodyPr/>
          <a:lstStyle/>
          <a:p>
            <a:r>
              <a:rPr lang="en-GB" sz="4400" b="1"/>
              <a:t>About DataSet</a:t>
            </a:r>
            <a:endParaRPr lang="en-IN" dirty="0"/>
          </a:p>
        </p:txBody>
      </p:sp>
      <p:graphicFrame>
        <p:nvGraphicFramePr>
          <p:cNvPr id="19" name="Content Placeholder 2">
            <a:extLst>
              <a:ext uri="{FF2B5EF4-FFF2-40B4-BE49-F238E27FC236}">
                <a16:creationId xmlns:a16="http://schemas.microsoft.com/office/drawing/2014/main" id="{FBEE4543-248D-6CAA-395D-73EC71F0049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41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5B1AC-4DB7-6281-A279-90B4F4B94F30}"/>
              </a:ext>
            </a:extLst>
          </p:cNvPr>
          <p:cNvSpPr>
            <a:spLocks noGrp="1"/>
          </p:cNvSpPr>
          <p:nvPr>
            <p:ph type="title"/>
          </p:nvPr>
        </p:nvSpPr>
        <p:spPr>
          <a:xfrm>
            <a:off x="1371599" y="294538"/>
            <a:ext cx="9895951" cy="1033669"/>
          </a:xfrm>
        </p:spPr>
        <p:txBody>
          <a:bodyPr>
            <a:normAutofit/>
          </a:bodyPr>
          <a:lstStyle/>
          <a:p>
            <a:r>
              <a:rPr lang="en-GB" sz="4000" b="1">
                <a:solidFill>
                  <a:srgbClr val="FFFFFF"/>
                </a:solidFill>
              </a:rPr>
              <a:t>Fama-French Factor Data</a:t>
            </a:r>
            <a:endParaRPr lang="en-IN" sz="4000">
              <a:solidFill>
                <a:srgbClr val="FFFFFF"/>
              </a:solidFill>
            </a:endParaRPr>
          </a:p>
        </p:txBody>
      </p:sp>
      <p:sp>
        <p:nvSpPr>
          <p:cNvPr id="3" name="Content Placeholder 2">
            <a:extLst>
              <a:ext uri="{FF2B5EF4-FFF2-40B4-BE49-F238E27FC236}">
                <a16:creationId xmlns:a16="http://schemas.microsoft.com/office/drawing/2014/main" id="{B64B289E-DBA2-BB0A-2BE0-70A60D90E7EE}"/>
              </a:ext>
            </a:extLst>
          </p:cNvPr>
          <p:cNvSpPr>
            <a:spLocks noGrp="1"/>
          </p:cNvSpPr>
          <p:nvPr>
            <p:ph idx="1"/>
          </p:nvPr>
        </p:nvSpPr>
        <p:spPr>
          <a:xfrm>
            <a:off x="1371599" y="2318197"/>
            <a:ext cx="9724031" cy="3683358"/>
          </a:xfrm>
        </p:spPr>
        <p:txBody>
          <a:bodyPr anchor="ctr">
            <a:normAutofit/>
          </a:bodyPr>
          <a:lstStyle/>
          <a:p>
            <a:pPr marL="0" lvl="0" indent="0" rtl="0">
              <a:spcBef>
                <a:spcPts val="0"/>
              </a:spcBef>
              <a:spcAft>
                <a:spcPts val="0"/>
              </a:spcAft>
              <a:buClr>
                <a:schemeClr val="dk1"/>
              </a:buClr>
              <a:buSzPts val="1100"/>
              <a:buFont typeface="Arial"/>
              <a:buNone/>
            </a:pPr>
            <a:r>
              <a:rPr lang="en-US" sz="1400" dirty="0"/>
              <a:t>Purpose of Factors: These factors explain stock or portfolio returns based on dimensions of size, value, profitability, and investment patterns.</a:t>
            </a:r>
          </a:p>
          <a:p>
            <a:pPr marL="0" lvl="0" indent="0" rtl="0">
              <a:spcBef>
                <a:spcPts val="0"/>
              </a:spcBef>
              <a:spcAft>
                <a:spcPts val="0"/>
              </a:spcAft>
              <a:buClr>
                <a:schemeClr val="dk1"/>
              </a:buClr>
              <a:buSzPts val="1100"/>
              <a:buFont typeface="Arial"/>
              <a:buNone/>
            </a:pPr>
            <a:endParaRPr lang="en-US" sz="1400" dirty="0"/>
          </a:p>
          <a:p>
            <a:pPr marL="0" lvl="0" indent="0" rtl="0">
              <a:spcBef>
                <a:spcPts val="0"/>
              </a:spcBef>
              <a:spcAft>
                <a:spcPts val="0"/>
              </a:spcAft>
              <a:buClr>
                <a:schemeClr val="dk1"/>
              </a:buClr>
              <a:buSzPts val="1100"/>
              <a:buFont typeface="Arial"/>
              <a:buNone/>
            </a:pPr>
            <a:r>
              <a:rPr lang="en-US" sz="1400" dirty="0"/>
              <a:t>Construction of Factors:</a:t>
            </a:r>
          </a:p>
          <a:p>
            <a:pPr marL="457200" lvl="1" indent="0">
              <a:spcBef>
                <a:spcPts val="0"/>
              </a:spcBef>
              <a:buClr>
                <a:schemeClr val="dk1"/>
              </a:buClr>
              <a:buSzPts val="1100"/>
              <a:buNone/>
            </a:pPr>
            <a:r>
              <a:rPr lang="en-US" sz="1400" dirty="0"/>
              <a:t>SMB (Size Factor): excess return of small-cap stocks over big-cap stocks</a:t>
            </a:r>
          </a:p>
          <a:p>
            <a:pPr marL="457200" lvl="1" indent="0">
              <a:spcBef>
                <a:spcPts val="0"/>
              </a:spcBef>
              <a:buClr>
                <a:schemeClr val="dk1"/>
              </a:buClr>
              <a:buSzPts val="1100"/>
              <a:buNone/>
            </a:pPr>
            <a:r>
              <a:rPr lang="en-US" sz="1400" dirty="0"/>
              <a:t>HML (Value Factor): excess returns of stocks with high Book-to-Market ratios over those with low ratios.</a:t>
            </a:r>
          </a:p>
          <a:p>
            <a:pPr marL="457200" lvl="1" indent="0">
              <a:spcBef>
                <a:spcPts val="0"/>
              </a:spcBef>
              <a:buClr>
                <a:schemeClr val="dk1"/>
              </a:buClr>
              <a:buSzPts val="1100"/>
              <a:buNone/>
            </a:pPr>
            <a:r>
              <a:rPr lang="en-US" sz="1400" dirty="0"/>
              <a:t>RMW (Profitability Factor): return difference between stocks of companies with high and low profitability.</a:t>
            </a:r>
          </a:p>
          <a:p>
            <a:pPr marL="457200" lvl="1" indent="0">
              <a:spcBef>
                <a:spcPts val="0"/>
              </a:spcBef>
              <a:buClr>
                <a:schemeClr val="dk1"/>
              </a:buClr>
              <a:buSzPts val="1100"/>
              <a:buNone/>
            </a:pPr>
            <a:r>
              <a:rPr lang="en-US" sz="1400" dirty="0"/>
              <a:t>CMA (Investment Factor): Differentiates between the returns of companies with conservative and aggressive investment strategies.</a:t>
            </a:r>
          </a:p>
          <a:p>
            <a:pPr marL="0" lvl="0" indent="0" rtl="0">
              <a:spcBef>
                <a:spcPts val="0"/>
              </a:spcBef>
              <a:spcAft>
                <a:spcPts val="0"/>
              </a:spcAft>
              <a:buClr>
                <a:schemeClr val="dk1"/>
              </a:buClr>
              <a:buSzPts val="1100"/>
              <a:buFont typeface="Arial"/>
              <a:buNone/>
            </a:pPr>
            <a:endParaRPr lang="en-US" sz="1400" dirty="0"/>
          </a:p>
          <a:p>
            <a:pPr marL="0" lvl="0" indent="0" rtl="0">
              <a:spcBef>
                <a:spcPts val="0"/>
              </a:spcBef>
              <a:spcAft>
                <a:spcPts val="0"/>
              </a:spcAft>
              <a:buClr>
                <a:schemeClr val="dk1"/>
              </a:buClr>
              <a:buSzPts val="1100"/>
              <a:buFont typeface="Arial"/>
              <a:buNone/>
            </a:pPr>
            <a:r>
              <a:rPr lang="en-US" sz="1400" dirty="0"/>
              <a:t>Calculations:</a:t>
            </a:r>
          </a:p>
          <a:p>
            <a:pPr marL="457200" lvl="1" indent="0">
              <a:spcBef>
                <a:spcPts val="0"/>
              </a:spcBef>
              <a:buClr>
                <a:schemeClr val="dk1"/>
              </a:buClr>
              <a:buSzPts val="1100"/>
              <a:buNone/>
            </a:pPr>
            <a:r>
              <a:rPr lang="en-US" sz="1400" dirty="0"/>
              <a:t>SMB: Computed as an average of three different SMB scores (based on Book-to-Market, Operating Profitability, and Investment).</a:t>
            </a:r>
          </a:p>
          <a:p>
            <a:pPr marL="457200" lvl="1" indent="0">
              <a:spcBef>
                <a:spcPts val="0"/>
              </a:spcBef>
              <a:buClr>
                <a:schemeClr val="dk1"/>
              </a:buClr>
              <a:buSzPts val="1100"/>
              <a:buNone/>
            </a:pPr>
            <a:r>
              <a:rPr lang="en-US" sz="1400" dirty="0"/>
              <a:t>HML: Calculated by contrasting the average returns of the top and bottom portfolios sorted by Book-to-Market ratios.</a:t>
            </a:r>
          </a:p>
          <a:p>
            <a:pPr marL="457200" lvl="1" indent="0">
              <a:spcBef>
                <a:spcPts val="0"/>
              </a:spcBef>
              <a:buClr>
                <a:schemeClr val="dk1"/>
              </a:buClr>
              <a:buSzPts val="1100"/>
              <a:buNone/>
            </a:pPr>
            <a:r>
              <a:rPr lang="en-US" sz="1400" dirty="0"/>
              <a:t>RMW: Derived from comparing returns of the most and least profitable firms.</a:t>
            </a:r>
          </a:p>
          <a:p>
            <a:pPr marL="457200" lvl="1" indent="0">
              <a:spcBef>
                <a:spcPts val="0"/>
              </a:spcBef>
              <a:buClr>
                <a:schemeClr val="dk1"/>
              </a:buClr>
              <a:buSzPts val="1100"/>
              <a:buNone/>
            </a:pPr>
            <a:r>
              <a:rPr lang="en-US" sz="1400" dirty="0"/>
              <a:t>CMA: Obtained by assessing the return differences between conservative and aggressive investment portfolios.</a:t>
            </a:r>
          </a:p>
          <a:p>
            <a:endParaRPr lang="en-IN" sz="1400" dirty="0"/>
          </a:p>
        </p:txBody>
      </p:sp>
    </p:spTree>
    <p:extLst>
      <p:ext uri="{BB962C8B-B14F-4D97-AF65-F5344CB8AC3E}">
        <p14:creationId xmlns:p14="http://schemas.microsoft.com/office/powerpoint/2010/main" val="212844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AC9AE-9A0A-4F9C-CE75-69593D3AD310}"/>
              </a:ext>
            </a:extLst>
          </p:cNvPr>
          <p:cNvSpPr>
            <a:spLocks noGrp="1"/>
          </p:cNvSpPr>
          <p:nvPr>
            <p:ph type="title"/>
          </p:nvPr>
        </p:nvSpPr>
        <p:spPr>
          <a:xfrm>
            <a:off x="1371599" y="294538"/>
            <a:ext cx="9895951" cy="1033669"/>
          </a:xfrm>
        </p:spPr>
        <p:txBody>
          <a:bodyPr>
            <a:normAutofit/>
          </a:bodyPr>
          <a:lstStyle/>
          <a:p>
            <a:r>
              <a:rPr lang="en-GB" sz="4000" b="1">
                <a:solidFill>
                  <a:srgbClr val="FFFFFF"/>
                </a:solidFill>
              </a:rPr>
              <a:t>Preprocessing and Data Cleaning</a:t>
            </a:r>
            <a:endParaRPr lang="en-IN" sz="4000">
              <a:solidFill>
                <a:srgbClr val="FFFFFF"/>
              </a:solidFill>
            </a:endParaRPr>
          </a:p>
        </p:txBody>
      </p:sp>
      <p:sp>
        <p:nvSpPr>
          <p:cNvPr id="3" name="Content Placeholder 2">
            <a:extLst>
              <a:ext uri="{FF2B5EF4-FFF2-40B4-BE49-F238E27FC236}">
                <a16:creationId xmlns:a16="http://schemas.microsoft.com/office/drawing/2014/main" id="{92E8CA0E-1085-3F45-4AB7-E1F59721EE63}"/>
              </a:ext>
            </a:extLst>
          </p:cNvPr>
          <p:cNvSpPr>
            <a:spLocks noGrp="1"/>
          </p:cNvSpPr>
          <p:nvPr>
            <p:ph idx="1"/>
          </p:nvPr>
        </p:nvSpPr>
        <p:spPr>
          <a:xfrm>
            <a:off x="1371599" y="2318197"/>
            <a:ext cx="9724031" cy="3683358"/>
          </a:xfrm>
        </p:spPr>
        <p:txBody>
          <a:bodyPr anchor="ctr">
            <a:normAutofit/>
          </a:bodyPr>
          <a:lstStyle/>
          <a:p>
            <a:pPr marL="457200" lvl="0" indent="-298450" rtl="0">
              <a:spcBef>
                <a:spcPts val="0"/>
              </a:spcBef>
              <a:spcAft>
                <a:spcPts val="0"/>
              </a:spcAft>
              <a:buClr>
                <a:schemeClr val="dk1"/>
              </a:buClr>
              <a:buSzPts val="1100"/>
              <a:buChar char="●"/>
            </a:pPr>
            <a:r>
              <a:rPr lang="en-US" sz="1400" b="1" dirty="0"/>
              <a:t>Data Cleaning Objectives:</a:t>
            </a:r>
            <a:r>
              <a:rPr lang="en-US" sz="1400" dirty="0"/>
              <a:t> Ensure the dataset is free from missing or </a:t>
            </a:r>
            <a:r>
              <a:rPr lang="en-US" sz="1400" dirty="0" err="1"/>
              <a:t>NaN</a:t>
            </a:r>
            <a:r>
              <a:rPr lang="en-US" sz="1400" dirty="0"/>
              <a:t> values and prepare it for analysis.</a:t>
            </a:r>
          </a:p>
          <a:p>
            <a:pPr marL="457200" lvl="0" indent="-298450" rtl="0">
              <a:spcBef>
                <a:spcPts val="0"/>
              </a:spcBef>
              <a:spcAft>
                <a:spcPts val="0"/>
              </a:spcAft>
              <a:buClr>
                <a:schemeClr val="dk1"/>
              </a:buClr>
              <a:buSzPts val="1100"/>
              <a:buChar char="●"/>
            </a:pPr>
            <a:r>
              <a:rPr lang="en-US" sz="1400" b="1" dirty="0"/>
              <a:t>Data Source Integrity:</a:t>
            </a:r>
            <a:r>
              <a:rPr lang="en-US" sz="1400" dirty="0"/>
              <a:t> Utilizes reliable financial data sourced from Yahoo Finance, generally clean and accurate.</a:t>
            </a:r>
          </a:p>
          <a:p>
            <a:pPr marL="457200" lvl="0" indent="-298450" rtl="0">
              <a:spcBef>
                <a:spcPts val="0"/>
              </a:spcBef>
              <a:spcAft>
                <a:spcPts val="0"/>
              </a:spcAft>
              <a:buClr>
                <a:schemeClr val="dk1"/>
              </a:buClr>
              <a:buSzPts val="1100"/>
              <a:buChar char="●"/>
            </a:pPr>
            <a:r>
              <a:rPr lang="en-US" sz="1400" b="1" dirty="0"/>
              <a:t>Handling Non-Trading Days:</a:t>
            </a:r>
            <a:r>
              <a:rPr lang="en-US" sz="1400" dirty="0"/>
              <a:t> Excludes weekends and holidays from the dataset as these dates do not have trading data, thus are not present in the </a:t>
            </a:r>
            <a:r>
              <a:rPr lang="en-US" sz="1400" dirty="0" err="1"/>
              <a:t>DataFrame</a:t>
            </a:r>
            <a:r>
              <a:rPr lang="en-US" sz="1400" dirty="0"/>
              <a:t>.</a:t>
            </a:r>
          </a:p>
          <a:p>
            <a:pPr marL="0" lvl="0" indent="0" rtl="0">
              <a:spcBef>
                <a:spcPts val="1200"/>
              </a:spcBef>
              <a:spcAft>
                <a:spcPts val="0"/>
              </a:spcAft>
              <a:buClr>
                <a:schemeClr val="dk1"/>
              </a:buClr>
              <a:buSzPts val="1100"/>
              <a:buFont typeface="Arial"/>
              <a:buNone/>
            </a:pPr>
            <a:r>
              <a:rPr lang="en-US" sz="1400" b="1" dirty="0"/>
              <a:t>Calculating Returns</a:t>
            </a:r>
          </a:p>
          <a:p>
            <a:pPr marL="0" lvl="0" indent="0" rtl="0">
              <a:spcBef>
                <a:spcPts val="1200"/>
              </a:spcBef>
              <a:spcAft>
                <a:spcPts val="0"/>
              </a:spcAft>
              <a:buClr>
                <a:schemeClr val="dk1"/>
              </a:buClr>
              <a:buSzPts val="1100"/>
              <a:buFont typeface="Arial"/>
              <a:buNone/>
            </a:pPr>
            <a:r>
              <a:rPr lang="en-US" sz="1400" b="1" dirty="0"/>
              <a:t>Method of Calculation:</a:t>
            </a:r>
            <a:r>
              <a:rPr lang="en-US" sz="1400" dirty="0"/>
              <a:t> Computes daily stock returns using the logarithmic return formula to normalize price movements. </a:t>
            </a:r>
          </a:p>
          <a:p>
            <a:pPr marL="0" lvl="0" indent="0" rtl="0">
              <a:spcBef>
                <a:spcPts val="1200"/>
              </a:spcBef>
              <a:spcAft>
                <a:spcPts val="0"/>
              </a:spcAft>
              <a:buClr>
                <a:schemeClr val="dk1"/>
              </a:buClr>
              <a:buSzPts val="1100"/>
              <a:buFont typeface="Arial"/>
              <a:buNone/>
            </a:pPr>
            <a:r>
              <a:rPr lang="en-US" sz="1400" b="1" dirty="0"/>
              <a:t>Transformations and Assumptions:</a:t>
            </a:r>
          </a:p>
          <a:p>
            <a:pPr marL="0" lvl="0" indent="0" rtl="0">
              <a:spcBef>
                <a:spcPts val="1200"/>
              </a:spcBef>
              <a:spcAft>
                <a:spcPts val="0"/>
              </a:spcAft>
              <a:buClr>
                <a:schemeClr val="dk1"/>
              </a:buClr>
              <a:buSzPts val="1100"/>
              <a:buFont typeface="Arial"/>
              <a:buNone/>
            </a:pPr>
            <a:r>
              <a:rPr lang="en-US" sz="1400" b="1" dirty="0"/>
              <a:t>Logarithmic Transformation:</a:t>
            </a:r>
            <a:r>
              <a:rPr lang="en-US" sz="1400" dirty="0"/>
              <a:t> Applied to stock prices to compute daily returns, supporting the assumptions of linear regression by stabilizing variance.</a:t>
            </a:r>
          </a:p>
          <a:p>
            <a:pPr marL="0" lvl="0" indent="0" rtl="0">
              <a:spcBef>
                <a:spcPts val="1200"/>
              </a:spcBef>
              <a:spcAft>
                <a:spcPts val="0"/>
              </a:spcAft>
              <a:buClr>
                <a:schemeClr val="dk1"/>
              </a:buClr>
              <a:buSzPts val="1100"/>
              <a:buFont typeface="Arial"/>
              <a:buNone/>
            </a:pPr>
            <a:r>
              <a:rPr lang="en-US" sz="1400" b="1" dirty="0"/>
              <a:t>Handling Initial </a:t>
            </a:r>
            <a:r>
              <a:rPr lang="en-US" sz="1400" b="1" dirty="0" err="1"/>
              <a:t>NaN</a:t>
            </a:r>
            <a:r>
              <a:rPr lang="en-US" sz="1400" b="1" dirty="0"/>
              <a:t> Value:</a:t>
            </a:r>
            <a:r>
              <a:rPr lang="en-US" sz="1400" dirty="0"/>
              <a:t> The first row in the returns </a:t>
            </a:r>
            <a:r>
              <a:rPr lang="en-US" sz="1400" dirty="0" err="1"/>
              <a:t>DataFrame</a:t>
            </a:r>
            <a:r>
              <a:rPr lang="en-US" sz="1400" dirty="0"/>
              <a:t> is </a:t>
            </a:r>
            <a:r>
              <a:rPr lang="en-US" sz="1400" dirty="0" err="1"/>
              <a:t>NaN</a:t>
            </a:r>
            <a:r>
              <a:rPr lang="en-US" sz="1400" dirty="0"/>
              <a:t> because there is no preceding day's price data for the initial date.</a:t>
            </a:r>
          </a:p>
        </p:txBody>
      </p:sp>
    </p:spTree>
    <p:extLst>
      <p:ext uri="{BB962C8B-B14F-4D97-AF65-F5344CB8AC3E}">
        <p14:creationId xmlns:p14="http://schemas.microsoft.com/office/powerpoint/2010/main" val="144761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BEE1-E5CE-E3F4-AC82-FF3BEEF00449}"/>
              </a:ext>
            </a:extLst>
          </p:cNvPr>
          <p:cNvSpPr>
            <a:spLocks noGrp="1"/>
          </p:cNvSpPr>
          <p:nvPr>
            <p:ph type="title"/>
          </p:nvPr>
        </p:nvSpPr>
        <p:spPr/>
        <p:txBody>
          <a:bodyPr/>
          <a:lstStyle/>
          <a:p>
            <a:r>
              <a:rPr lang="en-GB" sz="2400" dirty="0">
                <a:solidFill>
                  <a:schemeClr val="dk2"/>
                </a:solidFill>
              </a:rPr>
              <a:t> </a:t>
            </a:r>
            <a:r>
              <a:rPr lang="en-GB" sz="4400" b="1" dirty="0"/>
              <a:t>Model Fitting Overview</a:t>
            </a:r>
            <a:endParaRPr lang="en-IN" dirty="0"/>
          </a:p>
        </p:txBody>
      </p:sp>
      <p:sp>
        <p:nvSpPr>
          <p:cNvPr id="3" name="Content Placeholder 2">
            <a:extLst>
              <a:ext uri="{FF2B5EF4-FFF2-40B4-BE49-F238E27FC236}">
                <a16:creationId xmlns:a16="http://schemas.microsoft.com/office/drawing/2014/main" id="{3A1B997B-001F-3958-4335-CE95263E14E2}"/>
              </a:ext>
            </a:extLst>
          </p:cNvPr>
          <p:cNvSpPr>
            <a:spLocks noGrp="1"/>
          </p:cNvSpPr>
          <p:nvPr>
            <p:ph idx="1"/>
          </p:nvPr>
        </p:nvSpPr>
        <p:spPr/>
        <p:txBody>
          <a:bodyPr>
            <a:normAutofit fontScale="77500" lnSpcReduction="20000"/>
          </a:bodyPr>
          <a:lstStyle/>
          <a:p>
            <a:pPr marL="0" lvl="0" indent="0" algn="l" rtl="0">
              <a:spcBef>
                <a:spcPts val="0"/>
              </a:spcBef>
              <a:spcAft>
                <a:spcPts val="0"/>
              </a:spcAft>
              <a:buNone/>
            </a:pPr>
            <a:r>
              <a:rPr lang="en-US" sz="2800" b="1" dirty="0">
                <a:solidFill>
                  <a:schemeClr val="dk1"/>
                </a:solidFill>
              </a:rPr>
              <a:t>Objective:</a:t>
            </a:r>
            <a:r>
              <a:rPr lang="en-US" sz="2800" dirty="0">
                <a:solidFill>
                  <a:schemeClr val="dk1"/>
                </a:solidFill>
              </a:rPr>
              <a:t> Understand the relationship between Amazon's (AMZN) returns and other significant stocks or stock market indices and different factors of it, through regression models.</a:t>
            </a:r>
          </a:p>
          <a:p>
            <a:pPr marL="0" lvl="0" indent="0" algn="l" rtl="0">
              <a:spcBef>
                <a:spcPts val="1200"/>
              </a:spcBef>
              <a:spcAft>
                <a:spcPts val="0"/>
              </a:spcAft>
              <a:buClr>
                <a:schemeClr val="dk1"/>
              </a:buClr>
              <a:buSzPts val="1100"/>
              <a:buFont typeface="Arial"/>
              <a:buNone/>
            </a:pPr>
            <a:r>
              <a:rPr lang="en-US" sz="3200" b="1" u="sng" dirty="0">
                <a:solidFill>
                  <a:schemeClr val="dk1"/>
                </a:solidFill>
              </a:rPr>
              <a:t>Simple CAPM Model</a:t>
            </a:r>
          </a:p>
          <a:p>
            <a:pPr marL="0" lvl="0" indent="0" algn="l" rtl="0">
              <a:spcBef>
                <a:spcPts val="1200"/>
              </a:spcBef>
              <a:spcAft>
                <a:spcPts val="1200"/>
              </a:spcAft>
              <a:buNone/>
            </a:pPr>
            <a:r>
              <a:rPr lang="en-US" sz="2800" b="1" dirty="0">
                <a:solidFill>
                  <a:schemeClr val="dk1"/>
                </a:solidFill>
              </a:rPr>
              <a:t> - Purpose:</a:t>
            </a:r>
            <a:r>
              <a:rPr lang="en-US" sz="2800" dirty="0">
                <a:solidFill>
                  <a:schemeClr val="dk1"/>
                </a:solidFill>
              </a:rPr>
              <a:t> The CAPM model explains the relationship between systematic risk and expected return of stocks.</a:t>
            </a:r>
          </a:p>
          <a:p>
            <a:pPr marL="0" lvl="0" indent="0" algn="l" rtl="0">
              <a:lnSpc>
                <a:spcPct val="80000"/>
              </a:lnSpc>
              <a:spcBef>
                <a:spcPts val="0"/>
              </a:spcBef>
              <a:spcAft>
                <a:spcPts val="0"/>
              </a:spcAft>
              <a:buNone/>
            </a:pPr>
            <a:r>
              <a:rPr lang="en-US" sz="2800" b="1" dirty="0">
                <a:solidFill>
                  <a:schemeClr val="dk1"/>
                </a:solidFill>
              </a:rPr>
              <a:t>- Model:   </a:t>
            </a:r>
            <a:r>
              <a:rPr lang="en-US" sz="2800" b="1" dirty="0" err="1">
                <a:solidFill>
                  <a:schemeClr val="dk1"/>
                </a:solidFill>
              </a:rPr>
              <a:t>ra</a:t>
            </a:r>
            <a:r>
              <a:rPr lang="en-US" sz="2800" b="1" dirty="0">
                <a:solidFill>
                  <a:schemeClr val="dk1"/>
                </a:solidFill>
              </a:rPr>
              <a:t> - rf = α + βM(MKT - rf)</a:t>
            </a:r>
          </a:p>
          <a:p>
            <a:pPr marL="0" lvl="0" indent="0" algn="l" rtl="0">
              <a:lnSpc>
                <a:spcPct val="80000"/>
              </a:lnSpc>
              <a:spcBef>
                <a:spcPts val="500"/>
              </a:spcBef>
              <a:spcAft>
                <a:spcPts val="0"/>
              </a:spcAft>
              <a:buNone/>
            </a:pPr>
            <a:endParaRPr lang="en-US" sz="2800" dirty="0">
              <a:solidFill>
                <a:schemeClr val="dk1"/>
              </a:solidFill>
            </a:endParaRPr>
          </a:p>
          <a:p>
            <a:pPr marL="0" lvl="0" indent="0" algn="l" rtl="0">
              <a:lnSpc>
                <a:spcPct val="80000"/>
              </a:lnSpc>
              <a:spcBef>
                <a:spcPts val="500"/>
              </a:spcBef>
              <a:spcAft>
                <a:spcPts val="0"/>
              </a:spcAft>
              <a:buNone/>
            </a:pPr>
            <a:r>
              <a:rPr lang="en-US" sz="2800" dirty="0">
                <a:solidFill>
                  <a:schemeClr val="dk1"/>
                </a:solidFill>
              </a:rPr>
              <a:t>Where:</a:t>
            </a:r>
          </a:p>
          <a:p>
            <a:pPr marL="0" lvl="0" indent="0" algn="l" rtl="0">
              <a:lnSpc>
                <a:spcPct val="80000"/>
              </a:lnSpc>
              <a:spcBef>
                <a:spcPts val="500"/>
              </a:spcBef>
              <a:spcAft>
                <a:spcPts val="0"/>
              </a:spcAft>
              <a:buNone/>
            </a:pPr>
            <a:endParaRPr lang="en-US" sz="2800" dirty="0">
              <a:solidFill>
                <a:schemeClr val="dk1"/>
              </a:solidFill>
            </a:endParaRPr>
          </a:p>
          <a:p>
            <a:pPr marL="0" lvl="0" indent="0" algn="l" rtl="0">
              <a:lnSpc>
                <a:spcPct val="80000"/>
              </a:lnSpc>
              <a:spcBef>
                <a:spcPts val="500"/>
              </a:spcBef>
              <a:spcAft>
                <a:spcPts val="0"/>
              </a:spcAft>
              <a:buNone/>
            </a:pPr>
            <a:r>
              <a:rPr lang="en-US" sz="2800" dirty="0" err="1">
                <a:solidFill>
                  <a:schemeClr val="dk1"/>
                </a:solidFill>
              </a:rPr>
              <a:t>ra</a:t>
            </a:r>
            <a:r>
              <a:rPr lang="en-US" sz="2800" dirty="0">
                <a:solidFill>
                  <a:schemeClr val="dk1"/>
                </a:solidFill>
              </a:rPr>
              <a:t> = Return of the asset (AMZN)</a:t>
            </a:r>
          </a:p>
          <a:p>
            <a:pPr marL="0" lvl="0" indent="0" algn="l" rtl="0">
              <a:lnSpc>
                <a:spcPct val="80000"/>
              </a:lnSpc>
              <a:spcBef>
                <a:spcPts val="500"/>
              </a:spcBef>
              <a:spcAft>
                <a:spcPts val="0"/>
              </a:spcAft>
              <a:buNone/>
            </a:pPr>
            <a:r>
              <a:rPr lang="en-US" sz="2800" dirty="0">
                <a:solidFill>
                  <a:schemeClr val="dk1"/>
                </a:solidFill>
              </a:rPr>
              <a:t>rf = Risk-free return (U.S. 3-month T-bill)</a:t>
            </a:r>
          </a:p>
          <a:p>
            <a:pPr marL="0" lvl="0" indent="0" algn="l" rtl="0">
              <a:lnSpc>
                <a:spcPct val="80000"/>
              </a:lnSpc>
              <a:spcBef>
                <a:spcPts val="500"/>
              </a:spcBef>
              <a:spcAft>
                <a:spcPts val="0"/>
              </a:spcAft>
              <a:buNone/>
            </a:pPr>
            <a:r>
              <a:rPr lang="en-US" sz="2800" dirty="0">
                <a:solidFill>
                  <a:schemeClr val="dk1"/>
                </a:solidFill>
              </a:rPr>
              <a:t>MKT = Market return (S&amp;P 500)</a:t>
            </a:r>
          </a:p>
          <a:p>
            <a:pPr marL="0" lvl="0" indent="0" algn="l" rtl="0">
              <a:lnSpc>
                <a:spcPct val="80000"/>
              </a:lnSpc>
              <a:spcBef>
                <a:spcPts val="500"/>
              </a:spcBef>
              <a:spcAft>
                <a:spcPts val="500"/>
              </a:spcAft>
              <a:buNone/>
            </a:pPr>
            <a:r>
              <a:rPr lang="en-US" sz="2800" dirty="0">
                <a:solidFill>
                  <a:schemeClr val="dk1"/>
                </a:solidFill>
              </a:rPr>
              <a:t>α, βM = Intercept and market sensitivity of the asset</a:t>
            </a:r>
          </a:p>
          <a:p>
            <a:endParaRPr lang="en-IN" dirty="0"/>
          </a:p>
        </p:txBody>
      </p:sp>
    </p:spTree>
    <p:extLst>
      <p:ext uri="{BB962C8B-B14F-4D97-AF65-F5344CB8AC3E}">
        <p14:creationId xmlns:p14="http://schemas.microsoft.com/office/powerpoint/2010/main" val="38093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91;p19">
            <a:extLst>
              <a:ext uri="{FF2B5EF4-FFF2-40B4-BE49-F238E27FC236}">
                <a16:creationId xmlns:a16="http://schemas.microsoft.com/office/drawing/2014/main" id="{5DD45725-0DFB-700C-9FEC-FD626EAF5890}"/>
              </a:ext>
            </a:extLst>
          </p:cNvPr>
          <p:cNvPicPr preferRelativeResize="0"/>
          <p:nvPr/>
        </p:nvPicPr>
        <p:blipFill>
          <a:blip r:embed="rId2"/>
          <a:stretch>
            <a:fillRect/>
          </a:stretch>
        </p:blipFill>
        <p:spPr>
          <a:xfrm>
            <a:off x="866422" y="1268461"/>
            <a:ext cx="10459156" cy="1599635"/>
          </a:xfrm>
          <a:prstGeom prst="rect">
            <a:avLst/>
          </a:prstGeom>
          <a:noFill/>
        </p:spPr>
      </p:pic>
      <p:cxnSp>
        <p:nvCxnSpPr>
          <p:cNvPr id="9" name="Straight Connector 8">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3F619C-2764-2F95-D6D3-DD7CC6CE504F}"/>
              </a:ext>
            </a:extLst>
          </p:cNvPr>
          <p:cNvSpPr>
            <a:spLocks noGrp="1"/>
          </p:cNvSpPr>
          <p:nvPr>
            <p:ph idx="1"/>
          </p:nvPr>
        </p:nvSpPr>
        <p:spPr>
          <a:xfrm>
            <a:off x="764822" y="3505200"/>
            <a:ext cx="5365955" cy="2384552"/>
          </a:xfrm>
        </p:spPr>
        <p:txBody>
          <a:bodyPr>
            <a:normAutofit/>
          </a:bodyPr>
          <a:lstStyle/>
          <a:p>
            <a:pPr marL="0" lvl="0" indent="0" rtl="0">
              <a:spcBef>
                <a:spcPts val="0"/>
              </a:spcBef>
              <a:spcAft>
                <a:spcPts val="0"/>
              </a:spcAft>
              <a:buClr>
                <a:schemeClr val="dk1"/>
              </a:buClr>
              <a:buSzPts val="1100"/>
              <a:buFont typeface="Arial"/>
              <a:buNone/>
            </a:pPr>
            <a:r>
              <a:rPr lang="en-US" sz="2000" b="1" dirty="0"/>
              <a:t>Results:</a:t>
            </a:r>
          </a:p>
          <a:p>
            <a:pPr marL="0" lvl="0" indent="0" rtl="0">
              <a:spcBef>
                <a:spcPts val="0"/>
              </a:spcBef>
              <a:spcAft>
                <a:spcPts val="0"/>
              </a:spcAft>
              <a:buClr>
                <a:schemeClr val="dk1"/>
              </a:buClr>
              <a:buSzPts val="1100"/>
              <a:buFont typeface="Arial"/>
              <a:buNone/>
            </a:pPr>
            <a:endParaRPr lang="en-US" sz="2000" b="1" dirty="0"/>
          </a:p>
          <a:p>
            <a:pPr marL="0" marR="0" lvl="0" indent="0" rtl="0">
              <a:spcBef>
                <a:spcPts val="600"/>
              </a:spcBef>
              <a:spcAft>
                <a:spcPts val="0"/>
              </a:spcAft>
              <a:buClr>
                <a:schemeClr val="dk1"/>
              </a:buClr>
              <a:buSzPts val="1100"/>
              <a:buFont typeface="Arial"/>
              <a:buNone/>
            </a:pPr>
            <a:r>
              <a:rPr lang="en-US" sz="2000" dirty="0"/>
              <a:t>  - Adjusted R-Squared: 0.394</a:t>
            </a:r>
          </a:p>
          <a:p>
            <a:pPr marL="0" lvl="0" indent="0" rtl="0">
              <a:spcBef>
                <a:spcPts val="500"/>
              </a:spcBef>
              <a:spcAft>
                <a:spcPts val="0"/>
              </a:spcAft>
              <a:buNone/>
            </a:pPr>
            <a:r>
              <a:rPr lang="en-US" sz="2000" dirty="0"/>
              <a:t>  - P value(F-statistic): 4.03 e-248</a:t>
            </a:r>
          </a:p>
          <a:p>
            <a:pPr marL="0" lvl="0" indent="0" rtl="0">
              <a:spcBef>
                <a:spcPts val="500"/>
              </a:spcBef>
              <a:spcAft>
                <a:spcPts val="0"/>
              </a:spcAft>
              <a:buNone/>
            </a:pPr>
            <a:r>
              <a:rPr lang="en-US" sz="2000" dirty="0"/>
              <a:t>  - Durbin-Watson: 1.961</a:t>
            </a:r>
          </a:p>
          <a:p>
            <a:pPr marL="0" lvl="0" indent="0" rtl="0">
              <a:spcBef>
                <a:spcPts val="500"/>
              </a:spcBef>
              <a:spcAft>
                <a:spcPts val="500"/>
              </a:spcAft>
              <a:buNone/>
            </a:pPr>
            <a:r>
              <a:rPr lang="en-US" sz="2000" dirty="0"/>
              <a:t>  - P value(Breusch-Pagan test): 0.0535</a:t>
            </a:r>
          </a:p>
          <a:p>
            <a:endParaRPr lang="en-IN" sz="2000" dirty="0"/>
          </a:p>
        </p:txBody>
      </p:sp>
    </p:spTree>
    <p:extLst>
      <p:ext uri="{BB962C8B-B14F-4D97-AF65-F5344CB8AC3E}">
        <p14:creationId xmlns:p14="http://schemas.microsoft.com/office/powerpoint/2010/main" val="376162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98;p20" descr="A white paper with black text&#10;&#10;Description automatically generated">
            <a:extLst>
              <a:ext uri="{FF2B5EF4-FFF2-40B4-BE49-F238E27FC236}">
                <a16:creationId xmlns:a16="http://schemas.microsoft.com/office/drawing/2014/main" id="{34327C17-E83D-8B36-5071-9477E57D5E18}"/>
              </a:ext>
            </a:extLst>
          </p:cNvPr>
          <p:cNvPicPr preferRelativeResize="0"/>
          <p:nvPr/>
        </p:nvPicPr>
        <p:blipFill>
          <a:blip r:embed="rId2"/>
          <a:stretch>
            <a:fillRect/>
          </a:stretch>
        </p:blipFill>
        <p:spPr>
          <a:xfrm>
            <a:off x="866422" y="804911"/>
            <a:ext cx="10459156" cy="2526735"/>
          </a:xfrm>
          <a:prstGeom prst="rect">
            <a:avLst/>
          </a:prstGeom>
          <a:noFill/>
        </p:spPr>
      </p:pic>
      <p:cxnSp>
        <p:nvCxnSpPr>
          <p:cNvPr id="9" name="Straight Connector 8">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DEBD9F-1BD5-E1F0-D833-E249A102BBD2}"/>
              </a:ext>
            </a:extLst>
          </p:cNvPr>
          <p:cNvSpPr>
            <a:spLocks noGrp="1"/>
          </p:cNvSpPr>
          <p:nvPr>
            <p:ph idx="1"/>
          </p:nvPr>
        </p:nvSpPr>
        <p:spPr>
          <a:xfrm>
            <a:off x="779032" y="3635879"/>
            <a:ext cx="10459156" cy="2384552"/>
          </a:xfrm>
        </p:spPr>
        <p:txBody>
          <a:bodyPr>
            <a:normAutofit lnSpcReduction="10000"/>
          </a:bodyPr>
          <a:lstStyle/>
          <a:p>
            <a:pPr marL="0" lvl="0" indent="0" rtl="0">
              <a:spcBef>
                <a:spcPts val="0"/>
              </a:spcBef>
              <a:spcAft>
                <a:spcPts val="0"/>
              </a:spcAft>
              <a:buClr>
                <a:schemeClr val="dk1"/>
              </a:buClr>
              <a:buSzPts val="1100"/>
              <a:buFont typeface="Arial"/>
              <a:buNone/>
            </a:pPr>
            <a:r>
              <a:rPr lang="en-US" sz="1600" b="1" dirty="0"/>
              <a:t>Multiple Linear Regression Models</a:t>
            </a:r>
          </a:p>
          <a:p>
            <a:pPr marL="0" lvl="0" indent="0" rtl="0">
              <a:spcBef>
                <a:spcPts val="0"/>
              </a:spcBef>
              <a:spcAft>
                <a:spcPts val="0"/>
              </a:spcAft>
              <a:buClr>
                <a:schemeClr val="dk1"/>
              </a:buClr>
              <a:buSzPts val="1100"/>
              <a:buFont typeface="Arial"/>
              <a:buNone/>
            </a:pPr>
            <a:endParaRPr lang="en-US" sz="1600" b="1" dirty="0"/>
          </a:p>
          <a:p>
            <a:pPr marL="0" lvl="0" indent="0" rtl="0">
              <a:spcBef>
                <a:spcPts val="600"/>
              </a:spcBef>
              <a:spcAft>
                <a:spcPts val="0"/>
              </a:spcAft>
              <a:buClr>
                <a:schemeClr val="dk1"/>
              </a:buClr>
              <a:buSzPts val="1100"/>
              <a:buFont typeface="Arial"/>
              <a:buNone/>
            </a:pPr>
            <a:r>
              <a:rPr lang="en-US" sz="1600" dirty="0"/>
              <a:t>- Stock Returns Model: This model includes returns from the S&amp;P 500, Apple, Google, and Microsoft to predict Amazon's returns.</a:t>
            </a:r>
          </a:p>
          <a:p>
            <a:pPr marL="0" lvl="0" indent="0" rtl="0">
              <a:spcBef>
                <a:spcPts val="500"/>
              </a:spcBef>
              <a:spcAft>
                <a:spcPts val="0"/>
              </a:spcAft>
              <a:buClr>
                <a:schemeClr val="dk1"/>
              </a:buClr>
              <a:buSzPts val="1100"/>
              <a:buFont typeface="Arial"/>
              <a:buNone/>
            </a:pPr>
            <a:r>
              <a:rPr lang="en-US" sz="1600" dirty="0"/>
              <a:t>- Results:</a:t>
            </a:r>
          </a:p>
          <a:p>
            <a:pPr marL="0" lvl="0" indent="0" rtl="0">
              <a:spcBef>
                <a:spcPts val="500"/>
              </a:spcBef>
              <a:spcAft>
                <a:spcPts val="0"/>
              </a:spcAft>
              <a:buClr>
                <a:schemeClr val="dk1"/>
              </a:buClr>
              <a:buSzPts val="1100"/>
              <a:buFont typeface="Arial"/>
              <a:buNone/>
            </a:pPr>
            <a:r>
              <a:rPr lang="en-US" sz="1600" dirty="0"/>
              <a:t>  - Adjusted R-Squared: 0.511</a:t>
            </a:r>
          </a:p>
          <a:p>
            <a:pPr marL="0" marR="0" lvl="0" indent="0" rtl="0">
              <a:spcBef>
                <a:spcPts val="500"/>
              </a:spcBef>
              <a:spcAft>
                <a:spcPts val="0"/>
              </a:spcAft>
              <a:buClr>
                <a:schemeClr val="dk1"/>
              </a:buClr>
              <a:buSzPts val="1100"/>
              <a:buFont typeface="Arial"/>
              <a:buNone/>
            </a:pPr>
            <a:r>
              <a:rPr lang="en-US" sz="1600" dirty="0"/>
              <a:t>  - Prob (F-statistic): 0.00</a:t>
            </a:r>
          </a:p>
          <a:p>
            <a:pPr marL="0" marR="0" lvl="0" indent="0" rtl="0">
              <a:spcBef>
                <a:spcPts val="500"/>
              </a:spcBef>
              <a:spcAft>
                <a:spcPts val="0"/>
              </a:spcAft>
              <a:buClr>
                <a:schemeClr val="dk1"/>
              </a:buClr>
              <a:buSzPts val="1100"/>
              <a:buFont typeface="Arial"/>
              <a:buNone/>
            </a:pPr>
            <a:r>
              <a:rPr lang="en-US" sz="1600" dirty="0"/>
              <a:t>  - Durbin-Watson: 2.002</a:t>
            </a:r>
          </a:p>
          <a:p>
            <a:pPr marL="0" marR="0" lvl="0" indent="0" rtl="0">
              <a:spcBef>
                <a:spcPts val="500"/>
              </a:spcBef>
              <a:spcAft>
                <a:spcPts val="0"/>
              </a:spcAft>
              <a:buClr>
                <a:schemeClr val="dk1"/>
              </a:buClr>
              <a:buSzPts val="1100"/>
              <a:buFont typeface="Arial"/>
              <a:buNone/>
            </a:pPr>
            <a:r>
              <a:rPr lang="en-US" sz="1600" dirty="0"/>
              <a:t>  - P value(Breusch-Pagan test): 2.301e-06</a:t>
            </a:r>
          </a:p>
          <a:p>
            <a:endParaRPr lang="en-IN" sz="1600" dirty="0"/>
          </a:p>
        </p:txBody>
      </p:sp>
    </p:spTree>
    <p:extLst>
      <p:ext uri="{BB962C8B-B14F-4D97-AF65-F5344CB8AC3E}">
        <p14:creationId xmlns:p14="http://schemas.microsoft.com/office/powerpoint/2010/main" val="341874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105;p21">
            <a:extLst>
              <a:ext uri="{FF2B5EF4-FFF2-40B4-BE49-F238E27FC236}">
                <a16:creationId xmlns:a16="http://schemas.microsoft.com/office/drawing/2014/main" id="{F0317B1A-6F54-F04C-B3DB-928E8DBC3D87}"/>
              </a:ext>
            </a:extLst>
          </p:cNvPr>
          <p:cNvPicPr preferRelativeResize="0"/>
          <p:nvPr/>
        </p:nvPicPr>
        <p:blipFill>
          <a:blip r:embed="rId2"/>
          <a:stretch>
            <a:fillRect/>
          </a:stretch>
        </p:blipFill>
        <p:spPr>
          <a:xfrm>
            <a:off x="866422" y="948136"/>
            <a:ext cx="10459156" cy="2240284"/>
          </a:xfrm>
          <a:prstGeom prst="rect">
            <a:avLst/>
          </a:prstGeom>
          <a:noFill/>
        </p:spPr>
      </p:pic>
      <p:cxnSp>
        <p:nvCxnSpPr>
          <p:cNvPr id="9" name="Straight Connector 8">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BEB42F-E48A-FBE0-ABFC-63F98CCE327E}"/>
              </a:ext>
            </a:extLst>
          </p:cNvPr>
          <p:cNvSpPr>
            <a:spLocks noGrp="1"/>
          </p:cNvSpPr>
          <p:nvPr>
            <p:ph idx="1"/>
          </p:nvPr>
        </p:nvSpPr>
        <p:spPr>
          <a:xfrm>
            <a:off x="788413" y="3669580"/>
            <a:ext cx="5365955" cy="2546393"/>
          </a:xfrm>
        </p:spPr>
        <p:txBody>
          <a:bodyPr>
            <a:normAutofit fontScale="77500" lnSpcReduction="20000"/>
          </a:bodyPr>
          <a:lstStyle/>
          <a:p>
            <a:pPr marL="0" indent="0">
              <a:spcBef>
                <a:spcPts val="0"/>
              </a:spcBef>
              <a:buClr>
                <a:schemeClr val="dk1"/>
              </a:buClr>
              <a:buSzPts val="1100"/>
              <a:buNone/>
            </a:pPr>
            <a:r>
              <a:rPr lang="en-US" sz="2100" b="1" dirty="0" err="1"/>
              <a:t>Fama</a:t>
            </a:r>
            <a:r>
              <a:rPr lang="en-US" sz="2100" b="1" dirty="0"/>
              <a:t>-French 3-Factor Model</a:t>
            </a:r>
          </a:p>
          <a:p>
            <a:pPr marL="0" indent="0">
              <a:spcBef>
                <a:spcPts val="0"/>
              </a:spcBef>
              <a:buClr>
                <a:schemeClr val="dk1"/>
              </a:buClr>
              <a:buSzPts val="1100"/>
              <a:buNone/>
            </a:pPr>
            <a:endParaRPr lang="en-US" sz="2100" b="1" dirty="0"/>
          </a:p>
          <a:p>
            <a:pPr marL="0" marR="0" indent="0">
              <a:spcBef>
                <a:spcPts val="1200"/>
              </a:spcBef>
              <a:buClr>
                <a:schemeClr val="dk1"/>
              </a:buClr>
              <a:buSzPts val="1100"/>
              <a:buNone/>
            </a:pPr>
            <a:r>
              <a:rPr lang="en-US" sz="1600" dirty="0"/>
              <a:t>- Factors Used: MKT, SMB, HML.</a:t>
            </a:r>
          </a:p>
          <a:p>
            <a:pPr marL="0" indent="0">
              <a:spcBef>
                <a:spcPts val="1200"/>
              </a:spcBef>
              <a:buClr>
                <a:schemeClr val="dk1"/>
              </a:buClr>
              <a:buSzPts val="1100"/>
              <a:buNone/>
            </a:pPr>
            <a:r>
              <a:rPr lang="en-US" sz="1600" dirty="0"/>
              <a:t>- FF3 mode adds in size and value as risk factors to the model as shown.</a:t>
            </a:r>
          </a:p>
          <a:p>
            <a:pPr marL="0" indent="0">
              <a:spcBef>
                <a:spcPts val="1200"/>
              </a:spcBef>
              <a:buClr>
                <a:schemeClr val="dk1"/>
              </a:buClr>
              <a:buSzPts val="1100"/>
              <a:buNone/>
            </a:pPr>
            <a:r>
              <a:rPr lang="en-US" sz="1600" dirty="0"/>
              <a:t>- Results:</a:t>
            </a:r>
          </a:p>
          <a:p>
            <a:pPr marL="0" indent="0">
              <a:spcBef>
                <a:spcPts val="1200"/>
              </a:spcBef>
              <a:buClr>
                <a:schemeClr val="dk1"/>
              </a:buClr>
              <a:buSzPts val="1100"/>
              <a:buNone/>
            </a:pPr>
            <a:r>
              <a:rPr lang="en-US" sz="1600" dirty="0"/>
              <a:t>  - Adjusted R-Squared: 0.519</a:t>
            </a:r>
          </a:p>
          <a:p>
            <a:pPr marL="0" indent="0">
              <a:spcBef>
                <a:spcPts val="1200"/>
              </a:spcBef>
              <a:buClr>
                <a:schemeClr val="dk1"/>
              </a:buClr>
              <a:buSzPts val="1100"/>
              <a:buNone/>
            </a:pPr>
            <a:r>
              <a:rPr lang="en-US" sz="1600" dirty="0"/>
              <a:t>  - Prob (F-statistic): 0.00</a:t>
            </a:r>
          </a:p>
          <a:p>
            <a:pPr marL="0" indent="0">
              <a:spcBef>
                <a:spcPts val="1200"/>
              </a:spcBef>
              <a:buClr>
                <a:schemeClr val="dk1"/>
              </a:buClr>
              <a:buSzPts val="1100"/>
              <a:buNone/>
            </a:pPr>
            <a:r>
              <a:rPr lang="en-US" sz="1600" dirty="0"/>
              <a:t>  - Durbin-Watson: 2.006</a:t>
            </a:r>
          </a:p>
          <a:p>
            <a:pPr marL="0" indent="0">
              <a:spcBef>
                <a:spcPts val="1200"/>
              </a:spcBef>
              <a:buClr>
                <a:schemeClr val="dk1"/>
              </a:buClr>
              <a:buSzPts val="1100"/>
              <a:buNone/>
            </a:pPr>
            <a:r>
              <a:rPr lang="en-US" sz="1600" dirty="0"/>
              <a:t>  - P value(Breusch-Pagan test): 0.291</a:t>
            </a:r>
          </a:p>
          <a:p>
            <a:pPr marL="0" lvl="0" indent="0" rtl="0">
              <a:spcBef>
                <a:spcPts val="1200"/>
              </a:spcBef>
              <a:spcAft>
                <a:spcPts val="0"/>
              </a:spcAft>
              <a:buNone/>
            </a:pPr>
            <a:endParaRPr lang="en-US" sz="800" dirty="0"/>
          </a:p>
          <a:p>
            <a:pPr marL="0" lvl="0" indent="0" rtl="0">
              <a:spcBef>
                <a:spcPts val="1200"/>
              </a:spcBef>
              <a:spcAft>
                <a:spcPts val="0"/>
              </a:spcAft>
              <a:buNone/>
            </a:pPr>
            <a:endParaRPr lang="en-US" sz="800" dirty="0"/>
          </a:p>
          <a:p>
            <a:pPr marL="0" lvl="0" indent="0" rtl="0">
              <a:spcBef>
                <a:spcPts val="1200"/>
              </a:spcBef>
              <a:spcAft>
                <a:spcPts val="0"/>
              </a:spcAft>
              <a:buNone/>
            </a:pPr>
            <a:endParaRPr lang="en-US" sz="800" dirty="0"/>
          </a:p>
          <a:p>
            <a:pPr marL="0" lvl="0" indent="0" rtl="0">
              <a:spcBef>
                <a:spcPts val="1200"/>
              </a:spcBef>
              <a:spcAft>
                <a:spcPts val="1200"/>
              </a:spcAft>
              <a:buClr>
                <a:srgbClr val="000000"/>
              </a:buClr>
              <a:buSzPts val="1100"/>
              <a:buFont typeface="Arial"/>
              <a:buNone/>
            </a:pPr>
            <a:endParaRPr lang="en-US" sz="800" dirty="0"/>
          </a:p>
          <a:p>
            <a:endParaRPr lang="en-IN" sz="800" dirty="0"/>
          </a:p>
        </p:txBody>
      </p:sp>
      <p:pic>
        <p:nvPicPr>
          <p:cNvPr id="5" name="Google Shape;104;p21">
            <a:extLst>
              <a:ext uri="{FF2B5EF4-FFF2-40B4-BE49-F238E27FC236}">
                <a16:creationId xmlns:a16="http://schemas.microsoft.com/office/drawing/2014/main" id="{77912B72-B89A-FBF5-7D3B-58393828347C}"/>
              </a:ext>
            </a:extLst>
          </p:cNvPr>
          <p:cNvPicPr preferRelativeResize="0"/>
          <p:nvPr/>
        </p:nvPicPr>
        <p:blipFill>
          <a:blip r:embed="rId3">
            <a:alphaModFix/>
          </a:blip>
          <a:stretch>
            <a:fillRect/>
          </a:stretch>
        </p:blipFill>
        <p:spPr>
          <a:xfrm>
            <a:off x="6154368" y="4542210"/>
            <a:ext cx="4517037" cy="400566"/>
          </a:xfrm>
          <a:prstGeom prst="rect">
            <a:avLst/>
          </a:prstGeom>
          <a:noFill/>
          <a:ln>
            <a:solidFill>
              <a:schemeClr val="tx1"/>
            </a:solidFill>
          </a:ln>
        </p:spPr>
      </p:pic>
    </p:spTree>
    <p:extLst>
      <p:ext uri="{BB962C8B-B14F-4D97-AF65-F5344CB8AC3E}">
        <p14:creationId xmlns:p14="http://schemas.microsoft.com/office/powerpoint/2010/main" val="363875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1581</Words>
  <Application>Microsoft Office PowerPoint</Application>
  <PresentationFormat>Widescreen</PresentationFormat>
  <Paragraphs>154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Regression Analysis of Financial Stock Returns: An Examination Using Multiple Model Approaches</vt:lpstr>
      <vt:lpstr>Introduction</vt:lpstr>
      <vt:lpstr>About DataSet</vt:lpstr>
      <vt:lpstr>Fama-French Factor Data</vt:lpstr>
      <vt:lpstr>Preprocessing and Data Cleaning</vt:lpstr>
      <vt:lpstr> Model Fitting Overview</vt:lpstr>
      <vt:lpstr>PowerPoint Presentation</vt:lpstr>
      <vt:lpstr>PowerPoint Presentation</vt:lpstr>
      <vt:lpstr>PowerPoint Presentation</vt:lpstr>
      <vt:lpstr>PowerPoint Presentation</vt:lpstr>
      <vt:lpstr>PowerPoint Presentation</vt:lpstr>
      <vt:lpstr>Model Diagnostics</vt:lpstr>
      <vt:lpstr>PowerPoint Presentation</vt:lpstr>
      <vt:lpstr>Training Predictions</vt:lpstr>
      <vt:lpstr>Model Performance Results:</vt:lpstr>
      <vt:lpstr>Model Performance Results:</vt:lpstr>
      <vt:lpstr>Model Performance Results:</vt:lpstr>
      <vt:lpstr>Comprehensive Model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of Financial Stock Returns: An Examination Using Multiple Model Approaches</dc:title>
  <dc:creator>Aswin</dc:creator>
  <cp:lastModifiedBy>Akshay</cp:lastModifiedBy>
  <cp:revision>4</cp:revision>
  <dcterms:created xsi:type="dcterms:W3CDTF">2024-04-15T14:38:21Z</dcterms:created>
  <dcterms:modified xsi:type="dcterms:W3CDTF">2024-04-15T17:13:56Z</dcterms:modified>
</cp:coreProperties>
</file>