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771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nish" initials="M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E9AC0"/>
    <a:srgbClr val="63AFE5"/>
    <a:srgbClr val="2D9F01"/>
    <a:srgbClr val="F2F2F2"/>
    <a:srgbClr val="D9D9D9"/>
    <a:srgbClr val="D8750D"/>
    <a:srgbClr val="319F01"/>
    <a:srgbClr val="6DF927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9877" autoAdjust="0"/>
  </p:normalViewPr>
  <p:slideViewPr>
    <p:cSldViewPr>
      <p:cViewPr varScale="1">
        <p:scale>
          <a:sx n="80" d="100"/>
          <a:sy n="80" d="100"/>
        </p:scale>
        <p:origin x="1308" y="78"/>
      </p:cViewPr>
      <p:guideLst>
        <p:guide orient="horz" pos="18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2323CA-0310-415A-89A3-89082B4FD970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A27E23-ADB8-4EBC-B86C-E660056241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60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D1B976-CF76-424F-A94F-B6F0CF91195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0F4E99-49C6-4D9B-AC6F-6DE94D2BE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2955925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Data_Squares_vect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2" b="34712"/>
          <a:stretch>
            <a:fillRect/>
          </a:stretch>
        </p:blipFill>
        <p:spPr bwMode="auto">
          <a:xfrm>
            <a:off x="5311775" y="1930400"/>
            <a:ext cx="38322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5334000" cy="1295400"/>
          </a:xfrm>
        </p:spPr>
        <p:txBody>
          <a:bodyPr anchor="ctr"/>
          <a:lstStyle>
            <a:lvl1pPr marL="0" indent="0">
              <a:defRPr sz="2400">
                <a:solidFill>
                  <a:srgbClr val="3E9AC0"/>
                </a:solidFill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90663"/>
            <a:ext cx="6400800" cy="1938337"/>
          </a:xfr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8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:\Clients and Prospective Clients Folders\Cognizant\Cognizant Community US 2011\PPTs\PPT_Template_backgroun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019800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 anchor="ctr"/>
          <a:lstStyle>
            <a:lvl1pPr>
              <a:defRPr sz="30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55B738"/>
              </a:buClr>
              <a:buSzPct val="90000"/>
              <a:buFont typeface="Arial"/>
              <a:buChar char="•"/>
              <a:defRPr sz="2400"/>
            </a:lvl2pPr>
            <a:lvl3pPr>
              <a:buClr>
                <a:schemeClr val="bg2"/>
              </a:buClr>
              <a:buSzPct val="90000"/>
              <a:buFont typeface="Arial"/>
              <a:buChar char="•"/>
              <a:defRPr sz="2000"/>
            </a:lvl3pPr>
            <a:lvl4pPr>
              <a:buClr>
                <a:schemeClr val="bg2"/>
              </a:buClr>
              <a:buSzPct val="90000"/>
              <a:buFont typeface="Arial"/>
              <a:buChar char="•"/>
              <a:defRPr sz="1800"/>
            </a:lvl4pPr>
            <a:lvl5pPr>
              <a:buClr>
                <a:schemeClr val="bg2"/>
              </a:buClr>
              <a:buSzPct val="90000"/>
              <a:buFont typeface="Arial"/>
              <a:buChar char="•"/>
              <a:defRPr sz="1800"/>
            </a:lvl5pPr>
            <a:lvl6pPr>
              <a:buClr>
                <a:srgbClr val="55B738"/>
              </a:buClr>
              <a:buSzPct val="90000"/>
              <a:buFont typeface="Arial"/>
              <a:buChar char="•"/>
              <a:defRPr b="0" baseline="0">
                <a:solidFill>
                  <a:schemeClr val="tx1"/>
                </a:solidFill>
              </a:defRPr>
            </a:lvl6pPr>
            <a:lvl7pPr>
              <a:buClr>
                <a:schemeClr val="bg2"/>
              </a:buClr>
              <a:buSzPct val="90000"/>
              <a:buFont typeface="Arial"/>
              <a:buChar char="•"/>
              <a:defRPr sz="2000" b="0">
                <a:solidFill>
                  <a:schemeClr val="tx1"/>
                </a:solidFill>
              </a:defRPr>
            </a:lvl7pPr>
            <a:lvl8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8pPr>
            <a:lvl9pPr>
              <a:buClr>
                <a:schemeClr val="bg2"/>
              </a:buClr>
              <a:buSzPct val="90000"/>
              <a:buFont typeface="Arial"/>
              <a:buChar char="•"/>
              <a:defRPr sz="1800" b="0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1143000" y="6286500"/>
            <a:ext cx="2590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     </a:t>
            </a:r>
            <a:r>
              <a:rPr lang="en-US" sz="900" b="1" dirty="0">
                <a:solidFill>
                  <a:srgbClr val="55B73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| 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©</a:t>
            </a:r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2013, 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Cognizant </a:t>
            </a:r>
            <a:r>
              <a:rPr lang="en-US" sz="900" dirty="0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Internal Use Only</a:t>
            </a:r>
            <a:endParaRPr lang="en-US" sz="9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6800" y="6337827"/>
            <a:ext cx="381000" cy="228600"/>
          </a:xfrm>
        </p:spPr>
        <p:txBody>
          <a:bodyPr anchor="ctr" anchorCtr="0"/>
          <a:lstStyle>
            <a:lvl1pPr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F1074E-6530-4A3E-B343-D72124A3881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64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Picture 7" descr="Data_Squares_vect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7" r="36818" b="5598"/>
          <a:stretch>
            <a:fillRect/>
          </a:stretch>
        </p:blipFill>
        <p:spPr bwMode="auto">
          <a:xfrm>
            <a:off x="5334000" y="0"/>
            <a:ext cx="3810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Round Same Side Corner Rectangle 9"/>
          <p:cNvSpPr>
            <a:spLocks noChangeArrowheads="1"/>
          </p:cNvSpPr>
          <p:nvPr userDrawn="1"/>
        </p:nvSpPr>
        <p:spPr bwMode="auto">
          <a:xfrm rot="5400000">
            <a:off x="2514600" y="-381000"/>
            <a:ext cx="2362200" cy="7391400"/>
          </a:xfrm>
          <a:custGeom>
            <a:avLst/>
            <a:gdLst>
              <a:gd name="T0" fmla="*/ 2362200 w 2362200"/>
              <a:gd name="T1" fmla="*/ 3695700 h 7391400"/>
              <a:gd name="T2" fmla="*/ 1181100 w 2362200"/>
              <a:gd name="T3" fmla="*/ 7391400 h 7391400"/>
              <a:gd name="T4" fmla="*/ 0 w 2362200"/>
              <a:gd name="T5" fmla="*/ 3695700 h 7391400"/>
              <a:gd name="T6" fmla="*/ 1181100 w 2362200"/>
              <a:gd name="T7" fmla="*/ 0 h 7391400"/>
              <a:gd name="T8" fmla="*/ 0 60000 65536"/>
              <a:gd name="T9" fmla="*/ 1 60000 65536"/>
              <a:gd name="T10" fmla="*/ 2 60000 65536"/>
              <a:gd name="T11" fmla="*/ 3 60000 65536"/>
              <a:gd name="T12" fmla="*/ 115313 w 2362200"/>
              <a:gd name="T13" fmla="*/ 115313 h 7391400"/>
              <a:gd name="T14" fmla="*/ 2246887 w 2362200"/>
              <a:gd name="T15" fmla="*/ 7391400 h 739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2200" h="7391400">
                <a:moveTo>
                  <a:pt x="393708" y="0"/>
                </a:moveTo>
                <a:lnTo>
                  <a:pt x="1968492" y="0"/>
                </a:lnTo>
                <a:lnTo>
                  <a:pt x="1968491" y="0"/>
                </a:lnTo>
                <a:cubicBezTo>
                  <a:pt x="2185930" y="0"/>
                  <a:pt x="2362200" y="176269"/>
                  <a:pt x="2362200" y="393708"/>
                </a:cubicBezTo>
                <a:lnTo>
                  <a:pt x="2362200" y="7391400"/>
                </a:lnTo>
                <a:lnTo>
                  <a:pt x="0" y="7391400"/>
                </a:lnTo>
                <a:lnTo>
                  <a:pt x="0" y="393708"/>
                </a:lnTo>
                <a:cubicBezTo>
                  <a:pt x="0" y="176269"/>
                  <a:pt x="176269" y="0"/>
                  <a:pt x="393707" y="0"/>
                </a:cubicBezTo>
                <a:close/>
              </a:path>
            </a:pathLst>
          </a:custGeom>
          <a:gradFill rotWithShape="1">
            <a:gsLst>
              <a:gs pos="0">
                <a:srgbClr val="404040">
                  <a:alpha val="92999"/>
                </a:srgbClr>
              </a:gs>
              <a:gs pos="100000">
                <a:srgbClr val="000000">
                  <a:alpha val="92999"/>
                </a:srgbClr>
              </a:gs>
            </a:gsLst>
            <a:lin ang="300000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FFFFFF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5146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304800" y="6364287"/>
            <a:ext cx="2362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ea typeface="ＭＳ Ｐゴシック" charset="-128"/>
              </a:rPr>
              <a:t>©2013, 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Cognizant Confidential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336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10480" y="64008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2013, Cognizant Confidential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6347802"/>
            <a:ext cx="1464733" cy="53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4732"/>
            <a:ext cx="8610600" cy="558800"/>
          </a:xfrm>
        </p:spPr>
        <p:txBody>
          <a:bodyPr/>
          <a:lstStyle>
            <a:lvl1pPr>
              <a:defRPr sz="2400">
                <a:solidFill>
                  <a:srgbClr val="3D97BB"/>
                </a:solidFill>
                <a:latin typeface="Oswald"/>
                <a:cs typeface="Oswa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4"/>
          <p:cNvSpPr txBox="1">
            <a:spLocks noGrp="1"/>
          </p:cNvSpPr>
          <p:nvPr userDrawn="1"/>
        </p:nvSpPr>
        <p:spPr bwMode="auto">
          <a:xfrm>
            <a:off x="107504" y="6477000"/>
            <a:ext cx="36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fld id="{E2FBC604-4833-4866-A349-A07DBB410626}" type="slidenum">
              <a:rPr lang="en-US" sz="900" b="0" i="0">
                <a:solidFill>
                  <a:srgbClr val="595959"/>
                </a:solidFill>
                <a:latin typeface="Oswald"/>
                <a:cs typeface="Oswald"/>
              </a:rPr>
              <a:pPr algn="ctr" eaLnBrk="0" hangingPunct="0">
                <a:defRPr/>
              </a:pPr>
              <a:t>‹#›</a:t>
            </a:fld>
            <a:endParaRPr lang="en-US" sz="900" b="0" i="0" dirty="0">
              <a:solidFill>
                <a:srgbClr val="595959"/>
              </a:solidFill>
              <a:latin typeface="Oswald"/>
              <a:cs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7025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9AE3B-ECBF-4A8E-9945-F9DA0C096EB5}" type="slidenum">
              <a:rPr lang="en-US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2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82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1" y="13855"/>
            <a:ext cx="5046737" cy="671945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anchor="ctr"/>
          <a:lstStyle/>
          <a:p>
            <a:pPr marL="285750" indent="-285750" defTabSz="762000" eaLnBrk="0" hangingPunct="0"/>
            <a:r>
              <a:rPr lang="en-GB" sz="1600" b="1" dirty="0" smtClean="0">
                <a:solidFill>
                  <a:schemeClr val="bg1"/>
                </a:solidFill>
              </a:rPr>
              <a:t>Aswin Kumar (579732) – Technical Lead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162109"/>
            <a:ext cx="4571999" cy="2094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100" b="1" kern="0" dirty="0">
                <a:solidFill>
                  <a:schemeClr val="accent2"/>
                </a:solidFill>
              </a:rPr>
              <a:t>Professional Summary</a:t>
            </a:r>
            <a:r>
              <a:rPr lang="en-US" sz="1100" b="1" kern="0" dirty="0" smtClean="0">
                <a:solidFill>
                  <a:schemeClr val="accent2"/>
                </a:solidFill>
              </a:rPr>
              <a:t>:</a:t>
            </a:r>
            <a:endParaRPr lang="en-US" sz="1100" b="1" kern="0" dirty="0">
              <a:solidFill>
                <a:schemeClr val="accent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Overall </a:t>
            </a:r>
            <a:r>
              <a:rPr lang="en-US" sz="1100" kern="0" dirty="0" smtClean="0">
                <a:solidFill>
                  <a:schemeClr val="accent2"/>
                </a:solidFill>
              </a:rPr>
              <a:t>5 </a:t>
            </a:r>
            <a:r>
              <a:rPr lang="en-US" sz="1100" kern="0" dirty="0">
                <a:solidFill>
                  <a:schemeClr val="accent2"/>
                </a:solidFill>
              </a:rPr>
              <a:t>years of experience in Linux Administration, AWS and Rack Space Cloud.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Handled 50+ production servers with E-commerce project in Racks pace Cloud.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Hands on Experience in AWS Cloud Services: VPC, Subnet, EC2, S3, IAM, Route53, ELB, Ec2 Auto </a:t>
            </a:r>
            <a:r>
              <a:rPr lang="en-US" sz="1100" kern="0" dirty="0" smtClean="0">
                <a:solidFill>
                  <a:schemeClr val="accent2"/>
                </a:solidFill>
              </a:rPr>
              <a:t>scaling, AD.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/>
                </a:solidFill>
              </a:rPr>
              <a:t>AWS – Solutions Architect - Associate level (AWS Certificate -</a:t>
            </a:r>
            <a:r>
              <a:rPr lang="en-US" sz="1100" dirty="0" smtClean="0">
                <a:solidFill>
                  <a:schemeClr val="accent2"/>
                </a:solidFill>
              </a:rPr>
              <a:t>ASA-23794)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 err="1" smtClean="0">
                <a:solidFill>
                  <a:schemeClr val="accent2"/>
                </a:solidFill>
              </a:rPr>
              <a:t>RedHat</a:t>
            </a:r>
            <a:r>
              <a:rPr lang="en-US" sz="1100" dirty="0" smtClean="0">
                <a:solidFill>
                  <a:schemeClr val="accent2"/>
                </a:solidFill>
              </a:rPr>
              <a:t> Certified Engineer (RHCE), </a:t>
            </a:r>
            <a:r>
              <a:rPr lang="en-US" sz="1100" dirty="0" err="1" smtClean="0">
                <a:solidFill>
                  <a:schemeClr val="accent2"/>
                </a:solidFill>
              </a:rPr>
              <a:t>Redhat</a:t>
            </a:r>
            <a:r>
              <a:rPr lang="en-US" sz="1100" dirty="0" smtClean="0">
                <a:solidFill>
                  <a:schemeClr val="accent2"/>
                </a:solidFill>
              </a:rPr>
              <a:t> Certified System Administrator (RHCSA).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accent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kern="0" dirty="0">
              <a:solidFill>
                <a:schemeClr val="accent2"/>
              </a:solidFill>
            </a:endParaRPr>
          </a:p>
          <a:p>
            <a:pPr algn="just" defTabSz="762000" eaLnBrk="0" hangingPunct="0">
              <a:lnSpc>
                <a:spcPct val="90000"/>
              </a:lnSpc>
              <a:spcBef>
                <a:spcPts val="100"/>
              </a:spcBef>
            </a:pPr>
            <a:endParaRPr lang="en-GB" sz="1100" dirty="0"/>
          </a:p>
        </p:txBody>
      </p:sp>
      <p:pic>
        <p:nvPicPr>
          <p:cNvPr id="9" name="Picture 10" descr="Pi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569"/>
            <a:ext cx="762000" cy="6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704909"/>
            <a:ext cx="4571999" cy="4380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100" b="1" kern="0" dirty="0">
                <a:solidFill>
                  <a:schemeClr val="accent2"/>
                </a:solidFill>
              </a:rPr>
              <a:t>Education</a:t>
            </a:r>
            <a:r>
              <a:rPr lang="en-US" sz="1100" kern="0" dirty="0">
                <a:solidFill>
                  <a:schemeClr val="accent2"/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B.E (CSE)</a:t>
            </a:r>
          </a:p>
          <a:p>
            <a:pPr eaLnBrk="0" hangingPunct="0"/>
            <a:endParaRPr lang="en-US" sz="1100" dirty="0" smtClean="0"/>
          </a:p>
          <a:p>
            <a:pPr eaLnBrk="0" hangingPunct="0">
              <a:buFont typeface="Wingdings" pitchFamily="2" charset="2"/>
              <a:buChar char="Ø"/>
            </a:pPr>
            <a:endParaRPr lang="en-US" sz="1100" dirty="0" smtClean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572001" y="704909"/>
            <a:ext cx="4572000" cy="56196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sz="1100" dirty="0" smtClean="0">
              <a:solidFill>
                <a:schemeClr val="accent2"/>
              </a:solidFill>
              <a:latin typeface="Oswald"/>
            </a:endParaRPr>
          </a:p>
          <a:p>
            <a:r>
              <a:rPr lang="en-US" sz="1100" b="1" dirty="0" smtClean="0">
                <a:solidFill>
                  <a:schemeClr val="accent2"/>
                </a:solidFill>
                <a:latin typeface="+mj-lt"/>
              </a:rPr>
              <a:t>Key Contributions:</a:t>
            </a:r>
            <a:endParaRPr lang="en-US" sz="1100" dirty="0" smtClean="0">
              <a:solidFill>
                <a:schemeClr val="accent2"/>
              </a:solidFill>
              <a:latin typeface="Oswald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chemeClr val="accent2"/>
                </a:solidFill>
              </a:rPr>
              <a:t> </a:t>
            </a:r>
            <a:r>
              <a:rPr lang="en-US" sz="1050" dirty="0">
                <a:solidFill>
                  <a:schemeClr val="accent2"/>
                </a:solidFill>
              </a:rPr>
              <a:t>Deploying the AWS and Rackspace Cloud services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System resource monitoring and Remote Linux System administration in day to day activities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Author and modify scripts for application deployment as well as system  monitoring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Ensure data recoverability by implementing application level backups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Improve website performance by working with the development team  </a:t>
            </a:r>
            <a:r>
              <a:rPr lang="en-US" sz="1050" dirty="0" smtClean="0">
                <a:solidFill>
                  <a:schemeClr val="accent2"/>
                </a:solidFill>
              </a:rPr>
              <a:t>to </a:t>
            </a:r>
            <a:r>
              <a:rPr lang="en-US" sz="1050" dirty="0">
                <a:solidFill>
                  <a:schemeClr val="accent2"/>
                </a:solidFill>
              </a:rPr>
              <a:t>analyze, identify and resolve issues quickly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Automate administration tasks through use of scripting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Install, Configure and maintain web and application server software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Installation and Configuration of patches and various software packages for the system needs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Installation, Configuration and administration of Web servers (Apache,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 err="1">
                <a:solidFill>
                  <a:schemeClr val="accent2"/>
                </a:solidFill>
              </a:rPr>
              <a:t>Litespeed</a:t>
            </a:r>
            <a:r>
              <a:rPr lang="en-US" sz="1050" dirty="0">
                <a:solidFill>
                  <a:schemeClr val="accent2"/>
                </a:solidFill>
              </a:rPr>
              <a:t>), Databases (MySQL and </a:t>
            </a:r>
            <a:r>
              <a:rPr lang="en-US" sz="1050" dirty="0" err="1">
                <a:solidFill>
                  <a:schemeClr val="accent2"/>
                </a:solidFill>
              </a:rPr>
              <a:t>PostgreSql</a:t>
            </a:r>
            <a:r>
              <a:rPr lang="en-US" sz="1050" dirty="0">
                <a:solidFill>
                  <a:schemeClr val="accent2"/>
                </a:solidFill>
              </a:rPr>
              <a:t>) and Firewall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Production Migration Support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User, </a:t>
            </a:r>
            <a:r>
              <a:rPr lang="en-US" sz="1050" dirty="0" err="1">
                <a:solidFill>
                  <a:schemeClr val="accent2"/>
                </a:solidFill>
              </a:rPr>
              <a:t>Filesystem</a:t>
            </a:r>
            <a:r>
              <a:rPr lang="en-US" sz="1050" dirty="0">
                <a:solidFill>
                  <a:schemeClr val="accent2"/>
                </a:solidFill>
              </a:rPr>
              <a:t>, Process and Quota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</a:t>
            </a:r>
            <a:r>
              <a:rPr lang="en-US" sz="1050" dirty="0" err="1">
                <a:solidFill>
                  <a:schemeClr val="accent2"/>
                </a:solidFill>
              </a:rPr>
              <a:t>Harddrive</a:t>
            </a:r>
            <a:r>
              <a:rPr lang="en-US" sz="1050" dirty="0">
                <a:solidFill>
                  <a:schemeClr val="accent2"/>
                </a:solidFill>
              </a:rPr>
              <a:t> management (Physical Partitions and LVM)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Backups &amp; Secure Transfer (tar, zip, </a:t>
            </a:r>
            <a:r>
              <a:rPr lang="en-US" sz="1050" dirty="0" err="1">
                <a:solidFill>
                  <a:schemeClr val="accent2"/>
                </a:solidFill>
              </a:rPr>
              <a:t>dd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rsync</a:t>
            </a:r>
            <a:r>
              <a:rPr lang="en-US" sz="1050" dirty="0">
                <a:solidFill>
                  <a:schemeClr val="accent2"/>
                </a:solidFill>
              </a:rPr>
              <a:t>, SFTP and SCP)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Basic Networking Setup in Linux machine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Job Scheduling and Automating process using CRON &amp; AT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Securing access to the Linux based servers by writing custom IPtables rules and through TCP wrappers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Day to day network traffic and process monitoring activities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Disk replacement (Root disk / Data disk &amp; HDD / SSD)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accent2"/>
                </a:solidFill>
              </a:rPr>
              <a:t> Configuring SVN and GIT to maintain the code snippets under proper version control</a:t>
            </a:r>
          </a:p>
          <a:p>
            <a:endParaRPr lang="en-US" sz="11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513" y="3276599"/>
            <a:ext cx="4557487" cy="30480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100" b="1" kern="0" dirty="0" smtClean="0">
                <a:solidFill>
                  <a:schemeClr val="accent2"/>
                </a:solidFill>
              </a:rPr>
              <a:t>Technology </a:t>
            </a:r>
            <a:r>
              <a:rPr lang="en-US" sz="1100" b="1" kern="0" dirty="0">
                <a:solidFill>
                  <a:schemeClr val="accent2"/>
                </a:solidFill>
              </a:rPr>
              <a:t>Summary: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Operating System : Red Hat Linux, Ubuntu, CentOS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Cloud Services : Rackspace, Amazon (AWS)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AWS Services : EC2, ELB, Auto scaling, VPC, Subnet, S3, IAM, RDS and Cloud Front.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Code Deployment Tool : Capistrano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Automation Tool : Basics of Configuration Management (Chef)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Scripting Languages : Shell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Web Servers : Apache, Lite Speed and Nginx (Learning)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SQL : MySQL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Source Code Management: SVN, GIT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Security : IPtables, Nmap, Rkhunter, LMD, SSH, SFTP, SCP, SSL and TCP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Application Monitoring : Nagios, New Relic.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Email Servers : Postfix, Sendmail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kern="0" dirty="0">
                <a:solidFill>
                  <a:schemeClr val="accent2"/>
                </a:solidFill>
              </a:rPr>
              <a:t>Tools: DNS, DHCP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76" y="-5255"/>
            <a:ext cx="1739900" cy="71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39" y="21876"/>
            <a:ext cx="1327914" cy="6630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viewpoint (2)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2">
    <a:dk1>
      <a:srgbClr val="000000"/>
    </a:dk1>
    <a:lt1>
      <a:srgbClr val="FFFFFF"/>
    </a:lt1>
    <a:dk2>
      <a:srgbClr val="3E9AC0"/>
    </a:dk2>
    <a:lt2>
      <a:srgbClr val="ADAFB2"/>
    </a:lt2>
    <a:accent1>
      <a:srgbClr val="63AFE5"/>
    </a:accent1>
    <a:accent2>
      <a:srgbClr val="134575"/>
    </a:accent2>
    <a:accent3>
      <a:srgbClr val="FFFFFF"/>
    </a:accent3>
    <a:accent4>
      <a:srgbClr val="000000"/>
    </a:accent4>
    <a:accent5>
      <a:srgbClr val="B7D4F0"/>
    </a:accent5>
    <a:accent6>
      <a:srgbClr val="103E69"/>
    </a:accent6>
    <a:hlink>
      <a:srgbClr val="1E7226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0ED21DC007E74E901223572AB00A52" ma:contentTypeVersion="0" ma:contentTypeDescription="Create a new document." ma:contentTypeScope="" ma:versionID="7ad299416343fcf25bcb4337e1defb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3503372-A1B0-4E89-98E2-A73538CF55D6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BF4E4BE-B719-44F9-B739-B373642B7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98A001-73A0-4508-B3BE-2DA6F3E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57099</TotalTime>
  <Words>455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Oswald</vt:lpstr>
      <vt:lpstr>Verdana</vt:lpstr>
      <vt:lpstr>Wingdings</vt:lpstr>
      <vt:lpstr>cloud viewpoint (2)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132389</dc:creator>
  <cp:lastModifiedBy>Kumar M R, Aswin (Cognizant)</cp:lastModifiedBy>
  <cp:revision>2733</cp:revision>
  <cp:lastPrinted>2012-10-16T09:27:49Z</cp:lastPrinted>
  <dcterms:created xsi:type="dcterms:W3CDTF">2012-05-24T15:53:50Z</dcterms:created>
  <dcterms:modified xsi:type="dcterms:W3CDTF">2017-06-20T08:19:17Z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0x0101006C0ED21DC007E74E901223572AB00A52</vt:lpwstr>
  </property>
</Properties>
</file>