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25"/>
  </p:notesMasterIdLst>
  <p:handoutMasterIdLst>
    <p:handoutMasterId r:id="rId26"/>
  </p:handoutMasterIdLst>
  <p:sldIdLst>
    <p:sldId id="257" r:id="rId5"/>
    <p:sldId id="389" r:id="rId6"/>
    <p:sldId id="384" r:id="rId7"/>
    <p:sldId id="395" r:id="rId8"/>
    <p:sldId id="400" r:id="rId9"/>
    <p:sldId id="401" r:id="rId10"/>
    <p:sldId id="317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399" r:id="rId21"/>
    <p:sldId id="398" r:id="rId22"/>
    <p:sldId id="321" r:id="rId23"/>
    <p:sldId id="391" r:id="rId2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>
      <p:cViewPr varScale="1">
        <p:scale>
          <a:sx n="94" d="100"/>
          <a:sy n="94" d="100"/>
        </p:scale>
        <p:origin x="736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942D3-F1FC-499F-B0E6-583E4527EA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6BD73-1361-4F9F-96E3-008D73F2A4DF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Airline Passenger Satisfaction dataset contains the survey about the satisfaction of customer.</a:t>
          </a:r>
        </a:p>
      </dgm:t>
    </dgm:pt>
    <dgm:pt modelId="{983283C6-0434-4B3A-AF03-4709E04DE3B1}" type="parTrans" cxnId="{9604DC7B-5285-4A3A-9877-A83290C705CC}">
      <dgm:prSet/>
      <dgm:spPr/>
      <dgm:t>
        <a:bodyPr/>
        <a:lstStyle/>
        <a:p>
          <a:endParaRPr lang="en-US"/>
        </a:p>
      </dgm:t>
    </dgm:pt>
    <dgm:pt modelId="{ED4ADD43-8130-48D1-92BC-A6F12735770D}" type="sibTrans" cxnId="{9604DC7B-5285-4A3A-9877-A83290C705CC}">
      <dgm:prSet/>
      <dgm:spPr/>
      <dgm:t>
        <a:bodyPr/>
        <a:lstStyle/>
        <a:p>
          <a:endParaRPr lang="en-US"/>
        </a:p>
      </dgm:t>
    </dgm:pt>
    <dgm:pt modelId="{4B4F779A-7E76-463C-9199-5E76D5969285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The factors that are correlated to the customer satisfaction is determined. The factors includes seat comfort, leg room service, cleanliness, .etc.</a:t>
          </a:r>
        </a:p>
      </dgm:t>
    </dgm:pt>
    <dgm:pt modelId="{61C9137E-EE4E-4838-92BC-52427DA53422}" type="parTrans" cxnId="{1612C97A-E28F-44F1-984A-9C639A541573}">
      <dgm:prSet/>
      <dgm:spPr/>
      <dgm:t>
        <a:bodyPr/>
        <a:lstStyle/>
        <a:p>
          <a:endParaRPr lang="en-US"/>
        </a:p>
      </dgm:t>
    </dgm:pt>
    <dgm:pt modelId="{FD13F91F-8DCA-471F-A757-E14B46333854}" type="sibTrans" cxnId="{1612C97A-E28F-44F1-984A-9C639A541573}">
      <dgm:prSet/>
      <dgm:spPr/>
      <dgm:t>
        <a:bodyPr/>
        <a:lstStyle/>
        <a:p>
          <a:endParaRPr lang="en-US"/>
        </a:p>
      </dgm:t>
    </dgm:pt>
    <dgm:pt modelId="{A5542DE8-535E-430F-A39C-200D80691EE7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Exploratory data analysis has provided the correlation between variables.</a:t>
          </a:r>
        </a:p>
      </dgm:t>
    </dgm:pt>
    <dgm:pt modelId="{9F6411EF-D0BE-4CB2-9B5F-0C56E8B6F7A0}" type="parTrans" cxnId="{4E60CA61-65C2-4AAC-975A-D468E8BE73DD}">
      <dgm:prSet/>
      <dgm:spPr/>
      <dgm:t>
        <a:bodyPr/>
        <a:lstStyle/>
        <a:p>
          <a:endParaRPr lang="en-US"/>
        </a:p>
      </dgm:t>
    </dgm:pt>
    <dgm:pt modelId="{BF9776E1-47C7-4726-A021-9EDB01079823}" type="sibTrans" cxnId="{4E60CA61-65C2-4AAC-975A-D468E8BE73DD}">
      <dgm:prSet/>
      <dgm:spPr/>
      <dgm:t>
        <a:bodyPr/>
        <a:lstStyle/>
        <a:p>
          <a:endParaRPr lang="en-US"/>
        </a:p>
      </dgm:t>
    </dgm:pt>
    <dgm:pt modelId="{2306E2DA-BC7C-40CF-B723-D79267BEE9F9}" type="pres">
      <dgm:prSet presAssocID="{C6A942D3-F1FC-499F-B0E6-583E4527EA1A}" presName="linear" presStyleCnt="0">
        <dgm:presLayoutVars>
          <dgm:animLvl val="lvl"/>
          <dgm:resizeHandles val="exact"/>
        </dgm:presLayoutVars>
      </dgm:prSet>
      <dgm:spPr/>
    </dgm:pt>
    <dgm:pt modelId="{F6B392A8-403E-4489-A5DA-E5E6BEFED78F}" type="pres">
      <dgm:prSet presAssocID="{BF46BD73-1361-4F9F-96E3-008D73F2A4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08F273-74F1-4658-A7D0-F66FE30E4C50}" type="pres">
      <dgm:prSet presAssocID="{ED4ADD43-8130-48D1-92BC-A6F12735770D}" presName="spacer" presStyleCnt="0"/>
      <dgm:spPr/>
    </dgm:pt>
    <dgm:pt modelId="{5BA972D8-AECE-41FB-93C1-F7819E9B1A4F}" type="pres">
      <dgm:prSet presAssocID="{4B4F779A-7E76-463C-9199-5E76D59692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4EFD76-1BE7-4171-972A-03EF8F8E7C28}" type="pres">
      <dgm:prSet presAssocID="{FD13F91F-8DCA-471F-A757-E14B46333854}" presName="spacer" presStyleCnt="0"/>
      <dgm:spPr/>
    </dgm:pt>
    <dgm:pt modelId="{05D7A2BD-BC52-4A9B-9FD1-97EB6C524A3C}" type="pres">
      <dgm:prSet presAssocID="{A5542DE8-535E-430F-A39C-200D80691EE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60CA61-65C2-4AAC-975A-D468E8BE73DD}" srcId="{C6A942D3-F1FC-499F-B0E6-583E4527EA1A}" destId="{A5542DE8-535E-430F-A39C-200D80691EE7}" srcOrd="2" destOrd="0" parTransId="{9F6411EF-D0BE-4CB2-9B5F-0C56E8B6F7A0}" sibTransId="{BF9776E1-47C7-4726-A021-9EDB01079823}"/>
    <dgm:cxn modelId="{047FD86E-942B-45DC-A708-F010D48E7D46}" type="presOf" srcId="{BF46BD73-1361-4F9F-96E3-008D73F2A4DF}" destId="{F6B392A8-403E-4489-A5DA-E5E6BEFED78F}" srcOrd="0" destOrd="0" presId="urn:microsoft.com/office/officeart/2005/8/layout/vList2"/>
    <dgm:cxn modelId="{BCCEA672-058A-4F4C-AB62-9AF98DAB3611}" type="presOf" srcId="{4B4F779A-7E76-463C-9199-5E76D5969285}" destId="{5BA972D8-AECE-41FB-93C1-F7819E9B1A4F}" srcOrd="0" destOrd="0" presId="urn:microsoft.com/office/officeart/2005/8/layout/vList2"/>
    <dgm:cxn modelId="{1612C97A-E28F-44F1-984A-9C639A541573}" srcId="{C6A942D3-F1FC-499F-B0E6-583E4527EA1A}" destId="{4B4F779A-7E76-463C-9199-5E76D5969285}" srcOrd="1" destOrd="0" parTransId="{61C9137E-EE4E-4838-92BC-52427DA53422}" sibTransId="{FD13F91F-8DCA-471F-A757-E14B46333854}"/>
    <dgm:cxn modelId="{9604DC7B-5285-4A3A-9877-A83290C705CC}" srcId="{C6A942D3-F1FC-499F-B0E6-583E4527EA1A}" destId="{BF46BD73-1361-4F9F-96E3-008D73F2A4DF}" srcOrd="0" destOrd="0" parTransId="{983283C6-0434-4B3A-AF03-4709E04DE3B1}" sibTransId="{ED4ADD43-8130-48D1-92BC-A6F12735770D}"/>
    <dgm:cxn modelId="{49EEB58A-CB0E-435E-9339-494083BE4D14}" type="presOf" srcId="{A5542DE8-535E-430F-A39C-200D80691EE7}" destId="{05D7A2BD-BC52-4A9B-9FD1-97EB6C524A3C}" srcOrd="0" destOrd="0" presId="urn:microsoft.com/office/officeart/2005/8/layout/vList2"/>
    <dgm:cxn modelId="{63F66DD3-3716-4B0E-B4A8-BA0BA33A09E7}" type="presOf" srcId="{C6A942D3-F1FC-499F-B0E6-583E4527EA1A}" destId="{2306E2DA-BC7C-40CF-B723-D79267BEE9F9}" srcOrd="0" destOrd="0" presId="urn:microsoft.com/office/officeart/2005/8/layout/vList2"/>
    <dgm:cxn modelId="{5F6D2AE9-D100-4260-B7D2-3AC6926A0B44}" type="presParOf" srcId="{2306E2DA-BC7C-40CF-B723-D79267BEE9F9}" destId="{F6B392A8-403E-4489-A5DA-E5E6BEFED78F}" srcOrd="0" destOrd="0" presId="urn:microsoft.com/office/officeart/2005/8/layout/vList2"/>
    <dgm:cxn modelId="{990C53D8-F782-4D4D-B749-99C9B8B760B9}" type="presParOf" srcId="{2306E2DA-BC7C-40CF-B723-D79267BEE9F9}" destId="{4608F273-74F1-4658-A7D0-F66FE30E4C50}" srcOrd="1" destOrd="0" presId="urn:microsoft.com/office/officeart/2005/8/layout/vList2"/>
    <dgm:cxn modelId="{20CD2F90-43E9-4D57-A121-B322B0331A89}" type="presParOf" srcId="{2306E2DA-BC7C-40CF-B723-D79267BEE9F9}" destId="{5BA972D8-AECE-41FB-93C1-F7819E9B1A4F}" srcOrd="2" destOrd="0" presId="urn:microsoft.com/office/officeart/2005/8/layout/vList2"/>
    <dgm:cxn modelId="{337FA824-B469-4596-B9A0-598D377E8474}" type="presParOf" srcId="{2306E2DA-BC7C-40CF-B723-D79267BEE9F9}" destId="{954EFD76-1BE7-4171-972A-03EF8F8E7C28}" srcOrd="3" destOrd="0" presId="urn:microsoft.com/office/officeart/2005/8/layout/vList2"/>
    <dgm:cxn modelId="{DBA78B04-15EC-4992-A448-5B291052912A}" type="presParOf" srcId="{2306E2DA-BC7C-40CF-B723-D79267BEE9F9}" destId="{05D7A2BD-BC52-4A9B-9FD1-97EB6C524A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392A8-403E-4489-A5DA-E5E6BEFED78F}">
      <dsp:nvSpPr>
        <dsp:cNvPr id="0" name=""/>
        <dsp:cNvSpPr/>
      </dsp:nvSpPr>
      <dsp:spPr>
        <a:xfrm>
          <a:off x="0" y="28001"/>
          <a:ext cx="4869762" cy="1346304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Airline Passenger Satisfaction dataset contains the survey about the satisfaction of customer.</a:t>
          </a:r>
        </a:p>
      </dsp:txBody>
      <dsp:txXfrm>
        <a:off x="65721" y="93722"/>
        <a:ext cx="4738320" cy="1214862"/>
      </dsp:txXfrm>
    </dsp:sp>
    <dsp:sp modelId="{5BA972D8-AECE-41FB-93C1-F7819E9B1A4F}">
      <dsp:nvSpPr>
        <dsp:cNvPr id="0" name=""/>
        <dsp:cNvSpPr/>
      </dsp:nvSpPr>
      <dsp:spPr>
        <a:xfrm>
          <a:off x="0" y="1429025"/>
          <a:ext cx="4869762" cy="1346304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The factors that are correlated to the customer satisfaction is determined. The factors includes seat comfort, leg room service, cleanliness, .etc.</a:t>
          </a:r>
        </a:p>
      </dsp:txBody>
      <dsp:txXfrm>
        <a:off x="65721" y="1494746"/>
        <a:ext cx="4738320" cy="1214862"/>
      </dsp:txXfrm>
    </dsp:sp>
    <dsp:sp modelId="{05D7A2BD-BC52-4A9B-9FD1-97EB6C524A3C}">
      <dsp:nvSpPr>
        <dsp:cNvPr id="0" name=""/>
        <dsp:cNvSpPr/>
      </dsp:nvSpPr>
      <dsp:spPr>
        <a:xfrm>
          <a:off x="0" y="2830050"/>
          <a:ext cx="4869762" cy="1346304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Exploratory data analysis has provided the correlation between variables.</a:t>
          </a:r>
        </a:p>
      </dsp:txBody>
      <dsp:txXfrm>
        <a:off x="65721" y="2895771"/>
        <a:ext cx="4738320" cy="1214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7F2C1D-F243-42AB-ADF2-E7CB4E04900E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0CE34E-5667-4A32-A6BA-10C7A552BC6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2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1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337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US"/>
              <a:t>NORTHEASTERN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59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US" dirty="0"/>
              <a:t>NORTHEASTERN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18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8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33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1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4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endParaRPr lang="en-US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6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NORTHEASTERN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5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7C91315-0F88-4468-9A7D-20E77EBA4BCA}"/>
              </a:ext>
            </a:extLst>
          </p:cNvPr>
          <p:cNvSpPr txBox="1">
            <a:spLocks/>
          </p:cNvSpPr>
          <p:nvPr/>
        </p:nvSpPr>
        <p:spPr>
          <a:xfrm>
            <a:off x="450" y="4473607"/>
            <a:ext cx="12188015" cy="1937499"/>
          </a:xfrm>
          <a:prstGeom prst="rect">
            <a:avLst/>
          </a:prstGeom>
          <a:noFill/>
        </p:spPr>
        <p:txBody>
          <a:bodyPr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br>
              <a:rPr lang="en-gb" sz="1800" b="1" dirty="0">
                <a:ea typeface="+mn-lt"/>
                <a:cs typeface="+mn-lt"/>
              </a:rPr>
            </a:br>
            <a:r>
              <a:rPr lang="en-gb" sz="1800" b="1" dirty="0">
                <a:ea typeface="+mn-lt"/>
                <a:cs typeface="+mn-lt"/>
              </a:rPr>
              <a:t>Aswin</a:t>
            </a:r>
            <a:endParaRPr lang="en-gb" sz="1800" b="1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F5E0E-8FDE-5348-AA9D-A47AAE62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67" y="395523"/>
            <a:ext cx="10549466" cy="3977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52E08-63CD-C043-8273-BB9B5342DEC1}"/>
              </a:ext>
            </a:extLst>
          </p:cNvPr>
          <p:cNvSpPr txBox="1"/>
          <p:nvPr/>
        </p:nvSpPr>
        <p:spPr>
          <a:xfrm>
            <a:off x="3352800" y="395523"/>
            <a:ext cx="570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Airline Passenger Satisfaction Survey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53F9B52-516B-6B43-8965-9030CA68B960}"/>
              </a:ext>
            </a:extLst>
          </p:cNvPr>
          <p:cNvSpPr txBox="1"/>
          <p:nvPr/>
        </p:nvSpPr>
        <p:spPr>
          <a:xfrm>
            <a:off x="774700" y="101600"/>
            <a:ext cx="4702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DECISION TREE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885-452A-B64B-A67E-1AAB9A4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DEF991-3AE9-F94D-B950-272084B4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2" y="742390"/>
            <a:ext cx="4965701" cy="5227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A7CDD3-575F-7E48-A4C3-51D285C4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88" y="531256"/>
            <a:ext cx="3876811" cy="5650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FA27C4-EF8A-3041-A1B6-FE0A2470E579}"/>
              </a:ext>
            </a:extLst>
          </p:cNvPr>
          <p:cNvSpPr txBox="1"/>
          <p:nvPr/>
        </p:nvSpPr>
        <p:spPr>
          <a:xfrm>
            <a:off x="7586848" y="242464"/>
            <a:ext cx="2734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IMPORTANCE FEATURES</a:t>
            </a:r>
          </a:p>
        </p:txBody>
      </p:sp>
    </p:spTree>
    <p:extLst>
      <p:ext uri="{BB962C8B-B14F-4D97-AF65-F5344CB8AC3E}">
        <p14:creationId xmlns:p14="http://schemas.microsoft.com/office/powerpoint/2010/main" val="315617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53F9B52-516B-6B43-8965-9030CA68B960}"/>
              </a:ext>
            </a:extLst>
          </p:cNvPr>
          <p:cNvSpPr txBox="1"/>
          <p:nvPr/>
        </p:nvSpPr>
        <p:spPr>
          <a:xfrm>
            <a:off x="321212" y="255919"/>
            <a:ext cx="5839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BOOSTING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885-452A-B64B-A67E-1AAB9A4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6B049-A185-1A4E-B163-E26E3980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39" y="1955521"/>
            <a:ext cx="3315560" cy="2286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88C7AC-686B-3448-9BDB-42ACD1DD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009650"/>
            <a:ext cx="5193834" cy="483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BE7697-5691-2B41-8F7C-0DF12793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799" y="1955521"/>
            <a:ext cx="2835111" cy="2412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07DA41-079D-FB45-9850-8DE9AB963423}"/>
              </a:ext>
            </a:extLst>
          </p:cNvPr>
          <p:cNvSpPr txBox="1"/>
          <p:nvPr/>
        </p:nvSpPr>
        <p:spPr>
          <a:xfrm>
            <a:off x="7409048" y="1201790"/>
            <a:ext cx="369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27707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53F9B52-516B-6B43-8965-9030CA68B960}"/>
              </a:ext>
            </a:extLst>
          </p:cNvPr>
          <p:cNvSpPr txBox="1"/>
          <p:nvPr/>
        </p:nvSpPr>
        <p:spPr>
          <a:xfrm>
            <a:off x="321212" y="255919"/>
            <a:ext cx="5839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BOOSTING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885-452A-B64B-A67E-1AAB9A4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E0189-103B-5D44-93CD-FE963F26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5" y="840694"/>
            <a:ext cx="5321300" cy="509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C5A28-1CB6-B24B-BA90-C0FECA5FF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0" y="571500"/>
            <a:ext cx="3907527" cy="5655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78D3CB-77AD-684D-87D8-2700FB54ED84}"/>
              </a:ext>
            </a:extLst>
          </p:cNvPr>
          <p:cNvSpPr txBox="1"/>
          <p:nvPr/>
        </p:nvSpPr>
        <p:spPr>
          <a:xfrm>
            <a:off x="7832927" y="224540"/>
            <a:ext cx="247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FEATURES</a:t>
            </a:r>
          </a:p>
        </p:txBody>
      </p:sp>
    </p:spTree>
    <p:extLst>
      <p:ext uri="{BB962C8B-B14F-4D97-AF65-F5344CB8AC3E}">
        <p14:creationId xmlns:p14="http://schemas.microsoft.com/office/powerpoint/2010/main" val="104211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53F9B52-516B-6B43-8965-9030CA68B960}"/>
              </a:ext>
            </a:extLst>
          </p:cNvPr>
          <p:cNvSpPr txBox="1"/>
          <p:nvPr/>
        </p:nvSpPr>
        <p:spPr>
          <a:xfrm>
            <a:off x="321212" y="255919"/>
            <a:ext cx="5929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LOGISTIC REGRESSION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885-452A-B64B-A67E-1AAB9A4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6B049-A185-1A4E-B163-E26E3980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39" y="1955521"/>
            <a:ext cx="3315560" cy="2286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07DA41-079D-FB45-9850-8DE9AB963423}"/>
              </a:ext>
            </a:extLst>
          </p:cNvPr>
          <p:cNvSpPr txBox="1"/>
          <p:nvPr/>
        </p:nvSpPr>
        <p:spPr>
          <a:xfrm>
            <a:off x="7409048" y="1201790"/>
            <a:ext cx="369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465D0-18FE-B84A-84FC-FECE680A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859177"/>
            <a:ext cx="3746500" cy="127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BCF3F-7093-3744-B95E-D36B0CD2D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90" y="2147660"/>
            <a:ext cx="5055497" cy="3395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DFB36E-E9A4-C945-A82A-AC9BB89CF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451" y="1752601"/>
            <a:ext cx="31822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885-452A-B64B-A67E-1AAB9A4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62A81-8613-E94F-9D68-33E12FB33B91}"/>
              </a:ext>
            </a:extLst>
          </p:cNvPr>
          <p:cNvSpPr txBox="1"/>
          <p:nvPr/>
        </p:nvSpPr>
        <p:spPr>
          <a:xfrm>
            <a:off x="7832927" y="224540"/>
            <a:ext cx="247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FE768-C539-2C45-B4FC-D9EA22F2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47750"/>
            <a:ext cx="4775200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01B284-E241-2F4A-AA37-6B21ED44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616391"/>
            <a:ext cx="3759200" cy="5600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7D3CB6-0FA3-7441-99FC-F292B132A00E}"/>
              </a:ext>
            </a:extLst>
          </p:cNvPr>
          <p:cNvSpPr txBox="1"/>
          <p:nvPr/>
        </p:nvSpPr>
        <p:spPr>
          <a:xfrm>
            <a:off x="321212" y="255919"/>
            <a:ext cx="5929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LOGISTIC REGRESSION CLASSIFIER</a:t>
            </a:r>
          </a:p>
        </p:txBody>
      </p:sp>
    </p:spTree>
    <p:extLst>
      <p:ext uri="{BB962C8B-B14F-4D97-AF65-F5344CB8AC3E}">
        <p14:creationId xmlns:p14="http://schemas.microsoft.com/office/powerpoint/2010/main" val="169018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53F9B52-516B-6B43-8965-9030CA68B960}"/>
              </a:ext>
            </a:extLst>
          </p:cNvPr>
          <p:cNvSpPr txBox="1"/>
          <p:nvPr/>
        </p:nvSpPr>
        <p:spPr>
          <a:xfrm>
            <a:off x="321212" y="255919"/>
            <a:ext cx="516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RANDOM FOREST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885-452A-B64B-A67E-1AAB9A4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6B049-A185-1A4E-B163-E26E3980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39" y="1955521"/>
            <a:ext cx="3315560" cy="2286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07DA41-079D-FB45-9850-8DE9AB963423}"/>
              </a:ext>
            </a:extLst>
          </p:cNvPr>
          <p:cNvSpPr txBox="1"/>
          <p:nvPr/>
        </p:nvSpPr>
        <p:spPr>
          <a:xfrm>
            <a:off x="7409048" y="1201790"/>
            <a:ext cx="369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237C-37C1-4748-BEA6-E8B5EACB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12" y="1157046"/>
            <a:ext cx="5165325" cy="5002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C6608-6C7A-F74C-AA7E-499EE58D0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501" y="1955521"/>
            <a:ext cx="2933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53F9B52-516B-6B43-8965-9030CA68B960}"/>
              </a:ext>
            </a:extLst>
          </p:cNvPr>
          <p:cNvSpPr txBox="1"/>
          <p:nvPr/>
        </p:nvSpPr>
        <p:spPr>
          <a:xfrm>
            <a:off x="321212" y="255919"/>
            <a:ext cx="516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RANDOM FOREST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885-452A-B64B-A67E-1AAB9A4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B9DA2-EFE3-E747-BAF3-2718BD872AAF}"/>
              </a:ext>
            </a:extLst>
          </p:cNvPr>
          <p:cNvSpPr txBox="1"/>
          <p:nvPr/>
        </p:nvSpPr>
        <p:spPr>
          <a:xfrm>
            <a:off x="7832927" y="224540"/>
            <a:ext cx="247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20127-FD6D-F94E-8AE8-E056BF19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4" y="840694"/>
            <a:ext cx="4686300" cy="509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7F697A-1D4F-2146-822B-6D5859F9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04" y="548306"/>
            <a:ext cx="4472271" cy="56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6EC1D937-6B01-4912-9716-7F118B9B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rtlCol="0"/>
          <a:lstStyle/>
          <a:p>
            <a:pPr rtl="0"/>
            <a:fld id="{DBA1B0FB-D917-4C8C-928F-313BD683BF39}" type="slidenum">
              <a:rPr lang="en-US" smtClean="0"/>
              <a:pPr rtl="0"/>
              <a:t>17</a:t>
            </a:fld>
            <a:endParaRPr lang="en-US"/>
          </a:p>
        </p:txBody>
      </p:sp>
      <p:graphicFrame>
        <p:nvGraphicFramePr>
          <p:cNvPr id="18" name="Table 33">
            <a:extLst>
              <a:ext uri="{FF2B5EF4-FFF2-40B4-BE49-F238E27FC236}">
                <a16:creationId xmlns:a16="http://schemas.microsoft.com/office/drawing/2014/main" id="{A3A3DF52-E087-4ABD-80BA-EC39431C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5460"/>
              </p:ext>
            </p:extLst>
          </p:nvPr>
        </p:nvGraphicFramePr>
        <p:xfrm>
          <a:off x="2201860" y="1580698"/>
          <a:ext cx="6599239" cy="394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86">
                  <a:extLst>
                    <a:ext uri="{9D8B030D-6E8A-4147-A177-3AD203B41FA5}">
                      <a16:colId xmlns:a16="http://schemas.microsoft.com/office/drawing/2014/main" val="2560305432"/>
                    </a:ext>
                  </a:extLst>
                </a:gridCol>
                <a:gridCol w="1107880">
                  <a:extLst>
                    <a:ext uri="{9D8B030D-6E8A-4147-A177-3AD203B41FA5}">
                      <a16:colId xmlns:a16="http://schemas.microsoft.com/office/drawing/2014/main" val="1252668328"/>
                    </a:ext>
                  </a:extLst>
                </a:gridCol>
                <a:gridCol w="1078086">
                  <a:extLst>
                    <a:ext uri="{9D8B030D-6E8A-4147-A177-3AD203B41FA5}">
                      <a16:colId xmlns:a16="http://schemas.microsoft.com/office/drawing/2014/main" val="3566798955"/>
                    </a:ext>
                  </a:extLst>
                </a:gridCol>
                <a:gridCol w="2128487">
                  <a:extLst>
                    <a:ext uri="{9D8B030D-6E8A-4147-A177-3AD203B41FA5}">
                      <a16:colId xmlns:a16="http://schemas.microsoft.com/office/drawing/2014/main" val="2151689685"/>
                    </a:ext>
                  </a:extLst>
                </a:gridCol>
              </a:tblGrid>
              <a:tr h="716625">
                <a:tc>
                  <a:txBody>
                    <a:bodyPr/>
                    <a:lstStyle/>
                    <a:p>
                      <a:r>
                        <a:rPr lang="en-US" sz="18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00971"/>
                  </a:ext>
                </a:extLst>
              </a:tr>
              <a:tr h="1079810">
                <a:tc>
                  <a:txBody>
                    <a:bodyPr/>
                    <a:lstStyle/>
                    <a:p>
                      <a:r>
                        <a:rPr lang="en-US" sz="1800" b="1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37271"/>
                  </a:ext>
                </a:extLst>
              </a:tr>
              <a:tr h="716625">
                <a:tc>
                  <a:txBody>
                    <a:bodyPr/>
                    <a:lstStyle/>
                    <a:p>
                      <a:r>
                        <a:rPr lang="en-US" sz="1800" b="1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56089"/>
                  </a:ext>
                </a:extLst>
              </a:tr>
              <a:tr h="716625">
                <a:tc>
                  <a:txBody>
                    <a:bodyPr/>
                    <a:lstStyle/>
                    <a:p>
                      <a:r>
                        <a:rPr lang="en-US" sz="1800" b="1" dirty="0"/>
                        <a:t>Logistic Regression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73061"/>
                  </a:ext>
                </a:extLst>
              </a:tr>
              <a:tr h="716625">
                <a:tc>
                  <a:txBody>
                    <a:bodyPr/>
                    <a:lstStyle/>
                    <a:p>
                      <a:r>
                        <a:rPr lang="en-US" sz="1800" b="1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24342"/>
                  </a:ext>
                </a:extLst>
              </a:tr>
            </a:tbl>
          </a:graphicData>
        </a:graphic>
      </p:graphicFrame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7DECBD2-744F-4331-84A8-0237125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80333"/>
            <a:ext cx="4822804" cy="365125"/>
          </a:xfrm>
        </p:spPr>
        <p:txBody>
          <a:bodyPr rtlCol="0"/>
          <a:lstStyle/>
          <a:p>
            <a:pPr rtl="0"/>
            <a:r>
              <a:rPr lang="en-gb" dirty="0"/>
              <a:t>NORTHEASTERN 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77FF1-B22B-234B-8F6A-B17DFDD29D15}"/>
              </a:ext>
            </a:extLst>
          </p:cNvPr>
          <p:cNvSpPr txBox="1"/>
          <p:nvPr/>
        </p:nvSpPr>
        <p:spPr>
          <a:xfrm>
            <a:off x="3962400" y="1004733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155135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964" y="710715"/>
            <a:ext cx="4864139" cy="814329"/>
          </a:xfrm>
        </p:spPr>
        <p:txBody>
          <a:bodyPr rtlCol="0"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smtClean="0"/>
              <a:pPr rtl="0"/>
              <a:t>18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42FFAB-48D3-4C98-AB7B-DE4E6190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pPr rtl="0"/>
            <a:r>
              <a:rPr lang="en-gb" dirty="0"/>
              <a:t>NORTHEASTERN UNIVERSITY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AEF641CD-0FE3-3B4A-8521-429B9BCEF01D}"/>
              </a:ext>
            </a:extLst>
          </p:cNvPr>
          <p:cNvSpPr txBox="1">
            <a:spLocks/>
          </p:cNvSpPr>
          <p:nvPr/>
        </p:nvSpPr>
        <p:spPr>
          <a:xfrm>
            <a:off x="1228964" y="1930400"/>
            <a:ext cx="6842822" cy="3184764"/>
          </a:xfrm>
          <a:prstGeom prst="rect">
            <a:avLst/>
          </a:prstGeom>
        </p:spPr>
        <p:txBody>
          <a:bodyPr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A total of 4 models was used to find the accuracy, f1 score and AUC.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Most Accurate model: </a:t>
            </a:r>
            <a:r>
              <a:rPr lang="en-GB" sz="1600" b="1" dirty="0"/>
              <a:t>Random Forest Classifier</a:t>
            </a:r>
            <a:r>
              <a:rPr lang="en-GB" sz="1600" dirty="0"/>
              <a:t> with accuracy of 0.95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Importance features were found for each model that contribute to the prediction.</a:t>
            </a:r>
            <a:endParaRPr lang="en-gb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00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964" y="710715"/>
            <a:ext cx="3377615" cy="814329"/>
          </a:xfrm>
        </p:spPr>
        <p:txBody>
          <a:bodyPr rtlCol="0"/>
          <a:lstStyle/>
          <a:p>
            <a:pPr rtl="0"/>
            <a:r>
              <a:rPr lang="en-gb"/>
              <a:t>References: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28963" y="1929086"/>
            <a:ext cx="10583307" cy="4389521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Bronshtein, A. (2019, October 29). </a:t>
            </a:r>
            <a:r>
              <a:rPr lang="en-US" i="1" dirty="0"/>
              <a:t>A Quick Introduction to the "Pandas" Python Library</a:t>
            </a:r>
            <a:r>
              <a:rPr lang="en-US" dirty="0"/>
              <a:t>. Medium. Retrieved from: https://</a:t>
            </a:r>
            <a:r>
              <a:rPr lang="en-US" dirty="0" err="1"/>
              <a:t>towardsdatascience.com</a:t>
            </a:r>
            <a:r>
              <a:rPr lang="en-US" dirty="0"/>
              <a:t>/a-quick-introduction-to-the-pandas-python-library-f1b678f34673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Htoon</a:t>
            </a:r>
            <a:r>
              <a:rPr lang="en-US" dirty="0"/>
              <a:t>, K. S. (2020, July 3). </a:t>
            </a:r>
            <a:r>
              <a:rPr lang="en-US" i="1" dirty="0"/>
              <a:t>A Guide to KNN Imputation</a:t>
            </a:r>
            <a:r>
              <a:rPr lang="en-US" dirty="0"/>
              <a:t>. Medium. Retrieved from: 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kyawsawhtoon</a:t>
            </a:r>
            <a:r>
              <a:rPr lang="en-US" dirty="0"/>
              <a:t>/a-guide-to-knn-imputation-95e2dc496e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Kaushik. (2020, July 20). </a:t>
            </a:r>
            <a:r>
              <a:rPr lang="en-US" i="1" dirty="0" err="1"/>
              <a:t>KNNImputer</a:t>
            </a:r>
            <a:r>
              <a:rPr lang="en-US" i="1" dirty="0"/>
              <a:t>: Way To Impute Missing Values</a:t>
            </a:r>
            <a:r>
              <a:rPr lang="en-US" dirty="0"/>
              <a:t>. Analytics Vidhya. Retrieved from: https://</a:t>
            </a:r>
            <a:r>
              <a:rPr lang="en-US" dirty="0" err="1"/>
              <a:t>www.analyticsvidhya.com</a:t>
            </a:r>
            <a:r>
              <a:rPr lang="en-US" dirty="0"/>
              <a:t>/blog/2020/07/knnimputer-a-robust-way-to-impute-missing-values-using-scikit-learn/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10 minutes to pandas</a:t>
            </a:r>
            <a:r>
              <a:rPr lang="en-US" dirty="0"/>
              <a:t>. 10 minutes to pandas - pandas 1.3.0 documentation. (n.d.). Retrieved from: https://</a:t>
            </a:r>
            <a:r>
              <a:rPr lang="en-US" dirty="0" err="1"/>
              <a:t>pandas.pydata.org</a:t>
            </a:r>
            <a:r>
              <a:rPr lang="en-US" dirty="0"/>
              <a:t>/docs/</a:t>
            </a:r>
            <a:r>
              <a:rPr lang="en-US" dirty="0" err="1"/>
              <a:t>user_guide</a:t>
            </a:r>
            <a:r>
              <a:rPr lang="en-US" dirty="0"/>
              <a:t>/10min.html#missing-data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Matplotlib </a:t>
            </a:r>
            <a:r>
              <a:rPr lang="en-US" dirty="0" err="1"/>
              <a:t>Pyplot</a:t>
            </a:r>
            <a:r>
              <a:rPr lang="en-US" dirty="0"/>
              <a:t>. (n.d.). Retrieved from: https://www.w3schools.com/python/</a:t>
            </a:r>
            <a:r>
              <a:rPr lang="en-US" dirty="0" err="1"/>
              <a:t>matplotlib_pyplot.asp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Borcan</a:t>
            </a:r>
            <a:r>
              <a:rPr lang="en-US" dirty="0"/>
              <a:t>, M. (2020, March 21). </a:t>
            </a:r>
            <a:r>
              <a:rPr lang="en-US" i="1" dirty="0"/>
              <a:t>Decision tree classifiers explained</a:t>
            </a:r>
            <a:r>
              <a:rPr lang="en-US" dirty="0"/>
              <a:t>. Medium. Retrieved from: 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borcandumitrumarius</a:t>
            </a:r>
            <a:r>
              <a:rPr lang="en-US" dirty="0"/>
              <a:t>/decision-tree-classifiers-explained-e47a5b68477a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SalRite</a:t>
            </a:r>
            <a:r>
              <a:rPr lang="en-US" dirty="0"/>
              <a:t>. (2018, December 18). </a:t>
            </a:r>
            <a:r>
              <a:rPr lang="en-US" i="1" dirty="0"/>
              <a:t>Demystifying 'confusion matrix' confusion</a:t>
            </a:r>
            <a:r>
              <a:rPr lang="en-US" dirty="0"/>
              <a:t>. Medium. Retrieved from:  https://</a:t>
            </a:r>
            <a:r>
              <a:rPr lang="en-US" dirty="0" err="1"/>
              <a:t>towardsdatascience.com</a:t>
            </a:r>
            <a:r>
              <a:rPr lang="en-US" dirty="0"/>
              <a:t>/demystifying-confusion-matrix-confusion-9e82201592fd</a:t>
            </a: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smtClean="0"/>
              <a:pPr rtl="0"/>
              <a:t>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929F2ED-3272-4D3D-8DA7-3EC4B77C426E}"/>
              </a:ext>
            </a:extLst>
          </p:cNvPr>
          <p:cNvSpPr txBox="1">
            <a:spLocks/>
          </p:cNvSpPr>
          <p:nvPr/>
        </p:nvSpPr>
        <p:spPr>
          <a:xfrm>
            <a:off x="3838585" y="649287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en-gb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708524" cy="2783694"/>
          </a:xfrm>
        </p:spPr>
        <p:txBody>
          <a:bodyPr rtlCol="0"/>
          <a:lstStyle/>
          <a:p>
            <a:pPr marL="342900" indent="-342900">
              <a:buFont typeface="Wingdings" panose="020F0502020204030204" pitchFamily="34" charset="0"/>
              <a:buChar char="q"/>
            </a:pPr>
            <a:r>
              <a:rPr lang="en-gb" sz="2800" dirty="0"/>
              <a:t>Introduction</a:t>
            </a:r>
            <a:endParaRPr lang="en-US" sz="2800" dirty="0"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q"/>
            </a:pPr>
            <a:r>
              <a:rPr lang="en-GB" sz="2800" dirty="0"/>
              <a:t>EDA</a:t>
            </a:r>
          </a:p>
          <a:p>
            <a:pPr marL="342900" indent="-342900">
              <a:buFont typeface="Wingdings" panose="020F0502020204030204" pitchFamily="34" charset="0"/>
              <a:buChar char="q"/>
            </a:pPr>
            <a:r>
              <a:rPr lang="en-GB" sz="2800" dirty="0"/>
              <a:t>Methods</a:t>
            </a:r>
            <a:r>
              <a:rPr lang="en-gb" sz="2800" dirty="0"/>
              <a:t> </a:t>
            </a:r>
            <a:endParaRPr lang="en-gb" sz="2800" dirty="0">
              <a:cs typeface="Calibri"/>
            </a:endParaRPr>
          </a:p>
          <a:p>
            <a:pPr marL="342900" indent="-342900" rtl="0">
              <a:buFont typeface="Wingdings" panose="020F0502020204030204" pitchFamily="34" charset="0"/>
              <a:buChar char="q"/>
            </a:pPr>
            <a:r>
              <a:rPr lang="en-gb" sz="2800" dirty="0">
                <a:cs typeface="Calibri"/>
              </a:rPr>
              <a:t>Conclusion</a:t>
            </a:r>
          </a:p>
          <a:p>
            <a:pPr marL="342900" indent="-342900" rtl="0">
              <a:buFont typeface="Wingdings" panose="020F0502020204030204" pitchFamily="34" charset="0"/>
              <a:buChar char="q"/>
            </a:pPr>
            <a:r>
              <a:rPr lang="en-gb" sz="2800" dirty="0"/>
              <a:t>References</a:t>
            </a:r>
            <a:endParaRPr lang="en-gb" sz="2800" dirty="0">
              <a:cs typeface="Calibri" panose="020F0502020204030204"/>
            </a:endParaRP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NORTHEASTERN UNIVERSITY</a:t>
            </a:r>
          </a:p>
          <a:p>
            <a:pPr rtl="0"/>
            <a:endParaRPr lang="en-gb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smtClean="0"/>
              <a:pPr rtl="0"/>
              <a:t>2</a:t>
            </a:fld>
            <a:endParaRPr lang="en-US"/>
          </a:p>
        </p:txBody>
      </p:sp>
      <p:pic>
        <p:nvPicPr>
          <p:cNvPr id="16" name="Picture 16" descr="Scientist looking looking at a futuristic display with data">
            <a:extLst>
              <a:ext uri="{FF2B5EF4-FFF2-40B4-BE49-F238E27FC236}">
                <a16:creationId xmlns:a16="http://schemas.microsoft.com/office/drawing/2014/main" id="{6225AEAC-284D-43E3-80AE-5FA64D2ED1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650" r="16650"/>
          <a:stretch/>
        </p:blipFill>
        <p:spPr>
          <a:xfrm>
            <a:off x="9085263" y="584486"/>
            <a:ext cx="2263776" cy="2263776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5E12BEB-BA18-624C-A7B8-8BAFBF3716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16638" b="166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FB7F649-12FE-434E-8760-40B0D5E7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BA1B0FB-D917-4C8C-928F-313BD683BF39}" type="slidenum">
              <a:rPr lang="en-US" smtClean="0"/>
              <a:pPr defTabSz="4572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6">
            <a:extLst>
              <a:ext uri="{FF2B5EF4-FFF2-40B4-BE49-F238E27FC236}">
                <a16:creationId xmlns:a16="http://schemas.microsoft.com/office/drawing/2014/main" id="{19628DDF-65BF-4C8D-9FE0-D02158378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48">
            <a:extLst>
              <a:ext uri="{FF2B5EF4-FFF2-40B4-BE49-F238E27FC236}">
                <a16:creationId xmlns:a16="http://schemas.microsoft.com/office/drawing/2014/main" id="{B116EFE6-AA29-4179-8372-BCE2CA97B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0">
            <a:extLst>
              <a:ext uri="{FF2B5EF4-FFF2-40B4-BE49-F238E27FC236}">
                <a16:creationId xmlns:a16="http://schemas.microsoft.com/office/drawing/2014/main" id="{F4BDD6CA-80C0-4861-B6B6-E3B928D6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1"/>
          <a:stretch/>
        </p:blipFill>
        <p:spPr>
          <a:xfrm>
            <a:off x="20" y="1"/>
            <a:ext cx="4059916" cy="6400800"/>
          </a:xfrm>
          <a:prstGeom prst="rect">
            <a:avLst/>
          </a:prstGeom>
        </p:spPr>
      </p:pic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11940" b="-3"/>
          <a:stretch/>
        </p:blipFill>
        <p:spPr>
          <a:xfrm>
            <a:off x="8119857" y="3836"/>
            <a:ext cx="4072143" cy="6396963"/>
          </a:xfrm>
          <a:prstGeom prst="rect">
            <a:avLst/>
          </a:prstGeo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r="10696" b="3"/>
          <a:stretch/>
        </p:blipFill>
        <p:spPr>
          <a:xfrm>
            <a:off x="4059936" y="-47534"/>
            <a:ext cx="4064889" cy="640343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62" name="Straight Connector 52">
            <a:extLst>
              <a:ext uri="{FF2B5EF4-FFF2-40B4-BE49-F238E27FC236}">
                <a16:creationId xmlns:a16="http://schemas.microsoft.com/office/drawing/2014/main" id="{9546F408-3E54-4477-9185-FDFB914D2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4">
            <a:extLst>
              <a:ext uri="{FF2B5EF4-FFF2-40B4-BE49-F238E27FC236}">
                <a16:creationId xmlns:a16="http://schemas.microsoft.com/office/drawing/2014/main" id="{311495F6-18B8-4F93-B613-64AE9FFEE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4DB80FEE-5CCE-469E-9C5E-1F93743A9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BA1B0FB-D917-4C8C-928F-313BD683BF39}" type="slidenum">
              <a:rPr lang="en-US" smtClean="0"/>
              <a:pPr defTabSz="4572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7E0BBE0E-7996-4155-A77A-82B6AFB7FA20}"/>
              </a:ext>
            </a:extLst>
          </p:cNvPr>
          <p:cNvSpPr txBox="1">
            <a:spLocks/>
          </p:cNvSpPr>
          <p:nvPr/>
        </p:nvSpPr>
        <p:spPr>
          <a:xfrm>
            <a:off x="1321942" y="668164"/>
            <a:ext cx="4500563" cy="62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Introduction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53209827-FEFA-48B6-ACC4-3BAFF95F458A}"/>
              </a:ext>
            </a:extLst>
          </p:cNvPr>
          <p:cNvSpPr txBox="1">
            <a:spLocks/>
          </p:cNvSpPr>
          <p:nvPr/>
        </p:nvSpPr>
        <p:spPr>
          <a:xfrm>
            <a:off x="7691438" y="668098"/>
            <a:ext cx="4500562" cy="62236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EDA</a:t>
            </a:r>
          </a:p>
        </p:txBody>
      </p:sp>
      <p:graphicFrame>
        <p:nvGraphicFramePr>
          <p:cNvPr id="5" name="TextBox 9">
            <a:extLst>
              <a:ext uri="{FF2B5EF4-FFF2-40B4-BE49-F238E27FC236}">
                <a16:creationId xmlns:a16="http://schemas.microsoft.com/office/drawing/2014/main" id="{B3C30339-004E-4F04-A73B-A9AE1A300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801853"/>
              </p:ext>
            </p:extLst>
          </p:nvPr>
        </p:nvGraphicFramePr>
        <p:xfrm>
          <a:off x="551714" y="1656707"/>
          <a:ext cx="4869763" cy="4204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93407B71-B54F-46E2-926E-9CAE3BF3F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542" y="475178"/>
            <a:ext cx="914400" cy="914400"/>
          </a:xfrm>
          <a:prstGeom prst="rect">
            <a:avLst/>
          </a:prstGeom>
        </p:spPr>
      </p:pic>
      <p:pic>
        <p:nvPicPr>
          <p:cNvPr id="9" name="Graphic 8" descr="Statistics with solid fill">
            <a:extLst>
              <a:ext uri="{FF2B5EF4-FFF2-40B4-BE49-F238E27FC236}">
                <a16:creationId xmlns:a16="http://schemas.microsoft.com/office/drawing/2014/main" id="{773822C5-E806-4FDD-BD22-F31181D858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2104" y="475178"/>
            <a:ext cx="914400" cy="914400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9962B037-4D16-4D67-BBF2-7A67D16C126D}"/>
              </a:ext>
            </a:extLst>
          </p:cNvPr>
          <p:cNvSpPr txBox="1">
            <a:spLocks/>
          </p:cNvSpPr>
          <p:nvPr/>
        </p:nvSpPr>
        <p:spPr>
          <a:xfrm>
            <a:off x="6096000" y="1656707"/>
            <a:ext cx="5763322" cy="4614157"/>
          </a:xfrm>
          <a:prstGeom prst="rect">
            <a:avLst/>
          </a:prstGeom>
        </p:spPr>
        <p:txBody>
          <a:bodyPr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ea typeface="+mn-lt"/>
                <a:cs typeface="+mn-lt"/>
              </a:rPr>
              <a:t>Average </a:t>
            </a:r>
            <a:r>
              <a:rPr lang="en-US" sz="1600" dirty="0">
                <a:ea typeface="+mn-lt"/>
                <a:cs typeface="+mn-lt"/>
              </a:rPr>
              <a:t>age of passengers in 39.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The passenger with the </a:t>
            </a:r>
            <a:r>
              <a:rPr lang="en-US" sz="1600" b="1" dirty="0">
                <a:ea typeface="+mn-lt"/>
                <a:cs typeface="+mn-lt"/>
              </a:rPr>
              <a:t>lowest</a:t>
            </a:r>
            <a:r>
              <a:rPr lang="en-US" sz="1600" dirty="0">
                <a:ea typeface="+mn-lt"/>
                <a:cs typeface="+mn-lt"/>
              </a:rPr>
              <a:t> age is 7 and the age of </a:t>
            </a:r>
            <a:r>
              <a:rPr lang="en-US" sz="1600" b="1" dirty="0">
                <a:ea typeface="+mn-lt"/>
                <a:cs typeface="+mn-lt"/>
              </a:rPr>
              <a:t>oldest</a:t>
            </a:r>
            <a:r>
              <a:rPr lang="en-US" sz="1600" dirty="0">
                <a:ea typeface="+mn-lt"/>
                <a:cs typeface="+mn-lt"/>
              </a:rPr>
              <a:t> passenger is 85.</a:t>
            </a:r>
            <a:endParaRPr lang="en-US" sz="1600" b="1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On a scale of 5, average </a:t>
            </a:r>
            <a:r>
              <a:rPr lang="en-US" sz="1600" b="1" dirty="0"/>
              <a:t>Wi-Fi servic</a:t>
            </a:r>
            <a:r>
              <a:rPr lang="en-US" sz="1600" dirty="0"/>
              <a:t>e satisfaction is 2.72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Average of </a:t>
            </a:r>
            <a:r>
              <a:rPr lang="en-US" sz="1600" b="1" dirty="0"/>
              <a:t>Food &amp; Drink</a:t>
            </a:r>
            <a:r>
              <a:rPr lang="en-US" sz="1600" dirty="0"/>
              <a:t> is found to be 3.21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Average of </a:t>
            </a:r>
            <a:r>
              <a:rPr lang="en-US" sz="1600" b="1" dirty="0"/>
              <a:t>Seat Comfort </a:t>
            </a:r>
            <a:r>
              <a:rPr lang="en-US" sz="1600" dirty="0"/>
              <a:t>is found to 3.44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Average of </a:t>
            </a:r>
            <a:r>
              <a:rPr lang="en-US" sz="1600" b="1" dirty="0"/>
              <a:t>Leg room service </a:t>
            </a:r>
            <a:r>
              <a:rPr lang="en-US" sz="1600" dirty="0"/>
              <a:t>is 3.35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gb" sz="1600" dirty="0"/>
          </a:p>
          <a:p>
            <a:endParaRPr lang="en-US" sz="160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B91FB8-0868-4F43-A48E-71B02052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24307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53209827-FEFA-48B6-ACC4-3BAFF95F458A}"/>
              </a:ext>
            </a:extLst>
          </p:cNvPr>
          <p:cNvSpPr txBox="1">
            <a:spLocks/>
          </p:cNvSpPr>
          <p:nvPr/>
        </p:nvSpPr>
        <p:spPr>
          <a:xfrm>
            <a:off x="4745038" y="210898"/>
            <a:ext cx="1985962" cy="60190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EDA</a:t>
            </a:r>
          </a:p>
        </p:txBody>
      </p:sp>
      <p:pic>
        <p:nvPicPr>
          <p:cNvPr id="9" name="Graphic 8" descr="Statistics with solid fill">
            <a:extLst>
              <a:ext uri="{FF2B5EF4-FFF2-40B4-BE49-F238E27FC236}">
                <a16:creationId xmlns:a16="http://schemas.microsoft.com/office/drawing/2014/main" id="{773822C5-E806-4FDD-BD22-F31181D85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185" y="64881"/>
            <a:ext cx="884334" cy="88433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B91FB8-0868-4F43-A48E-71B02052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50EDD-48CD-0B4E-8E3F-9B8FFDE1C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319" y="1663410"/>
            <a:ext cx="4711699" cy="3691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18006-789D-944A-B673-908881B29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" y="1663410"/>
            <a:ext cx="6108700" cy="2463800"/>
          </a:xfrm>
          <a:prstGeom prst="rect">
            <a:avLst/>
          </a:prstGeom>
        </p:spPr>
      </p:pic>
      <p:sp>
        <p:nvSpPr>
          <p:cNvPr id="13" name="Title 10">
            <a:extLst>
              <a:ext uri="{FF2B5EF4-FFF2-40B4-BE49-F238E27FC236}">
                <a16:creationId xmlns:a16="http://schemas.microsoft.com/office/drawing/2014/main" id="{440D7ADE-A87D-6E42-87ED-9A99608F0ED3}"/>
              </a:ext>
            </a:extLst>
          </p:cNvPr>
          <p:cNvSpPr txBox="1">
            <a:spLocks/>
          </p:cNvSpPr>
          <p:nvPr/>
        </p:nvSpPr>
        <p:spPr>
          <a:xfrm>
            <a:off x="1408123" y="1066655"/>
            <a:ext cx="2278062" cy="3633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/>
              <a:t>Glimpse of the dataset</a:t>
            </a:r>
            <a:endParaRPr lang="en-gb" sz="1600" b="1" dirty="0"/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DD6FFFB3-A71B-6B4B-8BED-F65ADBCBB495}"/>
              </a:ext>
            </a:extLst>
          </p:cNvPr>
          <p:cNvSpPr txBox="1">
            <a:spLocks/>
          </p:cNvSpPr>
          <p:nvPr/>
        </p:nvSpPr>
        <p:spPr>
          <a:xfrm>
            <a:off x="8212137" y="1066656"/>
            <a:ext cx="2278062" cy="3633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/>
              <a:t>Correlation Matrix</a:t>
            </a:r>
            <a:endParaRPr lang="en-gb" sz="1600" b="1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580445B4-5FF3-0741-9FE1-2AB0C53345E1}"/>
              </a:ext>
            </a:extLst>
          </p:cNvPr>
          <p:cNvSpPr txBox="1">
            <a:spLocks/>
          </p:cNvSpPr>
          <p:nvPr/>
        </p:nvSpPr>
        <p:spPr>
          <a:xfrm>
            <a:off x="177800" y="4127209"/>
            <a:ext cx="5168900" cy="1664135"/>
          </a:xfrm>
          <a:prstGeom prst="rect">
            <a:avLst/>
          </a:prstGeom>
        </p:spPr>
        <p:txBody>
          <a:bodyPr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Average, minimum, count, standard deviation of the features are found. </a:t>
            </a:r>
          </a:p>
          <a:p>
            <a:r>
              <a:rPr lang="en-US" sz="1600" dirty="0"/>
              <a:t>Food drink, gate location, seat comfort, onboard service, etc. are some the features for which we can find the average.</a:t>
            </a:r>
          </a:p>
        </p:txBody>
      </p:sp>
    </p:spTree>
    <p:extLst>
      <p:ext uri="{BB962C8B-B14F-4D97-AF65-F5344CB8AC3E}">
        <p14:creationId xmlns:p14="http://schemas.microsoft.com/office/powerpoint/2010/main" val="282968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B91FB8-0868-4F43-A48E-71B02052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440D7ADE-A87D-6E42-87ED-9A99608F0ED3}"/>
              </a:ext>
            </a:extLst>
          </p:cNvPr>
          <p:cNvSpPr txBox="1">
            <a:spLocks/>
          </p:cNvSpPr>
          <p:nvPr/>
        </p:nvSpPr>
        <p:spPr>
          <a:xfrm>
            <a:off x="1408122" y="1066655"/>
            <a:ext cx="2439977" cy="3633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/>
              <a:t>Univariate Analysis for count</a:t>
            </a:r>
            <a:endParaRPr lang="en-gb" sz="1600" b="1" dirty="0"/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DD6FFFB3-A71B-6B4B-8BED-F65ADBCBB495}"/>
              </a:ext>
            </a:extLst>
          </p:cNvPr>
          <p:cNvSpPr txBox="1">
            <a:spLocks/>
          </p:cNvSpPr>
          <p:nvPr/>
        </p:nvSpPr>
        <p:spPr>
          <a:xfrm>
            <a:off x="8212137" y="1066656"/>
            <a:ext cx="2278062" cy="3633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/>
              <a:t>Bivariate Analysis</a:t>
            </a:r>
            <a:endParaRPr lang="en-gb" sz="1600" b="1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580445B4-5FF3-0741-9FE1-2AB0C53345E1}"/>
              </a:ext>
            </a:extLst>
          </p:cNvPr>
          <p:cNvSpPr txBox="1">
            <a:spLocks/>
          </p:cNvSpPr>
          <p:nvPr/>
        </p:nvSpPr>
        <p:spPr>
          <a:xfrm>
            <a:off x="177800" y="4127209"/>
            <a:ext cx="5168900" cy="1664135"/>
          </a:xfrm>
          <a:prstGeom prst="rect">
            <a:avLst/>
          </a:prstGeom>
        </p:spPr>
        <p:txBody>
          <a:bodyPr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Gender</a:t>
            </a:r>
            <a:r>
              <a:rPr lang="en-US" sz="1600" dirty="0"/>
              <a:t> -  More number of Female Passengers.</a:t>
            </a:r>
          </a:p>
          <a:p>
            <a:r>
              <a:rPr lang="en-US" sz="1600" b="1" dirty="0"/>
              <a:t>Customer Type </a:t>
            </a:r>
            <a:r>
              <a:rPr lang="en-US" sz="1600" dirty="0"/>
              <a:t>– More number of loyal customers.</a:t>
            </a:r>
          </a:p>
          <a:p>
            <a:r>
              <a:rPr lang="en-US" sz="1600" b="1" dirty="0"/>
              <a:t>Travel Type </a:t>
            </a:r>
            <a:r>
              <a:rPr lang="en-US" sz="1600" dirty="0"/>
              <a:t>– More number of Business travel passengers.</a:t>
            </a:r>
          </a:p>
          <a:p>
            <a:r>
              <a:rPr lang="en-US" sz="1600" b="1" dirty="0"/>
              <a:t>Satisfaction</a:t>
            </a:r>
            <a:r>
              <a:rPr lang="en-US" sz="1600" dirty="0"/>
              <a:t> – Less number of satisfied passengers.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541D4-EF56-5149-A37E-A46F09DE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333878"/>
            <a:ext cx="4699000" cy="246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296CF-1219-1546-9DF1-F3581239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333878"/>
            <a:ext cx="4737100" cy="2425700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B28A4B2E-E009-DB4D-8777-1B7806748DCF}"/>
              </a:ext>
            </a:extLst>
          </p:cNvPr>
          <p:cNvSpPr txBox="1">
            <a:spLocks/>
          </p:cNvSpPr>
          <p:nvPr/>
        </p:nvSpPr>
        <p:spPr>
          <a:xfrm>
            <a:off x="6235700" y="4026800"/>
            <a:ext cx="5562600" cy="21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Average age of satisfied passengers is 42 &amp; neutral or dissatisfied passenger is 37.</a:t>
            </a:r>
          </a:p>
          <a:p>
            <a:r>
              <a:rPr lang="en-US" sz="1600" dirty="0"/>
              <a:t>Avg age of Male &amp; Female passengers is 37.</a:t>
            </a:r>
          </a:p>
          <a:p>
            <a:r>
              <a:rPr lang="en-US" sz="1600" dirty="0"/>
              <a:t>Avg age Loyal Customers is 42 and disloyal passenger is 29.</a:t>
            </a:r>
          </a:p>
          <a:p>
            <a:r>
              <a:rPr lang="en-US" sz="1600" dirty="0"/>
              <a:t>Avg age of business travel passengers is 39 and personal travel passengers is 38.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6469FFD9-ADC7-A948-B611-B3599A448261}"/>
              </a:ext>
            </a:extLst>
          </p:cNvPr>
          <p:cNvSpPr txBox="1">
            <a:spLocks/>
          </p:cNvSpPr>
          <p:nvPr/>
        </p:nvSpPr>
        <p:spPr>
          <a:xfrm>
            <a:off x="4745038" y="210898"/>
            <a:ext cx="1985962" cy="60190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EDA</a:t>
            </a:r>
          </a:p>
        </p:txBody>
      </p:sp>
      <p:pic>
        <p:nvPicPr>
          <p:cNvPr id="18" name="Graphic 17" descr="Statistics with solid fill">
            <a:extLst>
              <a:ext uri="{FF2B5EF4-FFF2-40B4-BE49-F238E27FC236}">
                <a16:creationId xmlns:a16="http://schemas.microsoft.com/office/drawing/2014/main" id="{B4260D3F-D3A7-5C4B-883A-8D6229622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6185" y="64881"/>
            <a:ext cx="884334" cy="8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5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957" y="2620962"/>
            <a:ext cx="6944223" cy="118839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1"/>
                </a:solidFill>
              </a:rPr>
              <a:t>Methods</a:t>
            </a:r>
            <a:endParaRPr lang="en-US" b="1" dirty="0">
              <a:solidFill>
                <a:schemeClr val="tx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53F9B52-516B-6B43-8965-9030CA68B960}"/>
              </a:ext>
            </a:extLst>
          </p:cNvPr>
          <p:cNvSpPr txBox="1"/>
          <p:nvPr/>
        </p:nvSpPr>
        <p:spPr>
          <a:xfrm>
            <a:off x="774700" y="101600"/>
            <a:ext cx="669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ENCODING &amp; SPLITTING THE DATA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504B1-048B-5344-A478-4D1E7C29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4" y="1866900"/>
            <a:ext cx="4631426" cy="2727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76F0C0-8A36-BE40-B066-0425B81B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2163798"/>
            <a:ext cx="5295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53F9B52-516B-6B43-8965-9030CA68B960}"/>
              </a:ext>
            </a:extLst>
          </p:cNvPr>
          <p:cNvSpPr txBox="1"/>
          <p:nvPr/>
        </p:nvSpPr>
        <p:spPr>
          <a:xfrm>
            <a:off x="774700" y="101600"/>
            <a:ext cx="4702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DECISION TREE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56431-FC7C-1343-8CCC-56B1FC8F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686375"/>
            <a:ext cx="4822963" cy="545411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885-452A-B64B-A67E-1AAB9A4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059"/>
            <a:ext cx="4822804" cy="365125"/>
          </a:xfrm>
        </p:spPr>
        <p:txBody>
          <a:bodyPr rtlCol="0"/>
          <a:lstStyle/>
          <a:p>
            <a:r>
              <a:rPr lang="en-US" dirty="0"/>
              <a:t>NORTHEASTERN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6B049-A185-1A4E-B163-E26E3980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39" y="1955521"/>
            <a:ext cx="3315560" cy="2286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A254EB-6FFB-7948-B7E5-F5FC44209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05" y="1955521"/>
            <a:ext cx="3162045" cy="24552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2AAAE2-FF76-6E47-9B9A-7B622DDE8239}"/>
              </a:ext>
            </a:extLst>
          </p:cNvPr>
          <p:cNvSpPr txBox="1"/>
          <p:nvPr/>
        </p:nvSpPr>
        <p:spPr>
          <a:xfrm>
            <a:off x="7409048" y="1201790"/>
            <a:ext cx="369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55294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163FB7-958F-4794-B3EE-EC8933868F0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F128D9D-8887-4AE7-BD39-EBCD268E911A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501</TotalTime>
  <Words>656</Words>
  <Application>Microsoft Macintosh PowerPoint</Application>
  <PresentationFormat>Widescreen</PresentationFormat>
  <Paragraphs>115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PowerPoint Presentation</vt:lpstr>
      <vt:lpstr>Agenda</vt:lpstr>
      <vt:lpstr>Introduction</vt:lpstr>
      <vt:lpstr>PowerPoint Presentation</vt:lpstr>
      <vt:lpstr>PowerPoint Presentation</vt:lpstr>
      <vt:lpstr>PowerPoint Presentation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References: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Aswin Kumar Rajendran</cp:lastModifiedBy>
  <cp:revision>35</cp:revision>
  <dcterms:created xsi:type="dcterms:W3CDTF">2021-05-20T01:17:16Z</dcterms:created>
  <dcterms:modified xsi:type="dcterms:W3CDTF">2022-02-14T22:38:12Z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