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8" r:id="rId3"/>
    <p:sldId id="261" r:id="rId4"/>
    <p:sldId id="260" r:id="rId5"/>
    <p:sldId id="263" r:id="rId6"/>
    <p:sldId id="264" r:id="rId7"/>
    <p:sldId id="265" r:id="rId8"/>
    <p:sldId id="266" r:id="rId9"/>
    <p:sldId id="267" r:id="rId10"/>
    <p:sldId id="268" r:id="rId11"/>
    <p:sldId id="269"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08"/>
    <p:restoredTop sz="95369"/>
  </p:normalViewPr>
  <p:slideViewPr>
    <p:cSldViewPr snapToGrid="0" snapToObjects="1">
      <p:cViewPr varScale="1">
        <p:scale>
          <a:sx n="100" d="100"/>
          <a:sy n="100" d="100"/>
        </p:scale>
        <p:origin x="121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94E59-ADBA-7344-B820-40A476449052}" type="datetimeFigureOut">
              <a:rPr lang="en-US" smtClean="0"/>
              <a:t>2/4/22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FC128-9FF2-0F41-B664-0F006FEAE489}" type="slidenum">
              <a:rPr lang="en-US" smtClean="0"/>
              <a:t>‹#›</a:t>
            </a:fld>
            <a:endParaRPr lang="en-US"/>
          </a:p>
        </p:txBody>
      </p:sp>
    </p:spTree>
    <p:extLst>
      <p:ext uri="{BB962C8B-B14F-4D97-AF65-F5344CB8AC3E}">
        <p14:creationId xmlns:p14="http://schemas.microsoft.com/office/powerpoint/2010/main" val="97133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B1EA-20C9-B947-B5F8-D57B6621DC3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C00769A-07BF-6645-8183-8ACB47933BA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73559D7-7B81-904C-944B-095A907AA505}"/>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5" name="Footer Placeholder 4">
            <a:extLst>
              <a:ext uri="{FF2B5EF4-FFF2-40B4-BE49-F238E27FC236}">
                <a16:creationId xmlns:a16="http://schemas.microsoft.com/office/drawing/2014/main" id="{CDA4A5AB-23C4-AA4A-A5D8-EA2AC6062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F2B67-5361-CF43-B2A7-17689BDAB949}"/>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398193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12C9-531A-1C4B-A95C-4A849CDCE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0F25F3-1011-344E-AB8B-C184384608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10E0C-C3D3-814B-8C4F-BED70C8AB3D7}"/>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5" name="Footer Placeholder 4">
            <a:extLst>
              <a:ext uri="{FF2B5EF4-FFF2-40B4-BE49-F238E27FC236}">
                <a16:creationId xmlns:a16="http://schemas.microsoft.com/office/drawing/2014/main" id="{4786064D-DAFD-6748-9881-B759EFAF2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ECD24-6449-F84B-90A4-C970A5342810}"/>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161454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B65DD-BFDC-AE44-BBA1-02649E3BB41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12B48E-499F-3F4B-8A84-14AEFD803C9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82205-2C4E-8D49-B76E-A12CA2FFB6DD}"/>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5" name="Footer Placeholder 4">
            <a:extLst>
              <a:ext uri="{FF2B5EF4-FFF2-40B4-BE49-F238E27FC236}">
                <a16:creationId xmlns:a16="http://schemas.microsoft.com/office/drawing/2014/main" id="{8C609530-AA33-144A-A0D8-464BCBA53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DA43C-6EF1-9147-9558-136815E01548}"/>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144195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2589-E2BF-BD43-A43A-20002EE25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67DFC-1CC2-6642-A983-747EFF3482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DF40B-D0BA-1D44-B26C-B679FC7898C7}"/>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5" name="Footer Placeholder 4">
            <a:extLst>
              <a:ext uri="{FF2B5EF4-FFF2-40B4-BE49-F238E27FC236}">
                <a16:creationId xmlns:a16="http://schemas.microsoft.com/office/drawing/2014/main" id="{EB8A1C84-417D-DC4A-B432-C7D165A52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48E3C-3464-1D47-B857-00937E3A0A21}"/>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87472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9FA3-39F6-A242-B5AC-E7C66C186BE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3F3FBBC-119D-5745-96D8-B806A92EA22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8ED2C4-7CAA-EF49-B560-E03ABFDAB317}"/>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5" name="Footer Placeholder 4">
            <a:extLst>
              <a:ext uri="{FF2B5EF4-FFF2-40B4-BE49-F238E27FC236}">
                <a16:creationId xmlns:a16="http://schemas.microsoft.com/office/drawing/2014/main" id="{34DF3A29-7EE7-714E-B8A2-11F1F3B34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EF64B-B599-854F-B941-54D0D1126673}"/>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55271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9FD4-AE8C-0F40-9E0A-C170A848A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6592F-85F5-8147-9462-ABF76FDD5BB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0807C5-46E1-D94C-92C7-45E3672FF18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02AA0A-8C30-A54D-9360-81E4B9671560}"/>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6" name="Footer Placeholder 5">
            <a:extLst>
              <a:ext uri="{FF2B5EF4-FFF2-40B4-BE49-F238E27FC236}">
                <a16:creationId xmlns:a16="http://schemas.microsoft.com/office/drawing/2014/main" id="{F58D3DA8-1574-ED4A-A529-07998ACAE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0E39-6FF0-804F-A7CB-ADE312F9FD9D}"/>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135625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C072-1A3A-9F4D-9FA6-189D50F677E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3E9FA-407E-5642-97DA-8422A0A4A3D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F67E2-496E-B944-8203-E6B58EB8B37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1D8308-FF55-DF45-ADA2-4DD9CC31B1A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11466-AF88-A943-B380-9BD4A6DA3AA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BACF1A-E141-9049-AE7D-FB879A11F82A}"/>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8" name="Footer Placeholder 7">
            <a:extLst>
              <a:ext uri="{FF2B5EF4-FFF2-40B4-BE49-F238E27FC236}">
                <a16:creationId xmlns:a16="http://schemas.microsoft.com/office/drawing/2014/main" id="{B800CC95-76CD-6D4B-8F9B-61C7B4FF2B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73E81-9FBA-4242-8D9F-CE2633C1D1E7}"/>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130169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B163-CEB7-E44D-911C-30E49F77ED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5D3B4B-A5F3-D942-9E42-8155440A37CF}"/>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4" name="Footer Placeholder 3">
            <a:extLst>
              <a:ext uri="{FF2B5EF4-FFF2-40B4-BE49-F238E27FC236}">
                <a16:creationId xmlns:a16="http://schemas.microsoft.com/office/drawing/2014/main" id="{5D178E04-F0E6-7649-9474-4D59E2C49E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D5C315-2DC3-3F48-904F-DB5FBDD3181B}"/>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208948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748988-F785-7249-8ADE-72232D505CFD}"/>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3" name="Footer Placeholder 2">
            <a:extLst>
              <a:ext uri="{FF2B5EF4-FFF2-40B4-BE49-F238E27FC236}">
                <a16:creationId xmlns:a16="http://schemas.microsoft.com/office/drawing/2014/main" id="{2FD2BE5B-E13A-C84F-A3D6-F8A4120BCF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54B46-AF42-2448-B2FF-6B478A343999}"/>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163062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98A0-3522-6A41-B645-C6DA5EDC49E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0E1DAA3-86CC-D743-B76E-6DD6D678F46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91824E-7A86-4F49-B6BF-1A4B89A4D4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5548B69-5F4C-A54A-99FD-FC2879CCDC26}"/>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6" name="Footer Placeholder 5">
            <a:extLst>
              <a:ext uri="{FF2B5EF4-FFF2-40B4-BE49-F238E27FC236}">
                <a16:creationId xmlns:a16="http://schemas.microsoft.com/office/drawing/2014/main" id="{7C71FC1B-C627-DB44-A733-456E028A4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C932F-DA54-7644-A8C2-8311448BECD4}"/>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11332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4880-EEC2-DD4C-BB0D-B201B3B6B7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9C16663-124D-4540-9085-8ABA3428C92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D9329876-89E6-D447-8196-B77C5F44588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B1C6C0D-2085-0E4B-93B7-F81F7134AAFC}"/>
              </a:ext>
            </a:extLst>
          </p:cNvPr>
          <p:cNvSpPr>
            <a:spLocks noGrp="1"/>
          </p:cNvSpPr>
          <p:nvPr>
            <p:ph type="dt" sz="half" idx="10"/>
          </p:nvPr>
        </p:nvSpPr>
        <p:spPr/>
        <p:txBody>
          <a:bodyPr/>
          <a:lstStyle/>
          <a:p>
            <a:fld id="{6476112A-3C33-9D40-B2CD-69E71CB1C1F1}" type="datetimeFigureOut">
              <a:rPr lang="en-US" smtClean="0"/>
              <a:t>2/4/22</a:t>
            </a:fld>
            <a:endParaRPr lang="en-US"/>
          </a:p>
        </p:txBody>
      </p:sp>
      <p:sp>
        <p:nvSpPr>
          <p:cNvPr id="6" name="Footer Placeholder 5">
            <a:extLst>
              <a:ext uri="{FF2B5EF4-FFF2-40B4-BE49-F238E27FC236}">
                <a16:creationId xmlns:a16="http://schemas.microsoft.com/office/drawing/2014/main" id="{3874ED43-8BF3-764A-93CF-EEA69D16C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E9926-9C0C-8F4C-A9B7-D1156B88C9F6}"/>
              </a:ext>
            </a:extLst>
          </p:cNvPr>
          <p:cNvSpPr>
            <a:spLocks noGrp="1"/>
          </p:cNvSpPr>
          <p:nvPr>
            <p:ph type="sldNum" sz="quarter" idx="12"/>
          </p:nvPr>
        </p:nvSpPr>
        <p:spPr/>
        <p:txBody>
          <a:bodyPr/>
          <a:lstStyle/>
          <a:p>
            <a:fld id="{1489B92A-3B59-A54E-92DC-CD8A12B0C9FE}" type="slidenum">
              <a:rPr lang="en-US" smtClean="0"/>
              <a:t>‹#›</a:t>
            </a:fld>
            <a:endParaRPr lang="en-US"/>
          </a:p>
        </p:txBody>
      </p:sp>
    </p:spTree>
    <p:extLst>
      <p:ext uri="{BB962C8B-B14F-4D97-AF65-F5344CB8AC3E}">
        <p14:creationId xmlns:p14="http://schemas.microsoft.com/office/powerpoint/2010/main" val="48324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68794-87A3-AA47-A24E-78795EDE783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4C8B6E-EFE4-CB44-BBC3-B31647B84FC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C967E-B675-964D-ACAA-E9604357410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76112A-3C33-9D40-B2CD-69E71CB1C1F1}" type="datetimeFigureOut">
              <a:rPr lang="en-US" smtClean="0"/>
              <a:t>2/4/22</a:t>
            </a:fld>
            <a:endParaRPr lang="en-US"/>
          </a:p>
        </p:txBody>
      </p:sp>
      <p:sp>
        <p:nvSpPr>
          <p:cNvPr id="5" name="Footer Placeholder 4">
            <a:extLst>
              <a:ext uri="{FF2B5EF4-FFF2-40B4-BE49-F238E27FC236}">
                <a16:creationId xmlns:a16="http://schemas.microsoft.com/office/drawing/2014/main" id="{7EEDF50D-8D34-4241-B686-5D75B6ED1E9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669D4A-A5F3-2248-A155-0B68617AE02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89B92A-3B59-A54E-92DC-CD8A12B0C9FE}" type="slidenum">
              <a:rPr lang="en-US" smtClean="0"/>
              <a:t>‹#›</a:t>
            </a:fld>
            <a:endParaRPr lang="en-US"/>
          </a:p>
        </p:txBody>
      </p:sp>
    </p:spTree>
    <p:extLst>
      <p:ext uri="{BB962C8B-B14F-4D97-AF65-F5344CB8AC3E}">
        <p14:creationId xmlns:p14="http://schemas.microsoft.com/office/powerpoint/2010/main" val="100817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stagram.com/"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81076EA-1FB0-0A41-BE87-71FF22DCA9D4}"/>
              </a:ext>
            </a:extLst>
          </p:cNvPr>
          <p:cNvSpPr txBox="1">
            <a:spLocks/>
          </p:cNvSpPr>
          <p:nvPr/>
        </p:nvSpPr>
        <p:spPr>
          <a:xfrm>
            <a:off x="501087" y="2242998"/>
            <a:ext cx="8141825" cy="3263920"/>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600" b="1" dirty="0">
                <a:latin typeface="Helvetica" pitchFamily="2" charset="0"/>
              </a:rPr>
              <a:t>ITC 6000 Sec 03</a:t>
            </a:r>
            <a:br>
              <a:rPr lang="en-US" sz="3600" b="1" dirty="0">
                <a:latin typeface="Helvetica" pitchFamily="2" charset="0"/>
              </a:rPr>
            </a:br>
            <a:r>
              <a:rPr lang="en-US" sz="3600" b="1" dirty="0">
                <a:latin typeface="Helvetica" pitchFamily="2" charset="0"/>
              </a:rPr>
              <a:t>Database Management Systems</a:t>
            </a:r>
            <a:br>
              <a:rPr lang="en-US" sz="3600" b="1" dirty="0">
                <a:latin typeface="Helvetica" pitchFamily="2" charset="0"/>
              </a:rPr>
            </a:br>
            <a:r>
              <a:rPr lang="en-US" sz="3600" b="1" dirty="0">
                <a:latin typeface="Helvetica" pitchFamily="2" charset="0"/>
              </a:rPr>
              <a:t>Final Project Presentation</a:t>
            </a:r>
            <a:br>
              <a:rPr lang="en-US" sz="3600" b="1" dirty="0">
                <a:latin typeface="Helvetica" pitchFamily="2" charset="0"/>
              </a:rPr>
            </a:br>
            <a:r>
              <a:rPr lang="en-US" sz="3600" b="1" dirty="0">
                <a:latin typeface="Helvetica" pitchFamily="2" charset="0"/>
              </a:rPr>
              <a:t>2021 Winter B</a:t>
            </a:r>
            <a:br>
              <a:rPr lang="en-US" sz="3600" b="1" dirty="0">
                <a:latin typeface="Helvetica" pitchFamily="2" charset="0"/>
              </a:rPr>
            </a:br>
            <a:r>
              <a:rPr lang="en-US" sz="3600" b="1" dirty="0">
                <a:latin typeface="Helvetica" pitchFamily="2" charset="0"/>
              </a:rPr>
              <a:t>INSTAGRAM</a:t>
            </a:r>
            <a:br>
              <a:rPr lang="en-US" sz="3600" b="1" dirty="0">
                <a:latin typeface="Helvetica" pitchFamily="2" charset="0"/>
              </a:rPr>
            </a:br>
            <a:endParaRPr lang="en-US" sz="3600" dirty="0">
              <a:latin typeface="Helvetica" pitchFamily="2" charset="0"/>
            </a:endParaRPr>
          </a:p>
        </p:txBody>
      </p:sp>
      <p:sp>
        <p:nvSpPr>
          <p:cNvPr id="10" name="Subtitle 2">
            <a:extLst>
              <a:ext uri="{FF2B5EF4-FFF2-40B4-BE49-F238E27FC236}">
                <a16:creationId xmlns:a16="http://schemas.microsoft.com/office/drawing/2014/main" id="{7ADCEA54-ED74-DE49-A68E-DA2E20DC7761}"/>
              </a:ext>
            </a:extLst>
          </p:cNvPr>
          <p:cNvSpPr txBox="1">
            <a:spLocks/>
          </p:cNvSpPr>
          <p:nvPr/>
        </p:nvSpPr>
        <p:spPr bwMode="auto">
          <a:xfrm>
            <a:off x="1104900" y="53340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t>Aswin</a:t>
            </a:r>
          </a:p>
        </p:txBody>
      </p:sp>
    </p:spTree>
    <p:extLst>
      <p:ext uri="{BB962C8B-B14F-4D97-AF65-F5344CB8AC3E}">
        <p14:creationId xmlns:p14="http://schemas.microsoft.com/office/powerpoint/2010/main" val="379164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338B3-227D-404A-88F8-651D573E5FC4}"/>
              </a:ext>
            </a:extLst>
          </p:cNvPr>
          <p:cNvSpPr txBox="1"/>
          <p:nvPr/>
        </p:nvSpPr>
        <p:spPr>
          <a:xfrm>
            <a:off x="0" y="20911"/>
            <a:ext cx="8542115" cy="646331"/>
          </a:xfrm>
          <a:prstGeom prst="rect">
            <a:avLst/>
          </a:prstGeom>
          <a:noFill/>
        </p:spPr>
        <p:txBody>
          <a:bodyPr wrap="square" rtlCol="0">
            <a:spAutoFit/>
          </a:bodyPr>
          <a:lstStyle/>
          <a:p>
            <a:pPr algn="ctr"/>
            <a:r>
              <a:rPr lang="en-US" sz="3600" b="1" dirty="0">
                <a:solidFill>
                  <a:srgbClr val="C00000"/>
                </a:solidFill>
              </a:rPr>
              <a:t>SQL Example 2</a:t>
            </a:r>
          </a:p>
        </p:txBody>
      </p:sp>
      <p:sp>
        <p:nvSpPr>
          <p:cNvPr id="3" name="Content Placeholder 1">
            <a:extLst>
              <a:ext uri="{FF2B5EF4-FFF2-40B4-BE49-F238E27FC236}">
                <a16:creationId xmlns:a16="http://schemas.microsoft.com/office/drawing/2014/main" id="{AE026B36-4454-6345-A3CF-3A52EC207AC4}"/>
              </a:ext>
            </a:extLst>
          </p:cNvPr>
          <p:cNvSpPr>
            <a:spLocks noGrp="1"/>
          </p:cNvSpPr>
          <p:nvPr>
            <p:ph idx="1"/>
          </p:nvPr>
        </p:nvSpPr>
        <p:spPr>
          <a:xfrm>
            <a:off x="0" y="667241"/>
            <a:ext cx="4780344" cy="6057649"/>
          </a:xfrm>
        </p:spPr>
        <p:txBody>
          <a:bodyPr>
            <a:noAutofit/>
          </a:bodyPr>
          <a:lstStyle/>
          <a:p>
            <a:pPr marL="0" indent="0">
              <a:buNone/>
            </a:pPr>
            <a:r>
              <a:rPr lang="en-US" sz="2500" dirty="0">
                <a:solidFill>
                  <a:srgbClr val="C00000"/>
                </a:solidFill>
              </a:rPr>
              <a:t>--SQL Query: To display all the image URL of a user with their username. In this case for username </a:t>
            </a:r>
            <a:r>
              <a:rPr lang="en-US" sz="2500" dirty="0" err="1">
                <a:solidFill>
                  <a:srgbClr val="C00000"/>
                </a:solidFill>
              </a:rPr>
              <a:t>hardikpandya</a:t>
            </a:r>
            <a:endParaRPr lang="en-US" sz="2500" dirty="0">
              <a:solidFill>
                <a:srgbClr val="C00000"/>
              </a:solidFill>
            </a:endParaRPr>
          </a:p>
          <a:p>
            <a:pPr marL="0" indent="0">
              <a:buNone/>
            </a:pPr>
            <a:endParaRPr lang="en-US" sz="2500" dirty="0">
              <a:solidFill>
                <a:srgbClr val="C00000"/>
              </a:solidFill>
            </a:endParaRPr>
          </a:p>
          <a:p>
            <a:pPr marL="0" indent="0">
              <a:buNone/>
            </a:pPr>
            <a:r>
              <a:rPr lang="en-US" sz="2000" dirty="0"/>
              <a:t>SELECT </a:t>
            </a:r>
            <a:r>
              <a:rPr lang="en-US" sz="2000" dirty="0" err="1"/>
              <a:t>username,image_url</a:t>
            </a:r>
            <a:endParaRPr lang="en-US" sz="2000" dirty="0"/>
          </a:p>
          <a:p>
            <a:pPr marL="0" indent="0">
              <a:buNone/>
            </a:pPr>
            <a:r>
              <a:rPr lang="en-US" sz="2000" dirty="0"/>
              <a:t>FROM USERS</a:t>
            </a:r>
          </a:p>
          <a:p>
            <a:pPr marL="0" indent="0">
              <a:buNone/>
            </a:pPr>
            <a:r>
              <a:rPr lang="en-US" sz="2000" dirty="0"/>
              <a:t>LEFT JOIN IMAGE</a:t>
            </a:r>
          </a:p>
          <a:p>
            <a:pPr marL="0" indent="0">
              <a:buNone/>
            </a:pPr>
            <a:r>
              <a:rPr lang="en-US" sz="2000" dirty="0"/>
              <a:t>ON </a:t>
            </a:r>
            <a:r>
              <a:rPr lang="en-US" sz="2000" dirty="0" err="1"/>
              <a:t>USERS.id</a:t>
            </a:r>
            <a:r>
              <a:rPr lang="en-US" sz="2000" dirty="0"/>
              <a:t> = </a:t>
            </a:r>
            <a:r>
              <a:rPr lang="en-US" sz="2000" dirty="0" err="1"/>
              <a:t>IMAGE.FK_user_id</a:t>
            </a:r>
            <a:endParaRPr lang="en-US" sz="2000" dirty="0"/>
          </a:p>
          <a:p>
            <a:pPr marL="0" indent="0">
              <a:buNone/>
            </a:pPr>
            <a:r>
              <a:rPr lang="en-US" sz="2000" dirty="0"/>
              <a:t>WHERE username = '</a:t>
            </a:r>
            <a:r>
              <a:rPr lang="en-US" sz="2000" dirty="0" err="1"/>
              <a:t>hardikpandya</a:t>
            </a:r>
            <a:r>
              <a:rPr lang="en-US" sz="2000" dirty="0"/>
              <a:t>'</a:t>
            </a:r>
          </a:p>
        </p:txBody>
      </p:sp>
      <p:sp>
        <p:nvSpPr>
          <p:cNvPr id="6" name="TextBox 5">
            <a:extLst>
              <a:ext uri="{FF2B5EF4-FFF2-40B4-BE49-F238E27FC236}">
                <a16:creationId xmlns:a16="http://schemas.microsoft.com/office/drawing/2014/main" id="{41717BB4-4063-6440-AB1B-42D330D27263}"/>
              </a:ext>
            </a:extLst>
          </p:cNvPr>
          <p:cNvSpPr txBox="1"/>
          <p:nvPr/>
        </p:nvSpPr>
        <p:spPr>
          <a:xfrm>
            <a:off x="6088282" y="2465407"/>
            <a:ext cx="2592729" cy="477054"/>
          </a:xfrm>
          <a:prstGeom prst="rect">
            <a:avLst/>
          </a:prstGeom>
          <a:noFill/>
        </p:spPr>
        <p:txBody>
          <a:bodyPr wrap="square" rtlCol="0">
            <a:spAutoFit/>
          </a:bodyPr>
          <a:lstStyle/>
          <a:p>
            <a:r>
              <a:rPr lang="en-US" sz="2500" dirty="0">
                <a:solidFill>
                  <a:srgbClr val="C00000"/>
                </a:solidFill>
              </a:rPr>
              <a:t>Output</a:t>
            </a:r>
            <a:endParaRPr lang="en-US" sz="2500" dirty="0"/>
          </a:p>
        </p:txBody>
      </p:sp>
      <p:pic>
        <p:nvPicPr>
          <p:cNvPr id="7" name="Picture 6">
            <a:extLst>
              <a:ext uri="{FF2B5EF4-FFF2-40B4-BE49-F238E27FC236}">
                <a16:creationId xmlns:a16="http://schemas.microsoft.com/office/drawing/2014/main" id="{80DFCE9D-23BE-324E-82AD-ADED2C7FAE4D}"/>
              </a:ext>
            </a:extLst>
          </p:cNvPr>
          <p:cNvPicPr>
            <a:picLocks noChangeAspect="1"/>
          </p:cNvPicPr>
          <p:nvPr/>
        </p:nvPicPr>
        <p:blipFill>
          <a:blip r:embed="rId2"/>
          <a:stretch>
            <a:fillRect/>
          </a:stretch>
        </p:blipFill>
        <p:spPr>
          <a:xfrm>
            <a:off x="5213911" y="2971800"/>
            <a:ext cx="3467100" cy="914400"/>
          </a:xfrm>
          <a:prstGeom prst="rect">
            <a:avLst/>
          </a:prstGeom>
        </p:spPr>
      </p:pic>
    </p:spTree>
    <p:extLst>
      <p:ext uri="{BB962C8B-B14F-4D97-AF65-F5344CB8AC3E}">
        <p14:creationId xmlns:p14="http://schemas.microsoft.com/office/powerpoint/2010/main" val="200668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338B3-227D-404A-88F8-651D573E5FC4}"/>
              </a:ext>
            </a:extLst>
          </p:cNvPr>
          <p:cNvSpPr txBox="1"/>
          <p:nvPr/>
        </p:nvSpPr>
        <p:spPr>
          <a:xfrm>
            <a:off x="0" y="20911"/>
            <a:ext cx="8542115" cy="646331"/>
          </a:xfrm>
          <a:prstGeom prst="rect">
            <a:avLst/>
          </a:prstGeom>
          <a:noFill/>
        </p:spPr>
        <p:txBody>
          <a:bodyPr wrap="square" rtlCol="0">
            <a:spAutoFit/>
          </a:bodyPr>
          <a:lstStyle/>
          <a:p>
            <a:pPr algn="ctr"/>
            <a:r>
              <a:rPr lang="en-US" sz="3600" b="1" dirty="0">
                <a:solidFill>
                  <a:srgbClr val="C00000"/>
                </a:solidFill>
              </a:rPr>
              <a:t>SQL Example 3</a:t>
            </a:r>
          </a:p>
        </p:txBody>
      </p:sp>
      <p:sp>
        <p:nvSpPr>
          <p:cNvPr id="3" name="Content Placeholder 1">
            <a:extLst>
              <a:ext uri="{FF2B5EF4-FFF2-40B4-BE49-F238E27FC236}">
                <a16:creationId xmlns:a16="http://schemas.microsoft.com/office/drawing/2014/main" id="{AE026B36-4454-6345-A3CF-3A52EC207AC4}"/>
              </a:ext>
            </a:extLst>
          </p:cNvPr>
          <p:cNvSpPr>
            <a:spLocks noGrp="1"/>
          </p:cNvSpPr>
          <p:nvPr>
            <p:ph idx="1"/>
          </p:nvPr>
        </p:nvSpPr>
        <p:spPr>
          <a:xfrm>
            <a:off x="0" y="667241"/>
            <a:ext cx="4780344" cy="6057649"/>
          </a:xfrm>
        </p:spPr>
        <p:txBody>
          <a:bodyPr>
            <a:noAutofit/>
          </a:bodyPr>
          <a:lstStyle/>
          <a:p>
            <a:pPr marL="0" indent="0">
              <a:buNone/>
            </a:pPr>
            <a:r>
              <a:rPr lang="en-US" sz="2500" dirty="0">
                <a:solidFill>
                  <a:srgbClr val="C00000"/>
                </a:solidFill>
              </a:rPr>
              <a:t>--SQL Query: To display all the users with no images</a:t>
            </a:r>
          </a:p>
          <a:p>
            <a:pPr marL="0" indent="0">
              <a:buNone/>
            </a:pPr>
            <a:endParaRPr lang="en-US" sz="2500" dirty="0">
              <a:solidFill>
                <a:srgbClr val="C00000"/>
              </a:solidFill>
            </a:endParaRPr>
          </a:p>
          <a:p>
            <a:pPr marL="0" indent="0">
              <a:buNone/>
            </a:pPr>
            <a:endParaRPr lang="en-US" sz="2500" dirty="0">
              <a:solidFill>
                <a:srgbClr val="C00000"/>
              </a:solidFill>
            </a:endParaRPr>
          </a:p>
          <a:p>
            <a:pPr marL="0" indent="0">
              <a:buNone/>
            </a:pPr>
            <a:r>
              <a:rPr lang="en-US" sz="2000" dirty="0"/>
              <a:t>SELECT username</a:t>
            </a:r>
          </a:p>
          <a:p>
            <a:pPr marL="0" indent="0">
              <a:buNone/>
            </a:pPr>
            <a:r>
              <a:rPr lang="en-US" sz="2000" dirty="0"/>
              <a:t>FROM USERS</a:t>
            </a:r>
          </a:p>
          <a:p>
            <a:pPr marL="0" indent="0">
              <a:buNone/>
            </a:pPr>
            <a:r>
              <a:rPr lang="en-US" sz="2000" dirty="0"/>
              <a:t>LEFT JOIN IMAGE</a:t>
            </a:r>
          </a:p>
          <a:p>
            <a:pPr marL="0" indent="0">
              <a:buNone/>
            </a:pPr>
            <a:r>
              <a:rPr lang="en-US" sz="2000" dirty="0"/>
              <a:t>ON </a:t>
            </a:r>
            <a:r>
              <a:rPr lang="en-US" sz="2000" dirty="0" err="1"/>
              <a:t>USERS.id</a:t>
            </a:r>
            <a:r>
              <a:rPr lang="en-US" sz="2000" dirty="0"/>
              <a:t> = </a:t>
            </a:r>
            <a:r>
              <a:rPr lang="en-US" sz="2000" dirty="0" err="1"/>
              <a:t>IMAGE.FK_user_id</a:t>
            </a:r>
            <a:endParaRPr lang="en-US" sz="2000" dirty="0"/>
          </a:p>
          <a:p>
            <a:pPr marL="0" indent="0">
              <a:buNone/>
            </a:pPr>
            <a:r>
              <a:rPr lang="en-US" sz="2000" dirty="0"/>
              <a:t>WHERE </a:t>
            </a:r>
            <a:r>
              <a:rPr lang="en-US" sz="2000" dirty="0" err="1"/>
              <a:t>IMAGE.id</a:t>
            </a:r>
            <a:r>
              <a:rPr lang="en-US" sz="2000" dirty="0"/>
              <a:t> IS NULL</a:t>
            </a:r>
          </a:p>
          <a:p>
            <a:pPr marL="0" indent="0">
              <a:buNone/>
            </a:pPr>
            <a:r>
              <a:rPr lang="en-US" sz="2000" dirty="0"/>
              <a:t>ORDER BY </a:t>
            </a:r>
            <a:r>
              <a:rPr lang="en-US" sz="2000" dirty="0" err="1"/>
              <a:t>USERS.id</a:t>
            </a:r>
            <a:r>
              <a:rPr lang="en-US" sz="2000" dirty="0"/>
              <a:t>;</a:t>
            </a:r>
          </a:p>
        </p:txBody>
      </p:sp>
      <p:sp>
        <p:nvSpPr>
          <p:cNvPr id="6" name="TextBox 5">
            <a:extLst>
              <a:ext uri="{FF2B5EF4-FFF2-40B4-BE49-F238E27FC236}">
                <a16:creationId xmlns:a16="http://schemas.microsoft.com/office/drawing/2014/main" id="{41717BB4-4063-6440-AB1B-42D330D27263}"/>
              </a:ext>
            </a:extLst>
          </p:cNvPr>
          <p:cNvSpPr txBox="1"/>
          <p:nvPr/>
        </p:nvSpPr>
        <p:spPr>
          <a:xfrm>
            <a:off x="6088282" y="2465407"/>
            <a:ext cx="2592729" cy="477054"/>
          </a:xfrm>
          <a:prstGeom prst="rect">
            <a:avLst/>
          </a:prstGeom>
          <a:noFill/>
        </p:spPr>
        <p:txBody>
          <a:bodyPr wrap="square" rtlCol="0">
            <a:spAutoFit/>
          </a:bodyPr>
          <a:lstStyle/>
          <a:p>
            <a:r>
              <a:rPr lang="en-US" sz="2500" dirty="0">
                <a:solidFill>
                  <a:srgbClr val="C00000"/>
                </a:solidFill>
              </a:rPr>
              <a:t>Output</a:t>
            </a:r>
            <a:endParaRPr lang="en-US" sz="2500" dirty="0"/>
          </a:p>
        </p:txBody>
      </p:sp>
      <p:pic>
        <p:nvPicPr>
          <p:cNvPr id="5" name="Picture 4">
            <a:extLst>
              <a:ext uri="{FF2B5EF4-FFF2-40B4-BE49-F238E27FC236}">
                <a16:creationId xmlns:a16="http://schemas.microsoft.com/office/drawing/2014/main" id="{8BECC81E-AFF3-C946-8B86-D5CE59207D31}"/>
              </a:ext>
            </a:extLst>
          </p:cNvPr>
          <p:cNvPicPr>
            <a:picLocks noChangeAspect="1"/>
          </p:cNvPicPr>
          <p:nvPr/>
        </p:nvPicPr>
        <p:blipFill>
          <a:blip r:embed="rId2"/>
          <a:stretch>
            <a:fillRect/>
          </a:stretch>
        </p:blipFill>
        <p:spPr>
          <a:xfrm>
            <a:off x="5829379" y="3013840"/>
            <a:ext cx="1663700" cy="1803400"/>
          </a:xfrm>
          <a:prstGeom prst="rect">
            <a:avLst/>
          </a:prstGeom>
        </p:spPr>
      </p:pic>
    </p:spTree>
    <p:extLst>
      <p:ext uri="{BB962C8B-B14F-4D97-AF65-F5344CB8AC3E}">
        <p14:creationId xmlns:p14="http://schemas.microsoft.com/office/powerpoint/2010/main" val="325467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338B3-227D-404A-88F8-651D573E5FC4}"/>
              </a:ext>
            </a:extLst>
          </p:cNvPr>
          <p:cNvSpPr txBox="1"/>
          <p:nvPr/>
        </p:nvSpPr>
        <p:spPr>
          <a:xfrm>
            <a:off x="0" y="20911"/>
            <a:ext cx="8542115" cy="646331"/>
          </a:xfrm>
          <a:prstGeom prst="rect">
            <a:avLst/>
          </a:prstGeom>
          <a:noFill/>
        </p:spPr>
        <p:txBody>
          <a:bodyPr wrap="square" rtlCol="0">
            <a:spAutoFit/>
          </a:bodyPr>
          <a:lstStyle/>
          <a:p>
            <a:pPr algn="ctr"/>
            <a:r>
              <a:rPr lang="en-US" sz="3600" b="1" dirty="0">
                <a:solidFill>
                  <a:srgbClr val="C00000"/>
                </a:solidFill>
              </a:rPr>
              <a:t>Metrics</a:t>
            </a:r>
          </a:p>
        </p:txBody>
      </p:sp>
      <p:sp>
        <p:nvSpPr>
          <p:cNvPr id="10" name="Content Placeholder 1">
            <a:extLst>
              <a:ext uri="{FF2B5EF4-FFF2-40B4-BE49-F238E27FC236}">
                <a16:creationId xmlns:a16="http://schemas.microsoft.com/office/drawing/2014/main" id="{4F37AAF6-2EE5-6947-BA30-00165225876A}"/>
              </a:ext>
            </a:extLst>
          </p:cNvPr>
          <p:cNvSpPr>
            <a:spLocks noGrp="1"/>
          </p:cNvSpPr>
          <p:nvPr>
            <p:ph idx="1"/>
          </p:nvPr>
        </p:nvSpPr>
        <p:spPr>
          <a:xfrm>
            <a:off x="519545" y="876300"/>
            <a:ext cx="8229600" cy="5105400"/>
          </a:xfrm>
        </p:spPr>
        <p:txBody>
          <a:bodyPr>
            <a:normAutofit fontScale="92500" lnSpcReduction="10000"/>
          </a:bodyPr>
          <a:lstStyle/>
          <a:p>
            <a:pPr>
              <a:buFont typeface="Wingdings" pitchFamily="2" charset="2"/>
              <a:buChar char="v"/>
            </a:pPr>
            <a:r>
              <a:rPr lang="en-US" sz="2400" b="1" dirty="0"/>
              <a:t>Metrics:</a:t>
            </a:r>
          </a:p>
          <a:p>
            <a:pPr marL="0" indent="0">
              <a:buNone/>
            </a:pPr>
            <a:r>
              <a:rPr lang="en-US" sz="2400" b="1" dirty="0"/>
              <a:t>   </a:t>
            </a:r>
            <a:r>
              <a:rPr lang="en-US" sz="2400" dirty="0"/>
              <a:t> - Instagram metrics tells us about the engagement with the photos and the users who engage with it.</a:t>
            </a:r>
          </a:p>
          <a:p>
            <a:pPr marL="0" indent="0">
              <a:buNone/>
            </a:pPr>
            <a:endParaRPr lang="en-US" sz="2400" b="1" dirty="0"/>
          </a:p>
          <a:p>
            <a:pPr marL="0" indent="0">
              <a:buNone/>
            </a:pPr>
            <a:r>
              <a:rPr lang="en-US" sz="2400" b="1" dirty="0"/>
              <a:t>    </a:t>
            </a:r>
            <a:r>
              <a:rPr lang="en-US" sz="2400" dirty="0"/>
              <a:t>- User engagement with likes, Comments, Profile Clicks for advertisers.</a:t>
            </a:r>
          </a:p>
          <a:p>
            <a:pPr marL="0" indent="0">
              <a:buNone/>
            </a:pPr>
            <a:endParaRPr lang="en-US" sz="2400" dirty="0"/>
          </a:p>
          <a:p>
            <a:pPr marL="0" indent="0">
              <a:buNone/>
            </a:pPr>
            <a:r>
              <a:rPr lang="en-US" sz="2400" dirty="0"/>
              <a:t>    - Follower Growth: Follower Growth after promoting with advertisement. This will show the follower count before and after the promotion of Instagram profile.</a:t>
            </a:r>
          </a:p>
          <a:p>
            <a:pPr marL="0" indent="0">
              <a:buNone/>
            </a:pPr>
            <a:endParaRPr lang="en-US" sz="2400" dirty="0"/>
          </a:p>
          <a:p>
            <a:pPr marL="0" indent="0">
              <a:buNone/>
            </a:pPr>
            <a:r>
              <a:rPr lang="en-US" sz="2400" dirty="0"/>
              <a:t>   - Instagram users can add up to 30 hashtags on each post.</a:t>
            </a:r>
          </a:p>
          <a:p>
            <a:pPr marL="0" indent="0">
              <a:buNone/>
            </a:pPr>
            <a:endParaRPr lang="en-US" sz="2400" dirty="0"/>
          </a:p>
          <a:p>
            <a:pPr marL="0" indent="0">
              <a:buNone/>
            </a:pPr>
            <a:r>
              <a:rPr lang="en-US" sz="2400" dirty="0"/>
              <a:t>   - When relevant hashtags are used, it helps to keep the engagement in check.</a:t>
            </a:r>
            <a:endParaRPr lang="en-US" sz="2400" b="1" dirty="0"/>
          </a:p>
        </p:txBody>
      </p:sp>
    </p:spTree>
    <p:extLst>
      <p:ext uri="{BB962C8B-B14F-4D97-AF65-F5344CB8AC3E}">
        <p14:creationId xmlns:p14="http://schemas.microsoft.com/office/powerpoint/2010/main" val="2788666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338B3-227D-404A-88F8-651D573E5FC4}"/>
              </a:ext>
            </a:extLst>
          </p:cNvPr>
          <p:cNvSpPr txBox="1"/>
          <p:nvPr/>
        </p:nvSpPr>
        <p:spPr>
          <a:xfrm>
            <a:off x="0" y="20911"/>
            <a:ext cx="8542115" cy="646331"/>
          </a:xfrm>
          <a:prstGeom prst="rect">
            <a:avLst/>
          </a:prstGeom>
          <a:noFill/>
        </p:spPr>
        <p:txBody>
          <a:bodyPr wrap="square" rtlCol="0">
            <a:spAutoFit/>
          </a:bodyPr>
          <a:lstStyle/>
          <a:p>
            <a:pPr algn="ctr"/>
            <a:r>
              <a:rPr lang="en-US" sz="3600" b="1" dirty="0">
                <a:solidFill>
                  <a:srgbClr val="C00000"/>
                </a:solidFill>
              </a:rPr>
              <a:t>Privacy &amp; Security Features</a:t>
            </a:r>
          </a:p>
        </p:txBody>
      </p:sp>
      <p:sp>
        <p:nvSpPr>
          <p:cNvPr id="10" name="Content Placeholder 1">
            <a:extLst>
              <a:ext uri="{FF2B5EF4-FFF2-40B4-BE49-F238E27FC236}">
                <a16:creationId xmlns:a16="http://schemas.microsoft.com/office/drawing/2014/main" id="{4F37AAF6-2EE5-6947-BA30-00165225876A}"/>
              </a:ext>
            </a:extLst>
          </p:cNvPr>
          <p:cNvSpPr>
            <a:spLocks noGrp="1"/>
          </p:cNvSpPr>
          <p:nvPr>
            <p:ph idx="1"/>
          </p:nvPr>
        </p:nvSpPr>
        <p:spPr>
          <a:xfrm>
            <a:off x="519545" y="876300"/>
            <a:ext cx="8229600" cy="5105400"/>
          </a:xfrm>
        </p:spPr>
        <p:txBody>
          <a:bodyPr>
            <a:normAutofit/>
          </a:bodyPr>
          <a:lstStyle/>
          <a:p>
            <a:pPr marL="0" indent="0">
              <a:buNone/>
            </a:pPr>
            <a:r>
              <a:rPr lang="en-US" sz="2400" dirty="0"/>
              <a:t>    - Private Account.</a:t>
            </a:r>
          </a:p>
          <a:p>
            <a:pPr marL="0" indent="0">
              <a:buNone/>
            </a:pPr>
            <a:endParaRPr lang="en-US" sz="2400" b="1" dirty="0"/>
          </a:p>
          <a:p>
            <a:pPr marL="0" indent="0">
              <a:buNone/>
            </a:pPr>
            <a:r>
              <a:rPr lang="en-US" sz="2400" b="1" dirty="0"/>
              <a:t>    </a:t>
            </a:r>
            <a:r>
              <a:rPr lang="en-US" sz="2400" dirty="0"/>
              <a:t>- Remove a follower.</a:t>
            </a:r>
          </a:p>
          <a:p>
            <a:pPr marL="0" indent="0">
              <a:buNone/>
            </a:pPr>
            <a:endParaRPr lang="en-US" sz="2400" dirty="0"/>
          </a:p>
          <a:p>
            <a:pPr marL="0" indent="0">
              <a:buNone/>
            </a:pPr>
            <a:r>
              <a:rPr lang="en-US" sz="2400" dirty="0"/>
              <a:t>    - Two- Factor Authentication.</a:t>
            </a:r>
          </a:p>
          <a:p>
            <a:pPr marL="0" indent="0">
              <a:buNone/>
            </a:pPr>
            <a:endParaRPr lang="en-US" sz="2400" dirty="0"/>
          </a:p>
          <a:p>
            <a:pPr marL="0" indent="0">
              <a:buNone/>
            </a:pPr>
            <a:r>
              <a:rPr lang="en-US" sz="2400" dirty="0"/>
              <a:t>   - Download your data, a copy of your comments, posts, and messages.</a:t>
            </a:r>
          </a:p>
          <a:p>
            <a:pPr marL="0" indent="0">
              <a:buNone/>
            </a:pPr>
            <a:endParaRPr lang="en-US" sz="2400" dirty="0"/>
          </a:p>
          <a:p>
            <a:pPr marL="0" indent="0">
              <a:buNone/>
            </a:pPr>
            <a:r>
              <a:rPr lang="en-US" sz="2400" dirty="0"/>
              <a:t>   - Delete posts, remove or archive your posts and it will be not shown in your profile.</a:t>
            </a:r>
            <a:endParaRPr lang="en-US" sz="2400" b="1" dirty="0"/>
          </a:p>
        </p:txBody>
      </p:sp>
    </p:spTree>
    <p:extLst>
      <p:ext uri="{BB962C8B-B14F-4D97-AF65-F5344CB8AC3E}">
        <p14:creationId xmlns:p14="http://schemas.microsoft.com/office/powerpoint/2010/main" val="101588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338B3-227D-404A-88F8-651D573E5FC4}"/>
              </a:ext>
            </a:extLst>
          </p:cNvPr>
          <p:cNvSpPr txBox="1"/>
          <p:nvPr/>
        </p:nvSpPr>
        <p:spPr>
          <a:xfrm>
            <a:off x="0" y="20911"/>
            <a:ext cx="8542115" cy="646331"/>
          </a:xfrm>
          <a:prstGeom prst="rect">
            <a:avLst/>
          </a:prstGeom>
          <a:noFill/>
        </p:spPr>
        <p:txBody>
          <a:bodyPr wrap="square" rtlCol="0">
            <a:spAutoFit/>
          </a:bodyPr>
          <a:lstStyle/>
          <a:p>
            <a:pPr algn="ctr"/>
            <a:r>
              <a:rPr lang="en-US" sz="3600" b="1" dirty="0">
                <a:solidFill>
                  <a:srgbClr val="C00000"/>
                </a:solidFill>
              </a:rPr>
              <a:t>Future Ideas &amp; Lessons Learnt</a:t>
            </a:r>
          </a:p>
        </p:txBody>
      </p:sp>
      <p:sp>
        <p:nvSpPr>
          <p:cNvPr id="10" name="Content Placeholder 1">
            <a:extLst>
              <a:ext uri="{FF2B5EF4-FFF2-40B4-BE49-F238E27FC236}">
                <a16:creationId xmlns:a16="http://schemas.microsoft.com/office/drawing/2014/main" id="{4F37AAF6-2EE5-6947-BA30-00165225876A}"/>
              </a:ext>
            </a:extLst>
          </p:cNvPr>
          <p:cNvSpPr>
            <a:spLocks noGrp="1"/>
          </p:cNvSpPr>
          <p:nvPr>
            <p:ph idx="1"/>
          </p:nvPr>
        </p:nvSpPr>
        <p:spPr>
          <a:xfrm>
            <a:off x="519545" y="876300"/>
            <a:ext cx="8229600" cy="5105400"/>
          </a:xfrm>
        </p:spPr>
        <p:txBody>
          <a:bodyPr>
            <a:normAutofit/>
          </a:bodyPr>
          <a:lstStyle/>
          <a:p>
            <a:pPr>
              <a:buFont typeface="Wingdings" pitchFamily="2" charset="2"/>
              <a:buChar char="v"/>
            </a:pPr>
            <a:r>
              <a:rPr lang="en-US" sz="2400" b="1" dirty="0"/>
              <a:t>Lessons Learnt:</a:t>
            </a:r>
          </a:p>
          <a:p>
            <a:r>
              <a:rPr lang="en-US" sz="2500" dirty="0"/>
              <a:t>Created complex queries to retrieve information from the database using JOINs.</a:t>
            </a:r>
          </a:p>
          <a:p>
            <a:r>
              <a:rPr lang="en-US" sz="2500" dirty="0"/>
              <a:t>Learnt about the architecture design of Instagram.</a:t>
            </a:r>
          </a:p>
          <a:p>
            <a:r>
              <a:rPr lang="en-US" sz="2500" dirty="0"/>
              <a:t>Learnt about the Metrics along with the security and privacy features of the application.</a:t>
            </a:r>
          </a:p>
          <a:p>
            <a:pPr marL="0" indent="0">
              <a:buNone/>
            </a:pPr>
            <a:endParaRPr lang="en-US" sz="2400" dirty="0"/>
          </a:p>
          <a:p>
            <a:pPr marL="0" indent="0">
              <a:buNone/>
            </a:pPr>
            <a:r>
              <a:rPr lang="en-US" sz="2400" b="1" dirty="0"/>
              <a:t>Future Ideas:</a:t>
            </a:r>
          </a:p>
          <a:p>
            <a:r>
              <a:rPr lang="en-US" sz="2500" dirty="0"/>
              <a:t>Add actual pictures in the server in the current database.</a:t>
            </a:r>
          </a:p>
          <a:p>
            <a:r>
              <a:rPr lang="en-US" sz="2500" dirty="0"/>
              <a:t>With the help of new domain and a server space make website that can do the functions of this database with a better database design.</a:t>
            </a:r>
          </a:p>
          <a:p>
            <a:pPr marL="0" indent="0">
              <a:buNone/>
            </a:pPr>
            <a:endParaRPr lang="en-US" sz="2400" b="1" dirty="0"/>
          </a:p>
        </p:txBody>
      </p:sp>
    </p:spTree>
    <p:extLst>
      <p:ext uri="{BB962C8B-B14F-4D97-AF65-F5344CB8AC3E}">
        <p14:creationId xmlns:p14="http://schemas.microsoft.com/office/powerpoint/2010/main" val="271035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C2ACE6-9FEA-B746-98C3-2C759F95B5E3}"/>
              </a:ext>
            </a:extLst>
          </p:cNvPr>
          <p:cNvSpPr txBox="1"/>
          <p:nvPr/>
        </p:nvSpPr>
        <p:spPr>
          <a:xfrm>
            <a:off x="207030" y="409461"/>
            <a:ext cx="8542115" cy="646331"/>
          </a:xfrm>
          <a:prstGeom prst="rect">
            <a:avLst/>
          </a:prstGeom>
          <a:noFill/>
        </p:spPr>
        <p:txBody>
          <a:bodyPr wrap="square" rtlCol="0">
            <a:spAutoFit/>
          </a:bodyPr>
          <a:lstStyle/>
          <a:p>
            <a:pPr algn="ctr"/>
            <a:r>
              <a:rPr lang="en-US" sz="3600" b="1" dirty="0">
                <a:solidFill>
                  <a:srgbClr val="C00000"/>
                </a:solidFill>
              </a:rPr>
              <a:t>Overview</a:t>
            </a:r>
          </a:p>
        </p:txBody>
      </p:sp>
      <p:sp>
        <p:nvSpPr>
          <p:cNvPr id="11" name="Content Placeholder 1">
            <a:extLst>
              <a:ext uri="{FF2B5EF4-FFF2-40B4-BE49-F238E27FC236}">
                <a16:creationId xmlns:a16="http://schemas.microsoft.com/office/drawing/2014/main" id="{71DAE066-0FBA-2D4C-8CB5-4418E39181B0}"/>
              </a:ext>
            </a:extLst>
          </p:cNvPr>
          <p:cNvSpPr>
            <a:spLocks noGrp="1"/>
          </p:cNvSpPr>
          <p:nvPr>
            <p:ph idx="1"/>
          </p:nvPr>
        </p:nvSpPr>
        <p:spPr>
          <a:xfrm>
            <a:off x="519545" y="1147159"/>
            <a:ext cx="8229600" cy="5105400"/>
          </a:xfrm>
        </p:spPr>
        <p:txBody>
          <a:bodyPr>
            <a:normAutofit/>
          </a:bodyPr>
          <a:lstStyle/>
          <a:p>
            <a:r>
              <a:rPr lang="en-US" sz="3200" dirty="0"/>
              <a:t>Project Overview</a:t>
            </a:r>
          </a:p>
          <a:p>
            <a:r>
              <a:rPr lang="en-US" sz="3200" dirty="0"/>
              <a:t>User </a:t>
            </a:r>
            <a:r>
              <a:rPr lang="en-US" sz="3200" dirty="0" err="1"/>
              <a:t>Personna’s</a:t>
            </a:r>
            <a:endParaRPr lang="en-US" sz="3200" dirty="0"/>
          </a:p>
          <a:p>
            <a:r>
              <a:rPr lang="en-US" sz="3200" dirty="0"/>
              <a:t>Business Rules</a:t>
            </a:r>
          </a:p>
          <a:p>
            <a:r>
              <a:rPr lang="en-US" sz="3200" dirty="0"/>
              <a:t>ER Diagram</a:t>
            </a:r>
          </a:p>
          <a:p>
            <a:r>
              <a:rPr lang="en-US" sz="3200" dirty="0"/>
              <a:t>Architecture</a:t>
            </a:r>
          </a:p>
          <a:p>
            <a:r>
              <a:rPr lang="en-US" sz="3200" dirty="0"/>
              <a:t>Major SQL examples </a:t>
            </a:r>
          </a:p>
          <a:p>
            <a:r>
              <a:rPr lang="en-US" sz="3200" dirty="0"/>
              <a:t>Metrics </a:t>
            </a:r>
          </a:p>
          <a:p>
            <a:r>
              <a:rPr lang="en-US" sz="3200" dirty="0"/>
              <a:t>Security &amp; Privacy Compliance</a:t>
            </a:r>
          </a:p>
          <a:p>
            <a:r>
              <a:rPr lang="en-US" sz="3200" dirty="0"/>
              <a:t>Next steps / Future Ideas</a:t>
            </a:r>
          </a:p>
        </p:txBody>
      </p:sp>
    </p:spTree>
    <p:extLst>
      <p:ext uri="{BB962C8B-B14F-4D97-AF65-F5344CB8AC3E}">
        <p14:creationId xmlns:p14="http://schemas.microsoft.com/office/powerpoint/2010/main" val="278265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903FDA0-D48B-034A-ACA2-B2AF98639FDD}"/>
              </a:ext>
            </a:extLst>
          </p:cNvPr>
          <p:cNvPicPr>
            <a:picLocks noGrp="1" noChangeAspect="1"/>
          </p:cNvPicPr>
          <p:nvPr>
            <p:ph sz="half" idx="1"/>
          </p:nvPr>
        </p:nvPicPr>
        <p:blipFill>
          <a:blip r:embed="rId2"/>
          <a:stretch>
            <a:fillRect/>
          </a:stretch>
        </p:blipFill>
        <p:spPr>
          <a:xfrm>
            <a:off x="189354" y="1055792"/>
            <a:ext cx="1898248" cy="1925322"/>
          </a:xfrm>
        </p:spPr>
      </p:pic>
      <p:sp>
        <p:nvSpPr>
          <p:cNvPr id="12" name="TextBox 11">
            <a:extLst>
              <a:ext uri="{FF2B5EF4-FFF2-40B4-BE49-F238E27FC236}">
                <a16:creationId xmlns:a16="http://schemas.microsoft.com/office/drawing/2014/main" id="{D5B5923E-BDA4-7741-AD87-E0D9A52C39EE}"/>
              </a:ext>
            </a:extLst>
          </p:cNvPr>
          <p:cNvSpPr txBox="1"/>
          <p:nvPr/>
        </p:nvSpPr>
        <p:spPr>
          <a:xfrm>
            <a:off x="207030" y="409461"/>
            <a:ext cx="8542115" cy="646331"/>
          </a:xfrm>
          <a:prstGeom prst="rect">
            <a:avLst/>
          </a:prstGeom>
          <a:noFill/>
        </p:spPr>
        <p:txBody>
          <a:bodyPr wrap="square" rtlCol="0">
            <a:spAutoFit/>
          </a:bodyPr>
          <a:lstStyle/>
          <a:p>
            <a:pPr algn="ctr"/>
            <a:r>
              <a:rPr lang="en-US" sz="3600" b="1" dirty="0">
                <a:solidFill>
                  <a:srgbClr val="C00000"/>
                </a:solidFill>
              </a:rPr>
              <a:t>Project Overview</a:t>
            </a:r>
          </a:p>
        </p:txBody>
      </p:sp>
      <p:sp>
        <p:nvSpPr>
          <p:cNvPr id="13" name="Content Placeholder 1">
            <a:extLst>
              <a:ext uri="{FF2B5EF4-FFF2-40B4-BE49-F238E27FC236}">
                <a16:creationId xmlns:a16="http://schemas.microsoft.com/office/drawing/2014/main" id="{528D812E-0742-654C-9B26-895607FB8507}"/>
              </a:ext>
            </a:extLst>
          </p:cNvPr>
          <p:cNvSpPr>
            <a:spLocks noGrp="1"/>
          </p:cNvSpPr>
          <p:nvPr>
            <p:ph sz="half" idx="2"/>
          </p:nvPr>
        </p:nvSpPr>
        <p:spPr>
          <a:xfrm>
            <a:off x="2544816" y="1055792"/>
            <a:ext cx="6019800" cy="5726008"/>
          </a:xfrm>
        </p:spPr>
        <p:txBody>
          <a:bodyPr wrap="square" anchor="t">
            <a:noAutofit/>
          </a:bodyPr>
          <a:lstStyle/>
          <a:p>
            <a:pPr>
              <a:buFont typeface="Wingdings" pitchFamily="2" charset="2"/>
              <a:buChar char="v"/>
            </a:pPr>
            <a:r>
              <a:rPr lang="en-US" sz="2650" b="1" dirty="0"/>
              <a:t>Instagram, Inc. </a:t>
            </a:r>
            <a:r>
              <a:rPr lang="en-US" sz="2650" dirty="0"/>
              <a:t>provides mobile phone-based photography sharing services. It allows its users to take photos, add effects, and share content online and over various social networks. </a:t>
            </a:r>
          </a:p>
          <a:p>
            <a:pPr>
              <a:buFont typeface="Wingdings" pitchFamily="2" charset="2"/>
              <a:buChar char="v"/>
            </a:pPr>
            <a:r>
              <a:rPr lang="en-US" sz="2650" dirty="0"/>
              <a:t>It was founded by Stanford graduates Kevin Systrom and Mike Krieger and is now owned by Facebook.</a:t>
            </a:r>
            <a:endParaRPr lang="en-US" sz="2650" b="1" dirty="0"/>
          </a:p>
          <a:p>
            <a:pPr>
              <a:buFont typeface="Wingdings" pitchFamily="2" charset="2"/>
              <a:buChar char="v"/>
            </a:pPr>
            <a:r>
              <a:rPr lang="en-US" sz="2650" dirty="0"/>
              <a:t>As of September 2017, Instagram had 800 million registered users.</a:t>
            </a:r>
          </a:p>
          <a:p>
            <a:pPr>
              <a:lnSpc>
                <a:spcPct val="90000"/>
              </a:lnSpc>
              <a:buFont typeface="Wingdings" pitchFamily="2" charset="2"/>
              <a:buChar char="v"/>
            </a:pPr>
            <a:r>
              <a:rPr lang="en-US" sz="2650" dirty="0"/>
              <a:t>The name Instagram is a combination of “instant camera” and “telegram”.</a:t>
            </a:r>
          </a:p>
          <a:p>
            <a:pPr>
              <a:buFont typeface="Wingdings" pitchFamily="2" charset="2"/>
              <a:buChar char="v"/>
            </a:pPr>
            <a:r>
              <a:rPr lang="en-US" sz="2650" dirty="0"/>
              <a:t>Link to the website: </a:t>
            </a:r>
            <a:r>
              <a:rPr lang="en-US" sz="2650" dirty="0">
                <a:hlinkClick r:id="rId3"/>
              </a:rPr>
              <a:t>Instagram.com</a:t>
            </a:r>
            <a:endParaRPr lang="en-US" sz="2650" dirty="0"/>
          </a:p>
        </p:txBody>
      </p:sp>
      <p:pic>
        <p:nvPicPr>
          <p:cNvPr id="15" name="Picture 14">
            <a:extLst>
              <a:ext uri="{FF2B5EF4-FFF2-40B4-BE49-F238E27FC236}">
                <a16:creationId xmlns:a16="http://schemas.microsoft.com/office/drawing/2014/main" id="{2F6579A4-07A0-E443-9965-66BCF8195ED0}"/>
              </a:ext>
            </a:extLst>
          </p:cNvPr>
          <p:cNvPicPr>
            <a:picLocks noChangeAspect="1"/>
          </p:cNvPicPr>
          <p:nvPr/>
        </p:nvPicPr>
        <p:blipFill>
          <a:blip r:embed="rId4"/>
          <a:stretch>
            <a:fillRect/>
          </a:stretch>
        </p:blipFill>
        <p:spPr>
          <a:xfrm>
            <a:off x="49494" y="3627445"/>
            <a:ext cx="2477646" cy="2076267"/>
          </a:xfrm>
          <a:prstGeom prst="rect">
            <a:avLst/>
          </a:prstGeom>
        </p:spPr>
      </p:pic>
    </p:spTree>
    <p:extLst>
      <p:ext uri="{BB962C8B-B14F-4D97-AF65-F5344CB8AC3E}">
        <p14:creationId xmlns:p14="http://schemas.microsoft.com/office/powerpoint/2010/main" val="92365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4ABA20-1171-4A43-92DC-5AD584DC8333}"/>
              </a:ext>
            </a:extLst>
          </p:cNvPr>
          <p:cNvSpPr/>
          <p:nvPr/>
        </p:nvSpPr>
        <p:spPr>
          <a:xfrm>
            <a:off x="457200" y="446645"/>
            <a:ext cx="8229600" cy="5964710"/>
          </a:xfrm>
          <a:prstGeom prst="rect">
            <a:avLst/>
          </a:prstGeom>
        </p:spPr>
        <p:txBody>
          <a:bodyPr wrap="square">
            <a:spAutoFit/>
          </a:bodyPr>
          <a:lstStyle/>
          <a:p>
            <a:pPr marL="457200" indent="-457200">
              <a:lnSpc>
                <a:spcPct val="90000"/>
              </a:lnSpc>
              <a:buFont typeface="Wingdings" pitchFamily="2" charset="2"/>
              <a:buChar char="v"/>
            </a:pPr>
            <a:r>
              <a:rPr lang="en-US" sz="2650" dirty="0"/>
              <a:t>I have chosen </a:t>
            </a:r>
            <a:r>
              <a:rPr lang="en-US" sz="2650" b="1" dirty="0"/>
              <a:t>Instagram app </a:t>
            </a:r>
            <a:r>
              <a:rPr lang="en-US" sz="2650" dirty="0"/>
              <a:t>as the project topic because everyone uploads and shares images with their friends and family and follows each other.</a:t>
            </a:r>
          </a:p>
          <a:p>
            <a:pPr marL="457200" indent="-457200">
              <a:lnSpc>
                <a:spcPct val="90000"/>
              </a:lnSpc>
              <a:buFont typeface="Wingdings" pitchFamily="2" charset="2"/>
              <a:buChar char="v"/>
            </a:pPr>
            <a:endParaRPr lang="en-US" sz="2650" dirty="0"/>
          </a:p>
          <a:p>
            <a:pPr marL="457200" indent="-457200">
              <a:lnSpc>
                <a:spcPct val="90000"/>
              </a:lnSpc>
              <a:buFont typeface="Wingdings" pitchFamily="2" charset="2"/>
              <a:buChar char="v"/>
            </a:pPr>
            <a:r>
              <a:rPr lang="en-US" sz="2650" dirty="0"/>
              <a:t>Instagram is one of the most popular social network applications worldwide.</a:t>
            </a:r>
          </a:p>
          <a:p>
            <a:pPr marL="457200" indent="-457200">
              <a:lnSpc>
                <a:spcPct val="90000"/>
              </a:lnSpc>
              <a:buFont typeface="Wingdings" pitchFamily="2" charset="2"/>
              <a:buChar char="v"/>
            </a:pPr>
            <a:endParaRPr lang="en-US" sz="2650" dirty="0"/>
          </a:p>
          <a:p>
            <a:pPr marL="457200" indent="-457200">
              <a:lnSpc>
                <a:spcPct val="90000"/>
              </a:lnSpc>
              <a:buFont typeface="Wingdings" pitchFamily="2" charset="2"/>
              <a:buChar char="v"/>
            </a:pPr>
            <a:r>
              <a:rPr lang="en-US" sz="2650" dirty="0"/>
              <a:t>As of January 2021, India and the United States were the two countries with the most Instagram users with 140 million users.</a:t>
            </a:r>
          </a:p>
          <a:p>
            <a:pPr marL="457200" indent="-457200">
              <a:lnSpc>
                <a:spcPct val="90000"/>
              </a:lnSpc>
              <a:buFont typeface="Wingdings" pitchFamily="2" charset="2"/>
              <a:buChar char="v"/>
            </a:pPr>
            <a:endParaRPr lang="en-US" sz="2650" dirty="0"/>
          </a:p>
          <a:p>
            <a:pPr marL="457200" indent="-457200">
              <a:lnSpc>
                <a:spcPct val="90000"/>
              </a:lnSpc>
              <a:buFont typeface="Wingdings" pitchFamily="2" charset="2"/>
              <a:buChar char="v"/>
            </a:pPr>
            <a:r>
              <a:rPr lang="en-US" sz="2650" dirty="0"/>
              <a:t>Past research has found that photos with peoples face receive more likes</a:t>
            </a:r>
            <a:r>
              <a:rPr lang="en-US" sz="2650" b="1" dirty="0"/>
              <a:t> </a:t>
            </a:r>
            <a:r>
              <a:rPr lang="en-US" sz="2650" dirty="0"/>
              <a:t>and comments.</a:t>
            </a:r>
          </a:p>
          <a:p>
            <a:pPr marL="457200" indent="-457200">
              <a:lnSpc>
                <a:spcPct val="90000"/>
              </a:lnSpc>
              <a:buFont typeface="Wingdings" pitchFamily="2" charset="2"/>
              <a:buChar char="v"/>
            </a:pPr>
            <a:endParaRPr lang="en-US" sz="2650" dirty="0"/>
          </a:p>
          <a:p>
            <a:pPr marL="457200" indent="-457200">
              <a:lnSpc>
                <a:spcPct val="90000"/>
              </a:lnSpc>
              <a:buFont typeface="Wingdings" pitchFamily="2" charset="2"/>
              <a:buChar char="v"/>
            </a:pPr>
            <a:r>
              <a:rPr lang="en-US" sz="2650" dirty="0"/>
              <a:t>Ongoing research continues to find how media content on the platform affects user engagement.</a:t>
            </a:r>
          </a:p>
        </p:txBody>
      </p:sp>
    </p:spTree>
    <p:extLst>
      <p:ext uri="{BB962C8B-B14F-4D97-AF65-F5344CB8AC3E}">
        <p14:creationId xmlns:p14="http://schemas.microsoft.com/office/powerpoint/2010/main" val="103622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8B77D9-5264-214E-B489-D44D6E6680DC}"/>
              </a:ext>
            </a:extLst>
          </p:cNvPr>
          <p:cNvSpPr txBox="1"/>
          <p:nvPr/>
        </p:nvSpPr>
        <p:spPr>
          <a:xfrm>
            <a:off x="0" y="20911"/>
            <a:ext cx="8542115" cy="646331"/>
          </a:xfrm>
          <a:prstGeom prst="rect">
            <a:avLst/>
          </a:prstGeom>
          <a:noFill/>
        </p:spPr>
        <p:txBody>
          <a:bodyPr wrap="square" rtlCol="0">
            <a:spAutoFit/>
          </a:bodyPr>
          <a:lstStyle/>
          <a:p>
            <a:pPr algn="ctr"/>
            <a:r>
              <a:rPr lang="en-US" sz="3600" b="1" dirty="0" err="1">
                <a:solidFill>
                  <a:srgbClr val="C00000"/>
                </a:solidFill>
              </a:rPr>
              <a:t>Personnas</a:t>
            </a:r>
            <a:endParaRPr lang="en-US" sz="3600" b="1" dirty="0">
              <a:solidFill>
                <a:srgbClr val="C00000"/>
              </a:solidFill>
            </a:endParaRPr>
          </a:p>
        </p:txBody>
      </p:sp>
      <p:sp>
        <p:nvSpPr>
          <p:cNvPr id="6" name="Content Placeholder 1">
            <a:extLst>
              <a:ext uri="{FF2B5EF4-FFF2-40B4-BE49-F238E27FC236}">
                <a16:creationId xmlns:a16="http://schemas.microsoft.com/office/drawing/2014/main" id="{902FE093-1DF2-154B-AA5B-AD6FB682A0DB}"/>
              </a:ext>
            </a:extLst>
          </p:cNvPr>
          <p:cNvSpPr>
            <a:spLocks noGrp="1"/>
          </p:cNvSpPr>
          <p:nvPr>
            <p:ph idx="1"/>
          </p:nvPr>
        </p:nvSpPr>
        <p:spPr>
          <a:xfrm>
            <a:off x="207030" y="755824"/>
            <a:ext cx="8542115" cy="6090393"/>
          </a:xfrm>
        </p:spPr>
        <p:txBody>
          <a:bodyPr>
            <a:noAutofit/>
          </a:bodyPr>
          <a:lstStyle/>
          <a:p>
            <a:pPr>
              <a:buFont typeface="Wingdings" pitchFamily="2" charset="2"/>
              <a:buChar char="v"/>
            </a:pPr>
            <a:r>
              <a:rPr lang="en-US" sz="2500" b="1" dirty="0"/>
              <a:t>Instagram Users </a:t>
            </a:r>
          </a:p>
          <a:p>
            <a:pPr marL="0" indent="0">
              <a:buNone/>
            </a:pPr>
            <a:r>
              <a:rPr lang="en-US" sz="2500" b="1" dirty="0"/>
              <a:t>    </a:t>
            </a:r>
            <a:r>
              <a:rPr lang="en-US" sz="2500" dirty="0"/>
              <a:t>- Signup and log in using the credentials which you gave during sign up.</a:t>
            </a:r>
          </a:p>
          <a:p>
            <a:pPr marL="0" indent="0">
              <a:buNone/>
            </a:pPr>
            <a:r>
              <a:rPr lang="en-US" sz="2500" dirty="0"/>
              <a:t>    - Add your name, and description and choose the type of account that is required.</a:t>
            </a:r>
          </a:p>
          <a:p>
            <a:pPr marL="0" indent="0">
              <a:buNone/>
            </a:pPr>
            <a:r>
              <a:rPr lang="en-US" sz="2500" dirty="0"/>
              <a:t>    - Search the profile you wanted by using their username.</a:t>
            </a:r>
          </a:p>
          <a:p>
            <a:pPr marL="0" indent="0">
              <a:buNone/>
            </a:pPr>
            <a:r>
              <a:rPr lang="en-US" sz="2500" dirty="0"/>
              <a:t>    - Instagram users can continue using it even without uploading any media content.</a:t>
            </a:r>
          </a:p>
          <a:p>
            <a:pPr>
              <a:buFont typeface="Wingdings" pitchFamily="2" charset="2"/>
              <a:buChar char="v"/>
            </a:pPr>
            <a:r>
              <a:rPr lang="en-US" sz="2500" b="1" dirty="0"/>
              <a:t>Role of Instagram Analysts</a:t>
            </a:r>
          </a:p>
          <a:p>
            <a:pPr marL="0" indent="0">
              <a:buNone/>
            </a:pPr>
            <a:r>
              <a:rPr lang="en-US" sz="2500" b="1" dirty="0"/>
              <a:t>    </a:t>
            </a:r>
            <a:r>
              <a:rPr lang="en-US" sz="2500" dirty="0"/>
              <a:t>- For example, the number of interactions on a post and follower count at the time when the post was created. This allows Instagram to generate revenue in terms of advertisement.</a:t>
            </a:r>
          </a:p>
          <a:p>
            <a:pPr marL="0" indent="0">
              <a:buNone/>
            </a:pPr>
            <a:r>
              <a:rPr lang="en-US" sz="2500" b="1" dirty="0"/>
              <a:t>    </a:t>
            </a:r>
            <a:r>
              <a:rPr lang="en-US" sz="2500" dirty="0"/>
              <a:t>- Users who are active &amp; Inactive. Once they find the list of users who are inactive, email is sent to log on to Instagram.</a:t>
            </a:r>
            <a:endParaRPr lang="en-US" sz="2500" b="1" dirty="0"/>
          </a:p>
          <a:p>
            <a:pPr marL="0" indent="0">
              <a:buNone/>
            </a:pPr>
            <a:endParaRPr lang="en-US" sz="2500" dirty="0"/>
          </a:p>
          <a:p>
            <a:pPr>
              <a:buFont typeface="Wingdings" pitchFamily="2" charset="2"/>
              <a:buChar char="v"/>
            </a:pPr>
            <a:endParaRPr lang="en-US" sz="2500" dirty="0"/>
          </a:p>
          <a:p>
            <a:pPr>
              <a:buFont typeface="Wingdings" pitchFamily="2" charset="2"/>
              <a:buChar char="v"/>
            </a:pPr>
            <a:endParaRPr lang="en-US" sz="2500" dirty="0"/>
          </a:p>
        </p:txBody>
      </p:sp>
    </p:spTree>
    <p:extLst>
      <p:ext uri="{BB962C8B-B14F-4D97-AF65-F5344CB8AC3E}">
        <p14:creationId xmlns:p14="http://schemas.microsoft.com/office/powerpoint/2010/main" val="429049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8B77D9-5264-214E-B489-D44D6E6680DC}"/>
              </a:ext>
            </a:extLst>
          </p:cNvPr>
          <p:cNvSpPr txBox="1"/>
          <p:nvPr/>
        </p:nvSpPr>
        <p:spPr>
          <a:xfrm>
            <a:off x="0" y="20911"/>
            <a:ext cx="8542115" cy="646331"/>
          </a:xfrm>
          <a:prstGeom prst="rect">
            <a:avLst/>
          </a:prstGeom>
          <a:noFill/>
        </p:spPr>
        <p:txBody>
          <a:bodyPr wrap="square" rtlCol="0">
            <a:spAutoFit/>
          </a:bodyPr>
          <a:lstStyle/>
          <a:p>
            <a:pPr algn="ctr"/>
            <a:r>
              <a:rPr lang="en-US" sz="3600" b="1" dirty="0">
                <a:solidFill>
                  <a:srgbClr val="C00000"/>
                </a:solidFill>
              </a:rPr>
              <a:t>ER Diagram</a:t>
            </a:r>
          </a:p>
        </p:txBody>
      </p:sp>
      <p:pic>
        <p:nvPicPr>
          <p:cNvPr id="7" name="Picture 6">
            <a:extLst>
              <a:ext uri="{FF2B5EF4-FFF2-40B4-BE49-F238E27FC236}">
                <a16:creationId xmlns:a16="http://schemas.microsoft.com/office/drawing/2014/main" id="{72EB947C-3040-9E4F-8BD6-278CE56955C1}"/>
              </a:ext>
            </a:extLst>
          </p:cNvPr>
          <p:cNvPicPr>
            <a:picLocks noChangeAspect="1"/>
          </p:cNvPicPr>
          <p:nvPr/>
        </p:nvPicPr>
        <p:blipFill>
          <a:blip r:embed="rId2"/>
          <a:stretch>
            <a:fillRect/>
          </a:stretch>
        </p:blipFill>
        <p:spPr>
          <a:xfrm>
            <a:off x="34724" y="995854"/>
            <a:ext cx="9074552" cy="4928092"/>
          </a:xfrm>
          <a:prstGeom prst="rect">
            <a:avLst/>
          </a:prstGeom>
          <a:ln w="228600" cap="sq" cmpd="thickThin">
            <a:noFill/>
            <a:prstDash val="solid"/>
            <a:miter lim="800000"/>
          </a:ln>
          <a:effectLst>
            <a:innerShdw blurRad="76200">
              <a:srgbClr val="000000"/>
            </a:innerShdw>
          </a:effectLst>
        </p:spPr>
      </p:pic>
    </p:spTree>
    <p:extLst>
      <p:ext uri="{BB962C8B-B14F-4D97-AF65-F5344CB8AC3E}">
        <p14:creationId xmlns:p14="http://schemas.microsoft.com/office/powerpoint/2010/main" val="109603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338B3-227D-404A-88F8-651D573E5FC4}"/>
              </a:ext>
            </a:extLst>
          </p:cNvPr>
          <p:cNvSpPr txBox="1"/>
          <p:nvPr/>
        </p:nvSpPr>
        <p:spPr>
          <a:xfrm>
            <a:off x="0" y="20911"/>
            <a:ext cx="8542115" cy="646331"/>
          </a:xfrm>
          <a:prstGeom prst="rect">
            <a:avLst/>
          </a:prstGeom>
          <a:noFill/>
        </p:spPr>
        <p:txBody>
          <a:bodyPr wrap="square" rtlCol="0">
            <a:spAutoFit/>
          </a:bodyPr>
          <a:lstStyle/>
          <a:p>
            <a:pPr algn="ctr"/>
            <a:r>
              <a:rPr lang="en-US" sz="3600" b="1" dirty="0">
                <a:solidFill>
                  <a:srgbClr val="C00000"/>
                </a:solidFill>
              </a:rPr>
              <a:t>Architecture</a:t>
            </a:r>
          </a:p>
        </p:txBody>
      </p:sp>
      <p:sp>
        <p:nvSpPr>
          <p:cNvPr id="8" name="Content Placeholder 1">
            <a:extLst>
              <a:ext uri="{FF2B5EF4-FFF2-40B4-BE49-F238E27FC236}">
                <a16:creationId xmlns:a16="http://schemas.microsoft.com/office/drawing/2014/main" id="{6C6CB502-D1A9-4E4C-809F-1C5C0709A680}"/>
              </a:ext>
            </a:extLst>
          </p:cNvPr>
          <p:cNvSpPr>
            <a:spLocks noGrp="1"/>
          </p:cNvSpPr>
          <p:nvPr>
            <p:ph idx="1"/>
          </p:nvPr>
        </p:nvSpPr>
        <p:spPr>
          <a:xfrm>
            <a:off x="457200" y="1295400"/>
            <a:ext cx="8229600" cy="5334000"/>
          </a:xfrm>
        </p:spPr>
        <p:txBody>
          <a:bodyPr/>
          <a:lstStyle/>
          <a:p>
            <a:pPr>
              <a:buFont typeface="Wingdings" pitchFamily="2" charset="2"/>
              <a:buChar char="v"/>
            </a:pPr>
            <a:r>
              <a:rPr lang="en-US" sz="2000" b="1" dirty="0"/>
              <a:t>Instagram with 3 layer architecture</a:t>
            </a:r>
          </a:p>
          <a:p>
            <a:r>
              <a:rPr lang="en-US" sz="2000" dirty="0"/>
              <a:t> </a:t>
            </a:r>
            <a:r>
              <a:rPr lang="en-US" b="1" dirty="0"/>
              <a:t>Presentation Layer:</a:t>
            </a:r>
            <a:r>
              <a:rPr lang="en-US" dirty="0"/>
              <a:t> This is top-level in a three-tier architecture. It is commonly referred to as Graphical User Interface. In this case, for Instagram front-end mobile application and a website. This is where the users interact and input the data.</a:t>
            </a:r>
          </a:p>
          <a:p>
            <a:r>
              <a:rPr lang="en-US" b="1" dirty="0"/>
              <a:t>Business/ Service Layer: </a:t>
            </a:r>
            <a:r>
              <a:rPr lang="en-US" dirty="0"/>
              <a:t>The input from the user is sent to this layer and the data is uploaded to the storage platform. The input data is stored in the database according to the business rules.</a:t>
            </a:r>
          </a:p>
          <a:p>
            <a:r>
              <a:rPr lang="en-US" b="1" dirty="0"/>
              <a:t>Data Layer: </a:t>
            </a:r>
            <a:r>
              <a:rPr lang="en-US" dirty="0"/>
              <a:t>NoSQL Database Server.</a:t>
            </a:r>
          </a:p>
          <a:p>
            <a:pPr>
              <a:buFont typeface="Wingdings" pitchFamily="2" charset="2"/>
              <a:buChar char="v"/>
            </a:pPr>
            <a:r>
              <a:rPr lang="en-US" b="1" dirty="0"/>
              <a:t>Advantages of 3 tier Architecture</a:t>
            </a:r>
          </a:p>
          <a:p>
            <a:r>
              <a:rPr lang="en-US" b="1" dirty="0"/>
              <a:t>Security</a:t>
            </a:r>
            <a:r>
              <a:rPr lang="en-US" dirty="0"/>
              <a:t>: Since there is no direct interaction between client &amp; server we can restrict unauthorized access.</a:t>
            </a:r>
          </a:p>
          <a:p>
            <a:r>
              <a:rPr lang="en-US" sz="2000" b="1" dirty="0"/>
              <a:t>Integrity</a:t>
            </a:r>
            <a:r>
              <a:rPr lang="en-US" sz="2000" dirty="0"/>
              <a:t>: As we have a Service layer between client and server side data corruption could be removed.</a:t>
            </a:r>
          </a:p>
        </p:txBody>
      </p:sp>
    </p:spTree>
    <p:extLst>
      <p:ext uri="{BB962C8B-B14F-4D97-AF65-F5344CB8AC3E}">
        <p14:creationId xmlns:p14="http://schemas.microsoft.com/office/powerpoint/2010/main" val="96908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338B3-227D-404A-88F8-651D573E5FC4}"/>
              </a:ext>
            </a:extLst>
          </p:cNvPr>
          <p:cNvSpPr txBox="1"/>
          <p:nvPr/>
        </p:nvSpPr>
        <p:spPr>
          <a:xfrm>
            <a:off x="0" y="20911"/>
            <a:ext cx="8542115" cy="646331"/>
          </a:xfrm>
          <a:prstGeom prst="rect">
            <a:avLst/>
          </a:prstGeom>
          <a:noFill/>
        </p:spPr>
        <p:txBody>
          <a:bodyPr wrap="square" rtlCol="0">
            <a:spAutoFit/>
          </a:bodyPr>
          <a:lstStyle/>
          <a:p>
            <a:pPr algn="ctr"/>
            <a:r>
              <a:rPr lang="en-US" sz="3600" b="1" dirty="0">
                <a:solidFill>
                  <a:srgbClr val="C00000"/>
                </a:solidFill>
              </a:rPr>
              <a:t>Business Rules &amp;  Facts About Instagram</a:t>
            </a:r>
          </a:p>
        </p:txBody>
      </p:sp>
      <p:sp>
        <p:nvSpPr>
          <p:cNvPr id="6" name="Content Placeholder 1">
            <a:extLst>
              <a:ext uri="{FF2B5EF4-FFF2-40B4-BE49-F238E27FC236}">
                <a16:creationId xmlns:a16="http://schemas.microsoft.com/office/drawing/2014/main" id="{73ECF882-34F7-BC41-8CDF-2BC3F7A82DE7}"/>
              </a:ext>
            </a:extLst>
          </p:cNvPr>
          <p:cNvSpPr>
            <a:spLocks noGrp="1"/>
          </p:cNvSpPr>
          <p:nvPr>
            <p:ph idx="1"/>
          </p:nvPr>
        </p:nvSpPr>
        <p:spPr>
          <a:xfrm>
            <a:off x="457200" y="1295400"/>
            <a:ext cx="8229600" cy="5029200"/>
          </a:xfrm>
        </p:spPr>
        <p:txBody>
          <a:bodyPr>
            <a:normAutofit/>
          </a:bodyPr>
          <a:lstStyle/>
          <a:p>
            <a:pPr>
              <a:buFont typeface="Wingdings" pitchFamily="2" charset="2"/>
              <a:buChar char="v"/>
            </a:pPr>
            <a:r>
              <a:rPr lang="en-US" b="1" dirty="0"/>
              <a:t> Business Rules:</a:t>
            </a:r>
          </a:p>
          <a:p>
            <a:r>
              <a:rPr lang="en-US" dirty="0"/>
              <a:t>A USER can upload many IMAGES.</a:t>
            </a:r>
          </a:p>
          <a:p>
            <a:r>
              <a:rPr lang="en-US" dirty="0"/>
              <a:t>A USER LIKES many images.</a:t>
            </a:r>
          </a:p>
          <a:p>
            <a:r>
              <a:rPr lang="en-US" dirty="0"/>
              <a:t>Every USER should have a different USERNAME.</a:t>
            </a:r>
          </a:p>
          <a:p>
            <a:r>
              <a:rPr lang="en-US" dirty="0"/>
              <a:t>One USER can write many COMMENTS.</a:t>
            </a:r>
          </a:p>
          <a:p>
            <a:r>
              <a:rPr lang="en-US" dirty="0"/>
              <a:t>One IMAGE can have many LIKES and</a:t>
            </a:r>
          </a:p>
          <a:p>
            <a:r>
              <a:rPr lang="en-US" dirty="0"/>
              <a:t>One IMAGE can have many COMMENTS.</a:t>
            </a:r>
          </a:p>
          <a:p>
            <a:pPr>
              <a:buFont typeface="Wingdings" pitchFamily="2" charset="2"/>
              <a:buChar char="v"/>
            </a:pPr>
            <a:r>
              <a:rPr lang="en-US" b="1" dirty="0"/>
              <a:t> Facts About Instagram:</a:t>
            </a:r>
          </a:p>
          <a:p>
            <a:r>
              <a:rPr lang="en-US" dirty="0"/>
              <a:t>As of 2019 there are 1 billion monthly active users.</a:t>
            </a:r>
          </a:p>
          <a:p>
            <a:r>
              <a:rPr lang="en-US" dirty="0"/>
              <a:t>Within 1 month of launch Instagram gained 1 million users while twitter took 2 years to reach this milestone.</a:t>
            </a:r>
          </a:p>
          <a:p>
            <a:r>
              <a:rPr lang="en-US" dirty="0"/>
              <a:t>As of 2017, number of daily active Instagram Stories users (200 million) surpassed snapchat daily users (161 million). </a:t>
            </a:r>
          </a:p>
          <a:p>
            <a:pPr>
              <a:buFont typeface="Wingdings" pitchFamily="2" charset="2"/>
              <a:buChar char="q"/>
            </a:pPr>
            <a:endParaRPr lang="en-US" sz="2650" b="1" dirty="0"/>
          </a:p>
        </p:txBody>
      </p:sp>
    </p:spTree>
    <p:extLst>
      <p:ext uri="{BB962C8B-B14F-4D97-AF65-F5344CB8AC3E}">
        <p14:creationId xmlns:p14="http://schemas.microsoft.com/office/powerpoint/2010/main" val="258765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338B3-227D-404A-88F8-651D573E5FC4}"/>
              </a:ext>
            </a:extLst>
          </p:cNvPr>
          <p:cNvSpPr txBox="1"/>
          <p:nvPr/>
        </p:nvSpPr>
        <p:spPr>
          <a:xfrm>
            <a:off x="0" y="20911"/>
            <a:ext cx="8542115" cy="646331"/>
          </a:xfrm>
          <a:prstGeom prst="rect">
            <a:avLst/>
          </a:prstGeom>
          <a:noFill/>
        </p:spPr>
        <p:txBody>
          <a:bodyPr wrap="square" rtlCol="0">
            <a:spAutoFit/>
          </a:bodyPr>
          <a:lstStyle/>
          <a:p>
            <a:pPr algn="ctr"/>
            <a:r>
              <a:rPr lang="en-US" sz="3600" b="1" dirty="0">
                <a:solidFill>
                  <a:srgbClr val="C00000"/>
                </a:solidFill>
              </a:rPr>
              <a:t>SQL Example 1</a:t>
            </a:r>
          </a:p>
        </p:txBody>
      </p:sp>
      <p:sp>
        <p:nvSpPr>
          <p:cNvPr id="3" name="Content Placeholder 1">
            <a:extLst>
              <a:ext uri="{FF2B5EF4-FFF2-40B4-BE49-F238E27FC236}">
                <a16:creationId xmlns:a16="http://schemas.microsoft.com/office/drawing/2014/main" id="{AE026B36-4454-6345-A3CF-3A52EC207AC4}"/>
              </a:ext>
            </a:extLst>
          </p:cNvPr>
          <p:cNvSpPr>
            <a:spLocks noGrp="1"/>
          </p:cNvSpPr>
          <p:nvPr>
            <p:ph idx="1"/>
          </p:nvPr>
        </p:nvSpPr>
        <p:spPr>
          <a:xfrm>
            <a:off x="0" y="667241"/>
            <a:ext cx="4780344" cy="6057649"/>
          </a:xfrm>
        </p:spPr>
        <p:txBody>
          <a:bodyPr>
            <a:noAutofit/>
          </a:bodyPr>
          <a:lstStyle/>
          <a:p>
            <a:pPr marL="0" indent="0">
              <a:buNone/>
            </a:pPr>
            <a:r>
              <a:rPr lang="en-US" sz="2500" dirty="0">
                <a:solidFill>
                  <a:srgbClr val="C00000"/>
                </a:solidFill>
              </a:rPr>
              <a:t>--SQL Query: To find the most liked photo with username, image ID, and image URL.</a:t>
            </a:r>
          </a:p>
          <a:p>
            <a:pPr marL="0" indent="0">
              <a:buNone/>
            </a:pPr>
            <a:r>
              <a:rPr lang="en-US" sz="2000" dirty="0"/>
              <a:t>SELECT </a:t>
            </a:r>
          </a:p>
          <a:p>
            <a:pPr marL="0" indent="0">
              <a:buNone/>
            </a:pPr>
            <a:r>
              <a:rPr lang="en-US" sz="2000" dirty="0"/>
              <a:t>username,</a:t>
            </a:r>
          </a:p>
          <a:p>
            <a:pPr marL="0" indent="0">
              <a:buNone/>
            </a:pPr>
            <a:r>
              <a:rPr lang="en-US" sz="2000" dirty="0" err="1"/>
              <a:t>IMAGE.id</a:t>
            </a:r>
            <a:r>
              <a:rPr lang="en-US" sz="2000" dirty="0"/>
              <a:t>,</a:t>
            </a:r>
          </a:p>
          <a:p>
            <a:pPr marL="0" indent="0">
              <a:buNone/>
            </a:pPr>
            <a:r>
              <a:rPr lang="en-US" sz="2000" dirty="0" err="1"/>
              <a:t>IMAGE.image_url</a:t>
            </a:r>
            <a:r>
              <a:rPr lang="en-US" sz="2000" dirty="0"/>
              <a:t>, </a:t>
            </a:r>
          </a:p>
          <a:p>
            <a:pPr marL="0" indent="0">
              <a:buNone/>
            </a:pPr>
            <a:r>
              <a:rPr lang="en-US" sz="2000" dirty="0"/>
              <a:t>COUNT(*) AS total</a:t>
            </a:r>
          </a:p>
          <a:p>
            <a:pPr marL="0" indent="0">
              <a:buNone/>
            </a:pPr>
            <a:r>
              <a:rPr lang="en-US" sz="2000" dirty="0"/>
              <a:t>FROM IMAGE</a:t>
            </a:r>
          </a:p>
          <a:p>
            <a:pPr marL="0" indent="0">
              <a:buNone/>
            </a:pPr>
            <a:r>
              <a:rPr lang="en-US" sz="2000" dirty="0"/>
              <a:t>INNER JOIN LIKES</a:t>
            </a:r>
          </a:p>
          <a:p>
            <a:pPr marL="0" indent="0">
              <a:buNone/>
            </a:pPr>
            <a:r>
              <a:rPr lang="en-US" sz="2000" dirty="0"/>
              <a:t>ON </a:t>
            </a:r>
            <a:r>
              <a:rPr lang="en-US" sz="2000" dirty="0" err="1"/>
              <a:t>LIKES.FK_image_id</a:t>
            </a:r>
            <a:r>
              <a:rPr lang="en-US" sz="2000" dirty="0"/>
              <a:t> = </a:t>
            </a:r>
            <a:r>
              <a:rPr lang="en-US" sz="2000" dirty="0" err="1"/>
              <a:t>IMAGE.id</a:t>
            </a:r>
            <a:endParaRPr lang="en-US" sz="2000" dirty="0"/>
          </a:p>
          <a:p>
            <a:pPr marL="0" indent="0">
              <a:buNone/>
            </a:pPr>
            <a:r>
              <a:rPr lang="en-US" sz="2000" dirty="0"/>
              <a:t>INNER JOIN USERS</a:t>
            </a:r>
          </a:p>
          <a:p>
            <a:pPr marL="0" indent="0">
              <a:buNone/>
            </a:pPr>
            <a:r>
              <a:rPr lang="en-US" sz="2000" dirty="0"/>
              <a:t>ON </a:t>
            </a:r>
            <a:r>
              <a:rPr lang="en-US" sz="2000" dirty="0" err="1"/>
              <a:t>IMAGE.FK_user_id</a:t>
            </a:r>
            <a:r>
              <a:rPr lang="en-US" sz="2000" dirty="0"/>
              <a:t> = </a:t>
            </a:r>
            <a:r>
              <a:rPr lang="en-US" sz="2000" dirty="0" err="1"/>
              <a:t>USERS.id</a:t>
            </a:r>
            <a:endParaRPr lang="en-US" sz="2000" dirty="0"/>
          </a:p>
          <a:p>
            <a:pPr marL="0" indent="0">
              <a:buNone/>
            </a:pPr>
            <a:r>
              <a:rPr lang="en-US" sz="2000" dirty="0"/>
              <a:t>GROUP BY </a:t>
            </a:r>
            <a:r>
              <a:rPr lang="en-US" sz="2000" dirty="0" err="1"/>
              <a:t>IMAGE.id</a:t>
            </a:r>
            <a:endParaRPr lang="en-US" sz="2000" dirty="0"/>
          </a:p>
          <a:p>
            <a:pPr marL="0" indent="0">
              <a:buNone/>
            </a:pPr>
            <a:r>
              <a:rPr lang="en-US" sz="2000" dirty="0"/>
              <a:t>ORDER</a:t>
            </a:r>
            <a:r>
              <a:rPr lang="en-US" sz="2000" b="1" dirty="0"/>
              <a:t> </a:t>
            </a:r>
            <a:r>
              <a:rPr lang="en-US" sz="2000" dirty="0"/>
              <a:t>BY</a:t>
            </a:r>
            <a:r>
              <a:rPr lang="en-US" sz="2000" b="1" dirty="0"/>
              <a:t> </a:t>
            </a:r>
            <a:r>
              <a:rPr lang="en-US" sz="2000" dirty="0"/>
              <a:t>total DESC</a:t>
            </a:r>
          </a:p>
          <a:p>
            <a:pPr marL="0" indent="0">
              <a:buNone/>
            </a:pPr>
            <a:r>
              <a:rPr lang="en-US" sz="2000" dirty="0"/>
              <a:t>LIMIT 1;</a:t>
            </a:r>
          </a:p>
        </p:txBody>
      </p:sp>
      <p:pic>
        <p:nvPicPr>
          <p:cNvPr id="5" name="Picture 4">
            <a:extLst>
              <a:ext uri="{FF2B5EF4-FFF2-40B4-BE49-F238E27FC236}">
                <a16:creationId xmlns:a16="http://schemas.microsoft.com/office/drawing/2014/main" id="{0F5BD1EC-44D5-5C43-881E-C828C470B7BC}"/>
              </a:ext>
            </a:extLst>
          </p:cNvPr>
          <p:cNvPicPr>
            <a:picLocks noChangeAspect="1"/>
          </p:cNvPicPr>
          <p:nvPr/>
        </p:nvPicPr>
        <p:blipFill>
          <a:blip r:embed="rId2"/>
          <a:stretch>
            <a:fillRect/>
          </a:stretch>
        </p:blipFill>
        <p:spPr>
          <a:xfrm>
            <a:off x="5203863" y="3060700"/>
            <a:ext cx="3111500" cy="736600"/>
          </a:xfrm>
          <a:prstGeom prst="rect">
            <a:avLst/>
          </a:prstGeom>
        </p:spPr>
      </p:pic>
      <p:sp>
        <p:nvSpPr>
          <p:cNvPr id="6" name="TextBox 5">
            <a:extLst>
              <a:ext uri="{FF2B5EF4-FFF2-40B4-BE49-F238E27FC236}">
                <a16:creationId xmlns:a16="http://schemas.microsoft.com/office/drawing/2014/main" id="{41717BB4-4063-6440-AB1B-42D330D27263}"/>
              </a:ext>
            </a:extLst>
          </p:cNvPr>
          <p:cNvSpPr txBox="1"/>
          <p:nvPr/>
        </p:nvSpPr>
        <p:spPr>
          <a:xfrm>
            <a:off x="6088282" y="2465407"/>
            <a:ext cx="2592729" cy="477054"/>
          </a:xfrm>
          <a:prstGeom prst="rect">
            <a:avLst/>
          </a:prstGeom>
          <a:noFill/>
        </p:spPr>
        <p:txBody>
          <a:bodyPr wrap="square" rtlCol="0">
            <a:spAutoFit/>
          </a:bodyPr>
          <a:lstStyle/>
          <a:p>
            <a:r>
              <a:rPr lang="en-US" sz="2500" dirty="0">
                <a:solidFill>
                  <a:srgbClr val="C00000"/>
                </a:solidFill>
              </a:rPr>
              <a:t>Output</a:t>
            </a:r>
            <a:endParaRPr lang="en-US" sz="2500" dirty="0"/>
          </a:p>
        </p:txBody>
      </p:sp>
    </p:spTree>
    <p:extLst>
      <p:ext uri="{BB962C8B-B14F-4D97-AF65-F5344CB8AC3E}">
        <p14:creationId xmlns:p14="http://schemas.microsoft.com/office/powerpoint/2010/main" val="2491402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 Presentation" id="{6D30ACAE-C26C-404E-B641-4F51DDBC3250}" vid="{825E90D3-6C0D-4E4B-9493-6C3EA4FAE8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5388</TotalTime>
  <Words>1029</Words>
  <Application>Microsoft Macintosh PowerPoint</Application>
  <PresentationFormat>On-screen Show (4:3)</PresentationFormat>
  <Paragraphs>124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Aswin Kumar Rajendran</cp:lastModifiedBy>
  <cp:revision>43</cp:revision>
  <dcterms:created xsi:type="dcterms:W3CDTF">2021-04-02T20:26:18Z</dcterms:created>
  <dcterms:modified xsi:type="dcterms:W3CDTF">2022-02-04T18:41:38Z</dcterms:modified>
  <cp:category/>
</cp:coreProperties>
</file>