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4636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62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7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4288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86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2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26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27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07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0" r:id="rId1"/>
    <p:sldLayoutId id="2147484781" r:id="rId2"/>
    <p:sldLayoutId id="2147484782" r:id="rId3"/>
    <p:sldLayoutId id="2147484783" r:id="rId4"/>
    <p:sldLayoutId id="2147484784" r:id="rId5"/>
    <p:sldLayoutId id="2147484785" r:id="rId6"/>
    <p:sldLayoutId id="2147484786" r:id="rId7"/>
    <p:sldLayoutId id="2147484787" r:id="rId8"/>
    <p:sldLayoutId id="2147484788" r:id="rId9"/>
    <p:sldLayoutId id="2147484789" r:id="rId10"/>
    <p:sldLayoutId id="2147484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Prediction of Hospital Readmission within 30 Days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374037"/>
            <a:ext cx="9418320" cy="2118203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>
                    <a:lumMod val="95000"/>
                  </a:schemeClr>
                </a:solidFill>
              </a:rPr>
              <a:t>Group Members</a:t>
            </a:r>
            <a:r>
              <a:rPr dirty="0"/>
              <a:t>: Rahul Yadav, Aswin, Preeti </a:t>
            </a:r>
            <a:r>
              <a:rPr dirty="0" err="1"/>
              <a:t>Dhanuka</a:t>
            </a:r>
            <a:r>
              <a:rPr dirty="0"/>
              <a:t>, </a:t>
            </a:r>
            <a:r>
              <a:rPr dirty="0" err="1"/>
              <a:t>Bhavitha</a:t>
            </a:r>
            <a:r>
              <a:rPr dirty="0"/>
              <a:t> </a:t>
            </a:r>
            <a:r>
              <a:rPr dirty="0" err="1"/>
              <a:t>Sanivarapu</a:t>
            </a:r>
            <a:r>
              <a:rPr dirty="0"/>
              <a:t>, Nishith Ramesh, </a:t>
            </a:r>
            <a:r>
              <a:rPr dirty="0" err="1"/>
              <a:t>Lohith</a:t>
            </a:r>
            <a:r>
              <a:rPr dirty="0"/>
              <a:t> T S</a:t>
            </a:r>
          </a:p>
          <a:p>
            <a:r>
              <a:rPr lang="en-IN" b="1" dirty="0">
                <a:solidFill>
                  <a:schemeClr val="tx1">
                    <a:lumMod val="95000"/>
                  </a:schemeClr>
                </a:solidFill>
              </a:rPr>
              <a:t>Mentor</a:t>
            </a:r>
            <a:r>
              <a:rPr dirty="0"/>
              <a:t>: P. V. Subramanian</a:t>
            </a:r>
          </a:p>
          <a:p>
            <a:r>
              <a:rPr b="1" dirty="0">
                <a:solidFill>
                  <a:schemeClr val="tx1">
                    <a:lumMod val="95000"/>
                  </a:schemeClr>
                </a:solidFill>
              </a:rPr>
              <a:t>Date</a:t>
            </a:r>
            <a:r>
              <a:rPr dirty="0"/>
              <a:t>: December 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Business Metrics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Business Metrics</a:t>
            </a:r>
            <a:r>
              <a:rPr dirty="0"/>
              <a:t>:</a:t>
            </a:r>
          </a:p>
          <a:p>
            <a:r>
              <a:rPr dirty="0"/>
              <a:t> Reduced readmission rates lower penalties.</a:t>
            </a:r>
          </a:p>
          <a:p>
            <a:r>
              <a:rPr dirty="0"/>
              <a:t> Optimized resource allocation.</a:t>
            </a:r>
            <a:endParaRPr lang="en-IN" dirty="0"/>
          </a:p>
          <a:p>
            <a:r>
              <a:rPr lang="en-US" dirty="0"/>
              <a:t>Improved patient outcomes and significant cost savings for hospitals.</a:t>
            </a:r>
            <a:endParaRPr dirty="0"/>
          </a:p>
          <a:p>
            <a:pPr marL="0" indent="0">
              <a:buNone/>
            </a:pPr>
            <a:r>
              <a:rPr sz="1900" b="1" dirty="0"/>
              <a:t>Key Insights</a:t>
            </a:r>
            <a:r>
              <a:rPr dirty="0"/>
              <a:t>:</a:t>
            </a:r>
            <a:endParaRPr lang="en-IN" dirty="0"/>
          </a:p>
          <a:p>
            <a:r>
              <a:rPr lang="en-US" dirty="0"/>
              <a:t>Identifying high-risk patients early enables targeted interventions, such as personalized care plans and follow-ups</a:t>
            </a:r>
            <a:endParaRPr dirty="0"/>
          </a:p>
          <a:p>
            <a:r>
              <a:rPr dirty="0"/>
              <a:t> Age, previous admissions, and diabetes medications are critical factors.</a:t>
            </a:r>
          </a:p>
          <a:p>
            <a:r>
              <a:rPr dirty="0"/>
              <a:t> SMOTE </a:t>
            </a:r>
            <a:r>
              <a:rPr dirty="0" err="1"/>
              <a:t>ef</a:t>
            </a:r>
            <a:r>
              <a:rPr lang="en-IN" dirty="0"/>
              <a:t>f</a:t>
            </a:r>
            <a:r>
              <a:rPr dirty="0" err="1"/>
              <a:t>ectively</a:t>
            </a:r>
            <a:r>
              <a:rPr dirty="0"/>
              <a:t> improves recall and model performance.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Conclusion</a:t>
            </a:r>
            <a:r>
              <a:rPr dirty="0"/>
              <a:t>:</a:t>
            </a:r>
          </a:p>
          <a:p>
            <a:r>
              <a:rPr dirty="0"/>
              <a:t> Decision Tree (CART) with 89% recall is optimal.</a:t>
            </a:r>
          </a:p>
          <a:p>
            <a:r>
              <a:rPr dirty="0"/>
              <a:t> Insights enable proactive interventions to reduce readmissions.</a:t>
            </a:r>
          </a:p>
          <a:p>
            <a:endParaRPr dirty="0"/>
          </a:p>
          <a:p>
            <a:pPr marL="0" indent="0">
              <a:buNone/>
            </a:pPr>
            <a:r>
              <a:rPr sz="1900" b="1" dirty="0"/>
              <a:t>Future Steps</a:t>
            </a:r>
            <a:r>
              <a:rPr dirty="0"/>
              <a:t>:</a:t>
            </a:r>
          </a:p>
          <a:p>
            <a:r>
              <a:rPr dirty="0"/>
              <a:t> Hyperparameter tuning.</a:t>
            </a:r>
          </a:p>
          <a:p>
            <a:r>
              <a:rPr dirty="0"/>
              <a:t> Explore ensemble models (e.g., </a:t>
            </a:r>
            <a:r>
              <a:rPr dirty="0" err="1"/>
              <a:t>XGBoost</a:t>
            </a:r>
            <a:r>
              <a:rPr dirty="0"/>
              <a:t>).</a:t>
            </a:r>
          </a:p>
          <a:p>
            <a:r>
              <a:rPr dirty="0"/>
              <a:t> Incorporate additional data (e.g., lifestyle factors).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6A23-4C34-4456-3A0B-88E9FDB99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208A2-7A74-BCB7-67AD-35381BD0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1872" y="4364610"/>
            <a:ext cx="9418320" cy="2127630"/>
          </a:xfrm>
        </p:spPr>
        <p:txBody>
          <a:bodyPr/>
          <a:lstStyle/>
          <a:p>
            <a:r>
              <a:rPr lang="en-IN" dirty="0"/>
              <a:t>  …………………………    ………….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6888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1821259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br>
              <a:rPr lang="en-IN" dirty="0"/>
            </a:br>
            <a:r>
              <a:rPr lang="en-US" sz="4900" dirty="0"/>
              <a:t>Introduction to the </a:t>
            </a:r>
            <a:br>
              <a:rPr lang="en-US" sz="4900" dirty="0"/>
            </a:br>
            <a:r>
              <a:rPr lang="en-US" sz="4900" dirty="0"/>
              <a:t>Problem Statement</a:t>
            </a:r>
            <a:endParaRPr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2318994"/>
            <a:ext cx="8595360" cy="386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Overview</a:t>
            </a:r>
            <a:r>
              <a:rPr dirty="0"/>
              <a:t>:</a:t>
            </a:r>
          </a:p>
          <a:p>
            <a:r>
              <a:rPr dirty="0"/>
              <a:t> High readmission rates are costly and indicate potential issues in healthcare management.</a:t>
            </a:r>
          </a:p>
          <a:p>
            <a:pPr marL="0" indent="0">
              <a:buNone/>
            </a:pPr>
            <a:r>
              <a:rPr sz="1900" b="1" dirty="0"/>
              <a:t>Objective</a:t>
            </a:r>
            <a:r>
              <a:rPr dirty="0"/>
              <a:t>:</a:t>
            </a:r>
          </a:p>
          <a:p>
            <a:r>
              <a:rPr dirty="0"/>
              <a:t> Predict 30-day readmissions for diabetic patients.</a:t>
            </a:r>
          </a:p>
          <a:p>
            <a:pPr marL="0" indent="0">
              <a:buNone/>
            </a:pPr>
            <a:r>
              <a:rPr sz="1900" b="1" dirty="0"/>
              <a:t>Importance</a:t>
            </a:r>
            <a:r>
              <a:rPr dirty="0"/>
              <a:t>:</a:t>
            </a:r>
          </a:p>
          <a:p>
            <a:r>
              <a:rPr lang="en-IN" dirty="0"/>
              <a:t> </a:t>
            </a:r>
            <a:r>
              <a:rPr dirty="0"/>
              <a:t>Reduce hospital penalties, improve patient outcomes, and optimize healthcare resources.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900" b="1" dirty="0"/>
              <a:t>Phases: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1. Problem Understanding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2. Data Collection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3. Data Cleaning &amp; Preprocessing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dirty="0"/>
              <a:t>4. Exploratory Data Analysis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5. Feature Engineering</a:t>
            </a:r>
            <a:endParaRPr dirty="0"/>
          </a:p>
          <a:p>
            <a:pPr marL="0" indent="0">
              <a:buNone/>
            </a:pPr>
            <a:r>
              <a:rPr lang="en-IN" dirty="0"/>
              <a:t>  6</a:t>
            </a:r>
            <a:r>
              <a:rPr dirty="0"/>
              <a:t>. Model Building &amp; Evaluation</a:t>
            </a:r>
          </a:p>
          <a:p>
            <a:pPr marL="0" indent="0">
              <a:buNone/>
            </a:pPr>
            <a:r>
              <a:rPr lang="en-IN" dirty="0"/>
              <a:t>  7</a:t>
            </a:r>
            <a:r>
              <a:rPr dirty="0"/>
              <a:t>. Insights &amp; Recommendations</a:t>
            </a:r>
          </a:p>
          <a:p>
            <a:endParaRPr dirty="0"/>
          </a:p>
          <a:p>
            <a:r>
              <a:rPr dirty="0"/>
              <a:t>This iterative process ensures comprehensive analysis and actionable insights.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Source</a:t>
            </a:r>
            <a:r>
              <a:rPr dirty="0"/>
              <a:t>:</a:t>
            </a:r>
          </a:p>
          <a:p>
            <a:r>
              <a:rPr dirty="0"/>
              <a:t> </a:t>
            </a:r>
            <a:r>
              <a:rPr lang="en-US" dirty="0"/>
              <a:t>UCI Diabetes Dataset containing records from 130 US hospitals over 10 years</a:t>
            </a:r>
            <a:r>
              <a:rPr dirty="0"/>
              <a:t>.</a:t>
            </a:r>
            <a:endParaRPr lang="en-IN" dirty="0"/>
          </a:p>
          <a:p>
            <a:pPr marL="0" indent="0">
              <a:buNone/>
            </a:pPr>
            <a:r>
              <a:rPr lang="en-US" sz="1900" b="1" dirty="0"/>
              <a:t>Key Attributes</a:t>
            </a:r>
            <a:r>
              <a:rPr lang="en-US" dirty="0"/>
              <a:t>:</a:t>
            </a:r>
          </a:p>
          <a:p>
            <a:r>
              <a:rPr lang="en-US" dirty="0"/>
              <a:t>Age, gender, race, medical history, lab results, medications</a:t>
            </a:r>
            <a:r>
              <a:rPr lang="en-IN" dirty="0"/>
              <a:t>, diagnoses </a:t>
            </a:r>
          </a:p>
          <a:p>
            <a:pPr marL="0" indent="0">
              <a:buNone/>
            </a:pPr>
            <a:r>
              <a:rPr sz="1900" b="1" dirty="0"/>
              <a:t>Data Size</a:t>
            </a:r>
            <a:r>
              <a:rPr lang="en-IN" dirty="0"/>
              <a:t>:</a:t>
            </a:r>
            <a:endParaRPr sz="1900" b="1" dirty="0"/>
          </a:p>
          <a:p>
            <a:r>
              <a:rPr lang="en-IN" dirty="0"/>
              <a:t> ~</a:t>
            </a:r>
            <a:r>
              <a:rPr dirty="0"/>
              <a:t>100,000 records.</a:t>
            </a:r>
            <a:endParaRPr lang="en-IN" dirty="0"/>
          </a:p>
          <a:p>
            <a:pPr marL="0" indent="0">
              <a:buNone/>
            </a:pPr>
            <a:r>
              <a:rPr lang="en-US" sz="1900" b="1" dirty="0"/>
              <a:t>Challenges</a:t>
            </a:r>
            <a:r>
              <a:rPr lang="en-US" dirty="0"/>
              <a:t>:</a:t>
            </a:r>
          </a:p>
          <a:p>
            <a:r>
              <a:rPr lang="en-US" dirty="0"/>
              <a:t> Significant missing values in some features and an imbalanced target variable distribution.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900" b="1" dirty="0"/>
              <a:t>Steps Taken</a:t>
            </a:r>
            <a:r>
              <a:rPr dirty="0"/>
              <a:t>:</a:t>
            </a:r>
          </a:p>
          <a:p>
            <a:r>
              <a:rPr dirty="0"/>
              <a:t> Removed columns with &gt;80% missing values.</a:t>
            </a:r>
            <a:endParaRPr lang="en-IN" dirty="0"/>
          </a:p>
          <a:p>
            <a:r>
              <a:rPr lang="en-US" dirty="0"/>
              <a:t> Imputed missing values using Iterative Imputer.</a:t>
            </a:r>
          </a:p>
          <a:p>
            <a:r>
              <a:rPr lang="en-IN" dirty="0"/>
              <a:t> </a:t>
            </a:r>
            <a:r>
              <a:rPr dirty="0"/>
              <a:t>Dropped redundant and constant value columns.</a:t>
            </a:r>
          </a:p>
          <a:p>
            <a:r>
              <a:rPr dirty="0"/>
              <a:t> Checked for duplicate rows (none found).</a:t>
            </a:r>
            <a:endParaRPr lang="en-IN" dirty="0"/>
          </a:p>
          <a:p>
            <a:r>
              <a:rPr lang="en-US" dirty="0"/>
              <a:t> Addressed class imbalance using the Synthetic Minority Oversampling Technique (SMOTE) to enhance model fairness.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2200" b="1" dirty="0"/>
              <a:t>Key Insights</a:t>
            </a:r>
            <a:r>
              <a:rPr lang="en-IN" sz="2200" dirty="0"/>
              <a:t>:</a:t>
            </a:r>
            <a:endParaRPr sz="2200" b="1" dirty="0"/>
          </a:p>
          <a:p>
            <a:r>
              <a:rPr sz="2100" dirty="0"/>
              <a:t> Weak correlations among numerical features.</a:t>
            </a:r>
          </a:p>
          <a:p>
            <a:r>
              <a:rPr sz="2100" dirty="0"/>
              <a:t> Class imbalance: 11.2% readmitted &lt;30 days.</a:t>
            </a:r>
          </a:p>
          <a:p>
            <a:r>
              <a:rPr sz="2100" dirty="0"/>
              <a:t> Significant predictors: age, number of inpatient visits, diabetes medications.</a:t>
            </a:r>
          </a:p>
          <a:p>
            <a:r>
              <a:rPr lang="en-US" sz="2100" dirty="0"/>
              <a:t> Demographics: Minimal differences in readmission rates between genders, but slight variations by race.</a:t>
            </a:r>
          </a:p>
          <a:p>
            <a:r>
              <a:rPr lang="en-IN" sz="2100" dirty="0"/>
              <a:t>Health Factors: </a:t>
            </a:r>
            <a:r>
              <a:rPr lang="en-US" sz="2100" dirty="0"/>
              <a:t>Diagnoses and longer hospital stays are associated with higher readmission risks.</a:t>
            </a:r>
          </a:p>
          <a:p>
            <a:endParaRPr sz="2100" dirty="0"/>
          </a:p>
          <a:p>
            <a:pPr marL="0" indent="0">
              <a:buNone/>
            </a:pPr>
            <a:r>
              <a:rPr sz="2200" b="1" dirty="0"/>
              <a:t>Visuals</a:t>
            </a:r>
            <a:r>
              <a:rPr sz="2100" dirty="0"/>
              <a:t>:</a:t>
            </a:r>
          </a:p>
          <a:p>
            <a:r>
              <a:rPr lang="en-US" sz="2100" dirty="0"/>
              <a:t>Used heatmaps to identify correlations, boxplots for distribution analysis, and histograms to study feature distributions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Steps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b="1" dirty="0"/>
              <a:t>Feature Engineering</a:t>
            </a:r>
            <a:r>
              <a:rPr dirty="0"/>
              <a:t>:</a:t>
            </a:r>
          </a:p>
          <a:p>
            <a:r>
              <a:rPr dirty="0"/>
              <a:t> Created binary target variable: Readmitted &lt;30 days = 1, otherwise = 0.</a:t>
            </a:r>
          </a:p>
          <a:p>
            <a:r>
              <a:rPr dirty="0"/>
              <a:t> Addressed Class Imbalance:</a:t>
            </a:r>
          </a:p>
          <a:p>
            <a:r>
              <a:rPr dirty="0"/>
              <a:t> Used SMOTE to oversample the minority class.</a:t>
            </a:r>
            <a:endParaRPr lang="en-IN" dirty="0"/>
          </a:p>
          <a:p>
            <a:pPr marL="0" indent="0">
              <a:buNone/>
            </a:pPr>
            <a:r>
              <a:rPr b="1" dirty="0"/>
              <a:t>Feature Selection</a:t>
            </a:r>
            <a:r>
              <a:rPr dirty="0"/>
              <a:t>:</a:t>
            </a:r>
          </a:p>
          <a:p>
            <a:r>
              <a:rPr dirty="0"/>
              <a:t>  Selected top 15 features using Recursive Feature Elimination (RFE).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Algorithms Used</a:t>
            </a:r>
            <a:r>
              <a:rPr dirty="0"/>
              <a:t>:</a:t>
            </a:r>
          </a:p>
          <a:p>
            <a:r>
              <a:rPr dirty="0"/>
              <a:t> Logistic Regression, Decision Trees, Random Forest, KNN, Naive Bayes.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Handling Imbalance</a:t>
            </a:r>
            <a:r>
              <a:rPr dirty="0"/>
              <a:t>:</a:t>
            </a:r>
          </a:p>
          <a:p>
            <a:r>
              <a:rPr dirty="0"/>
              <a:t> Applied SMOTE to improve recall.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Final Model</a:t>
            </a:r>
            <a:r>
              <a:rPr dirty="0"/>
              <a:t>:</a:t>
            </a:r>
          </a:p>
          <a:p>
            <a:r>
              <a:rPr dirty="0"/>
              <a:t> Decision Tree (CART) with recall of 89%.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900" b="1" dirty="0"/>
              <a:t>Metrics Used</a:t>
            </a:r>
            <a:r>
              <a:rPr dirty="0"/>
              <a:t>:</a:t>
            </a:r>
          </a:p>
          <a:p>
            <a:r>
              <a:rPr dirty="0"/>
              <a:t> Recall, due to class imbalance.</a:t>
            </a:r>
          </a:p>
          <a:p>
            <a:endParaRPr dirty="0"/>
          </a:p>
          <a:p>
            <a:pPr marL="0" indent="0">
              <a:buNone/>
            </a:pPr>
            <a:r>
              <a:rPr sz="1900" b="1" dirty="0"/>
              <a:t>Evaluation Process</a:t>
            </a:r>
            <a:r>
              <a:rPr dirty="0"/>
              <a:t>:</a:t>
            </a:r>
          </a:p>
          <a:p>
            <a:r>
              <a:rPr dirty="0"/>
              <a:t> 10-fold cross-validation.</a:t>
            </a:r>
          </a:p>
          <a:p>
            <a:endParaRPr dirty="0"/>
          </a:p>
          <a:p>
            <a:pPr marL="0" indent="0">
              <a:buNone/>
            </a:pPr>
            <a:r>
              <a:rPr sz="1900" b="1" dirty="0"/>
              <a:t>Results</a:t>
            </a:r>
            <a:r>
              <a:rPr dirty="0"/>
              <a:t>:</a:t>
            </a:r>
          </a:p>
          <a:p>
            <a:r>
              <a:rPr dirty="0"/>
              <a:t> Baseline recall: ~18% (imbalanced data).</a:t>
            </a:r>
          </a:p>
          <a:p>
            <a:r>
              <a:rPr dirty="0"/>
              <a:t> SMOTE recall: ~89% (CART Model).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195</TotalTime>
  <Words>630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Prediction of Hospital Readmission within 30 Days </vt:lpstr>
      <vt:lpstr>  Introduction to the  Problem Statement</vt:lpstr>
      <vt:lpstr>Project Life Cycle</vt:lpstr>
      <vt:lpstr>Data Collection</vt:lpstr>
      <vt:lpstr>Data Cleaning</vt:lpstr>
      <vt:lpstr>Exploratory Data Analysis</vt:lpstr>
      <vt:lpstr>Data Preprocessing</vt:lpstr>
      <vt:lpstr>Model Building</vt:lpstr>
      <vt:lpstr>Model Evaluation Technique</vt:lpstr>
      <vt:lpstr>Business Metrics and Insights</vt:lpstr>
      <vt:lpstr>Conclusion and Future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Aswin Alakkad</cp:lastModifiedBy>
  <cp:revision>3</cp:revision>
  <dcterms:created xsi:type="dcterms:W3CDTF">2013-01-27T09:14:16Z</dcterms:created>
  <dcterms:modified xsi:type="dcterms:W3CDTF">2024-12-16T10:43:36Z</dcterms:modified>
  <cp:category/>
</cp:coreProperties>
</file>