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5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4" d="100"/>
          <a:sy n="104" d="100"/>
        </p:scale>
        <p:origin x="603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099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0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152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971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74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415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89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55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13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365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213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8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7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153" y="804519"/>
            <a:ext cx="2431365" cy="4431360"/>
          </a:xfrm>
        </p:spPr>
        <p:txBody>
          <a:bodyPr anchor="ctr">
            <a:normAutofit/>
          </a:bodyPr>
          <a:lstStyle/>
          <a:p>
            <a:r>
              <a:rPr lang="en-US" sz="3000" dirty="0"/>
              <a:t>House Price Prediction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58867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8397" y="804520"/>
            <a:ext cx="4576919" cy="443135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dirty="0"/>
              <a:t>Project Overview</a:t>
            </a:r>
          </a:p>
          <a:p>
            <a:r>
              <a:rPr dirty="0"/>
              <a:t>Build a robust model for accurate house price predictions.</a:t>
            </a:r>
          </a:p>
          <a:p>
            <a:r>
              <a:rPr dirty="0"/>
              <a:t>Analyze feature importance.</a:t>
            </a:r>
          </a:p>
          <a:p>
            <a:r>
              <a:rPr dirty="0"/>
              <a:t>Provide actionable insights for stakeholders.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7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153" y="804519"/>
            <a:ext cx="2431365" cy="4431360"/>
          </a:xfrm>
        </p:spPr>
        <p:txBody>
          <a:bodyPr anchor="ctr">
            <a:normAutofit/>
          </a:bodyPr>
          <a:lstStyle/>
          <a:p>
            <a:r>
              <a:rPr lang="en-US" sz="1800"/>
              <a:t>Key Insights and Recommendations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58867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8397" y="804520"/>
            <a:ext cx="4576919" cy="4431359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700"/>
              <a:t>Insights:</a:t>
            </a:r>
          </a:p>
          <a:p>
            <a:pPr>
              <a:lnSpc>
                <a:spcPct val="110000"/>
              </a:lnSpc>
            </a:pPr>
            <a:r>
              <a:rPr lang="en-US" sz="1700"/>
              <a:t>Larger houses (area) command higher prices.</a:t>
            </a:r>
          </a:p>
          <a:p>
            <a:pPr>
              <a:lnSpc>
                <a:spcPct val="110000"/>
              </a:lnSpc>
            </a:pPr>
            <a:r>
              <a:rPr lang="en-US" sz="1700"/>
              <a:t>Bathrooms and additional floors significantly increase value.</a:t>
            </a:r>
          </a:p>
          <a:p>
            <a:pPr>
              <a:lnSpc>
                <a:spcPct val="110000"/>
              </a:lnSpc>
            </a:pPr>
            <a:r>
              <a:rPr lang="en-US" sz="1700"/>
              <a:t>Amenities like air conditioning influence prices.</a:t>
            </a:r>
          </a:p>
          <a:p>
            <a:pPr>
              <a:lnSpc>
                <a:spcPct val="110000"/>
              </a:lnSpc>
            </a:pPr>
            <a:endParaRPr lang="en-US" sz="1700"/>
          </a:p>
          <a:p>
            <a:pPr marL="0" indent="0">
              <a:lnSpc>
                <a:spcPct val="110000"/>
              </a:lnSpc>
              <a:buNone/>
            </a:pPr>
            <a:r>
              <a:rPr lang="en-US" sz="1700"/>
              <a:t>Recommendations:</a:t>
            </a:r>
          </a:p>
          <a:p>
            <a:pPr>
              <a:lnSpc>
                <a:spcPct val="110000"/>
              </a:lnSpc>
            </a:pPr>
            <a:r>
              <a:rPr lang="en-US" sz="1700"/>
              <a:t>For Buyers: Focus on area and key amenities.</a:t>
            </a:r>
          </a:p>
          <a:p>
            <a:pPr>
              <a:lnSpc>
                <a:spcPct val="110000"/>
              </a:lnSpc>
            </a:pPr>
            <a:r>
              <a:rPr lang="en-US" sz="1700"/>
              <a:t>For Sellers: Highlight valuable features.</a:t>
            </a:r>
          </a:p>
          <a:p>
            <a:pPr>
              <a:lnSpc>
                <a:spcPct val="110000"/>
              </a:lnSpc>
            </a:pPr>
            <a:r>
              <a:rPr lang="en-US" sz="1700"/>
              <a:t>For Agencies: Use the model to guide pricing decisions.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7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153" y="804519"/>
            <a:ext cx="2431365" cy="4431360"/>
          </a:xfrm>
        </p:spPr>
        <p:txBody>
          <a:bodyPr anchor="ctr">
            <a:normAutofit/>
          </a:bodyPr>
          <a:lstStyle/>
          <a:p>
            <a:r>
              <a:rPr lang="en-US" sz="2700"/>
              <a:t>Conclusion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58867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8397" y="804520"/>
            <a:ext cx="4576919" cy="4431359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700"/>
              <a:t>Key Contributions:</a:t>
            </a:r>
          </a:p>
          <a:p>
            <a:pPr>
              <a:lnSpc>
                <a:spcPct val="110000"/>
              </a:lnSpc>
            </a:pPr>
            <a:r>
              <a:rPr lang="en-US" sz="1700"/>
              <a:t>Developed a reliable Random Forest model.</a:t>
            </a:r>
          </a:p>
          <a:p>
            <a:pPr>
              <a:lnSpc>
                <a:spcPct val="110000"/>
              </a:lnSpc>
            </a:pPr>
            <a:r>
              <a:rPr lang="en-US" sz="1700"/>
              <a:t>Identified area, bathrooms, and amenities as key drivers.</a:t>
            </a:r>
          </a:p>
          <a:p>
            <a:pPr>
              <a:lnSpc>
                <a:spcPct val="110000"/>
              </a:lnSpc>
            </a:pPr>
            <a:r>
              <a:rPr lang="en-US" sz="1700"/>
              <a:t>Provided actionable insights for buyers, sellers, and agencies.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700"/>
              <a:t>Future Scope:</a:t>
            </a:r>
          </a:p>
          <a:p>
            <a:pPr>
              <a:lnSpc>
                <a:spcPct val="110000"/>
              </a:lnSpc>
            </a:pPr>
            <a:r>
              <a:rPr lang="en-US" sz="1700"/>
              <a:t>Incorporate location data.</a:t>
            </a:r>
          </a:p>
          <a:p>
            <a:pPr>
              <a:lnSpc>
                <a:spcPct val="110000"/>
              </a:lnSpc>
            </a:pPr>
            <a:r>
              <a:rPr lang="en-US" sz="1700"/>
              <a:t>Optimize hyperparameters.</a:t>
            </a:r>
          </a:p>
          <a:p>
            <a:pPr>
              <a:lnSpc>
                <a:spcPct val="110000"/>
              </a:lnSpc>
            </a:pPr>
            <a:r>
              <a:rPr lang="en-US" sz="1700"/>
              <a:t>Explore advanced models (e.g., </a:t>
            </a:r>
            <a:r>
              <a:rPr lang="en-US" sz="1700" err="1"/>
              <a:t>XGBoost</a:t>
            </a:r>
            <a:r>
              <a:rPr lang="en-US" sz="1700"/>
              <a:t>).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13335" y="3528542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FDF9410-E530-4E71-A2C0-4C24B4896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268B1E-8861-4702-9529-5A8FB23A6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14724" y="1094758"/>
            <a:ext cx="651510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82F2350F-B1BB-4308-A267-CFFA3576E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224602-83E2-68D3-1B63-6CB322C1D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724" y="1427305"/>
            <a:ext cx="6515100" cy="2897270"/>
          </a:xfrm>
        </p:spPr>
        <p:txBody>
          <a:bodyPr vert="horz" lIns="91440" tIns="45720" rIns="91440" bIns="0" rtlCol="0" anchor="ctr">
            <a:normAutofit/>
          </a:bodyPr>
          <a:lstStyle/>
          <a:p>
            <a:pPr defTabSz="914400"/>
            <a:r>
              <a:rPr lang="en-US" sz="4700" dirty="0"/>
              <a:t>House Price Prediction USING MACHINE LEARNING TECHNIQUES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C6646AE-8FD6-411E-8640-6CCB250D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14724" y="4536431"/>
            <a:ext cx="651510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413B0556-E869-4B1C-A499-EB13D96B9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19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7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153" y="804519"/>
            <a:ext cx="2431365" cy="4431360"/>
          </a:xfrm>
        </p:spPr>
        <p:txBody>
          <a:bodyPr anchor="ctr">
            <a:normAutofit/>
          </a:bodyPr>
          <a:lstStyle/>
          <a:p>
            <a:r>
              <a:t>Project Objectives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58867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8397" y="804520"/>
            <a:ext cx="4576919" cy="4431359"/>
          </a:xfrm>
        </p:spPr>
        <p:txBody>
          <a:bodyPr anchor="ctr">
            <a:normAutofit/>
          </a:bodyPr>
          <a:lstStyle/>
          <a:p>
            <a:r>
              <a:rPr dirty="0"/>
              <a:t>Develop a reliable machine learning model.</a:t>
            </a:r>
          </a:p>
          <a:p>
            <a:r>
              <a:rPr dirty="0"/>
              <a:t>Understand the impact of housing features on price.</a:t>
            </a:r>
          </a:p>
          <a:p>
            <a:r>
              <a:rPr dirty="0"/>
              <a:t>Assist buyers, sellers, and agents with insights.</a:t>
            </a:r>
          </a:p>
          <a:p>
            <a:r>
              <a:rPr dirty="0"/>
              <a:t>Ensure scalability for future data.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7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153" y="804519"/>
            <a:ext cx="2431365" cy="4431360"/>
          </a:xfrm>
        </p:spPr>
        <p:txBody>
          <a:bodyPr anchor="ctr">
            <a:normAutofit/>
          </a:bodyPr>
          <a:lstStyle/>
          <a:p>
            <a:r>
              <a:t>Data Overview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58867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8397" y="804520"/>
            <a:ext cx="4576919" cy="4431359"/>
          </a:xfrm>
        </p:spPr>
        <p:txBody>
          <a:bodyPr anchor="ctr">
            <a:normAutofit/>
          </a:bodyPr>
          <a:lstStyle/>
          <a:p>
            <a:r>
              <a:rPr lang="en-US" dirty="0"/>
              <a:t>Dataset includes features such as:</a:t>
            </a:r>
          </a:p>
          <a:p>
            <a:r>
              <a:rPr lang="en-US" dirty="0"/>
              <a:t>Area (size in sq ft)</a:t>
            </a:r>
          </a:p>
          <a:p>
            <a:r>
              <a:rPr lang="en-US" dirty="0"/>
              <a:t>Bedrooms and Bathrooms</a:t>
            </a:r>
          </a:p>
          <a:p>
            <a:r>
              <a:rPr lang="en-US" dirty="0"/>
              <a:t>Stories (floors)</a:t>
            </a:r>
          </a:p>
          <a:p>
            <a:r>
              <a:rPr lang="en-US" dirty="0"/>
              <a:t>Amenities (e.g., air conditioning, parking)</a:t>
            </a:r>
          </a:p>
          <a:p>
            <a:r>
              <a:rPr lang="en-US" dirty="0"/>
              <a:t>Furnishing status</a:t>
            </a:r>
          </a:p>
          <a:p>
            <a:pPr marL="0" indent="0">
              <a:buNone/>
            </a:pPr>
            <a:r>
              <a:rPr lang="en-US" dirty="0"/>
              <a:t>Target Variable: House Price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5F357A-5854-0C52-2ACA-FF30C3E71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68" y="4696270"/>
            <a:ext cx="7309148" cy="1344128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7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153" y="804519"/>
            <a:ext cx="2431365" cy="4431360"/>
          </a:xfrm>
        </p:spPr>
        <p:txBody>
          <a:bodyPr anchor="ctr">
            <a:normAutofit/>
          </a:bodyPr>
          <a:lstStyle/>
          <a:p>
            <a:r>
              <a:rPr lang="en-US" sz="2200"/>
              <a:t>Data Preprocessing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58867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8397" y="804520"/>
            <a:ext cx="4576919" cy="4431359"/>
          </a:xfrm>
        </p:spPr>
        <p:txBody>
          <a:bodyPr anchor="ctr">
            <a:normAutofit/>
          </a:bodyPr>
          <a:lstStyle/>
          <a:p>
            <a:r>
              <a:rPr dirty="0"/>
              <a:t>Converted binary features (Yes/No) to numeric (1/0).</a:t>
            </a:r>
          </a:p>
          <a:p>
            <a:r>
              <a:rPr dirty="0"/>
              <a:t>Created dummy variables for multi-class features.</a:t>
            </a:r>
          </a:p>
          <a:p>
            <a:r>
              <a:rPr dirty="0"/>
              <a:t>Standardized numerical features using </a:t>
            </a:r>
            <a:r>
              <a:rPr dirty="0" err="1"/>
              <a:t>StandardScaler</a:t>
            </a:r>
            <a:r>
              <a:rPr dirty="0"/>
              <a:t>.</a:t>
            </a:r>
          </a:p>
          <a:p>
            <a:r>
              <a:rPr dirty="0"/>
              <a:t>Split data into training (80%) and testing (20%) sets.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7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153" y="804519"/>
            <a:ext cx="2431365" cy="4431360"/>
          </a:xfrm>
        </p:spPr>
        <p:txBody>
          <a:bodyPr anchor="ctr">
            <a:normAutofit/>
          </a:bodyPr>
          <a:lstStyle/>
          <a:p>
            <a:r>
              <a:rPr lang="en-US" sz="2500"/>
              <a:t>Model Development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58867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8397" y="804520"/>
            <a:ext cx="4576919" cy="443135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dirty="0"/>
              <a:t>Algorithm: Random Forest Regressor</a:t>
            </a:r>
          </a:p>
          <a:p>
            <a:pPr marL="0" indent="0">
              <a:buNone/>
            </a:pPr>
            <a:r>
              <a:rPr dirty="0"/>
              <a:t>Why Random Forest?</a:t>
            </a:r>
          </a:p>
          <a:p>
            <a:r>
              <a:rPr dirty="0"/>
              <a:t>Handles numerical and categorical data.</a:t>
            </a:r>
          </a:p>
          <a:p>
            <a:r>
              <a:rPr dirty="0"/>
              <a:t>Robust against overfitting.</a:t>
            </a:r>
          </a:p>
          <a:p>
            <a:r>
              <a:rPr dirty="0"/>
              <a:t>Provides feature importance insights.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Hyperparameters:</a:t>
            </a:r>
          </a:p>
          <a:p>
            <a:r>
              <a:rPr dirty="0" err="1"/>
              <a:t>n_estimators</a:t>
            </a:r>
            <a:r>
              <a:rPr dirty="0"/>
              <a:t>=100</a:t>
            </a:r>
          </a:p>
          <a:p>
            <a:r>
              <a:rPr dirty="0" err="1"/>
              <a:t>random_state</a:t>
            </a:r>
            <a:r>
              <a:rPr dirty="0"/>
              <a:t>=42.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7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153" y="804519"/>
            <a:ext cx="2431365" cy="4431360"/>
          </a:xfrm>
        </p:spPr>
        <p:txBody>
          <a:bodyPr anchor="ctr">
            <a:normAutofit/>
          </a:bodyPr>
          <a:lstStyle/>
          <a:p>
            <a:r>
              <a:rPr lang="en-US" sz="2700"/>
              <a:t>Feature Importance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58867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8397" y="804520"/>
            <a:ext cx="4576919" cy="4431359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900"/>
              <a:t>Key Features Driving Predictions:</a:t>
            </a:r>
          </a:p>
          <a:p>
            <a:pPr>
              <a:lnSpc>
                <a:spcPct val="110000"/>
              </a:lnSpc>
            </a:pPr>
            <a:r>
              <a:rPr lang="en-US" sz="1900"/>
              <a:t>Area: 49.8%</a:t>
            </a:r>
          </a:p>
          <a:p>
            <a:pPr>
              <a:lnSpc>
                <a:spcPct val="110000"/>
              </a:lnSpc>
            </a:pPr>
            <a:r>
              <a:rPr lang="en-US" sz="1900"/>
              <a:t>Bathrooms: 18.2%</a:t>
            </a:r>
          </a:p>
          <a:p>
            <a:pPr>
              <a:lnSpc>
                <a:spcPct val="110000"/>
              </a:lnSpc>
            </a:pPr>
            <a:r>
              <a:rPr lang="en-US" sz="1900"/>
              <a:t>Stories: 10.5%</a:t>
            </a:r>
          </a:p>
          <a:p>
            <a:pPr>
              <a:lnSpc>
                <a:spcPct val="110000"/>
              </a:lnSpc>
            </a:pPr>
            <a:r>
              <a:rPr lang="en-US" sz="1900"/>
              <a:t>Air Conditioning: 8.7%</a:t>
            </a:r>
          </a:p>
          <a:p>
            <a:pPr>
              <a:lnSpc>
                <a:spcPct val="110000"/>
              </a:lnSpc>
            </a:pPr>
            <a:endParaRPr lang="en-US" sz="1900"/>
          </a:p>
          <a:p>
            <a:pPr marL="0" indent="0">
              <a:lnSpc>
                <a:spcPct val="110000"/>
              </a:lnSpc>
              <a:buNone/>
            </a:pPr>
            <a:r>
              <a:rPr lang="en-US" sz="1900"/>
              <a:t>Insights:</a:t>
            </a:r>
          </a:p>
          <a:p>
            <a:pPr>
              <a:lnSpc>
                <a:spcPct val="110000"/>
              </a:lnSpc>
            </a:pPr>
            <a:r>
              <a:rPr lang="en-US" sz="1900"/>
              <a:t>Area is the most significant predictor of price.</a:t>
            </a:r>
          </a:p>
          <a:p>
            <a:pPr>
              <a:lnSpc>
                <a:spcPct val="110000"/>
              </a:lnSpc>
            </a:pPr>
            <a:r>
              <a:rPr lang="en-US" sz="1900"/>
              <a:t>Amenities play a notable role.</a:t>
            </a:r>
            <a:endParaRPr lang="en-US" sz="19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13335" y="3528542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5F9E98A-4FF4-43D6-9C48-6DF0E7F2D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07A636-DC99-4588-80C4-9E069B97C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9C2D81-B9B0-6579-9115-B54CB828F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699" y="960241"/>
            <a:ext cx="5137275" cy="4203872"/>
          </a:xfrm>
        </p:spPr>
        <p:txBody>
          <a:bodyPr vert="horz" lIns="91440" tIns="45720" rIns="91440" bIns="0" rtlCol="0" anchor="ctr">
            <a:normAutofit/>
          </a:bodyPr>
          <a:lstStyle/>
          <a:p>
            <a:pPr algn="r" defTabSz="914400"/>
            <a:endParaRPr lang="en-US" sz="47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F2BAA51-3181-4303-929A-FCD9C33F8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5763" y="1328764"/>
            <a:ext cx="0" cy="3466826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D4ED6A5F-3B06-48C5-850F-8045C4DF6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9A60B9D-8DAC-4DA9-88DE-9911621A2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C5A16FE-0144-36E1-5098-01833B5E6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293" y="1169146"/>
            <a:ext cx="8049846" cy="4036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005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7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153" y="804519"/>
            <a:ext cx="2431365" cy="4431360"/>
          </a:xfrm>
        </p:spPr>
        <p:txBody>
          <a:bodyPr anchor="ctr">
            <a:normAutofit/>
          </a:bodyPr>
          <a:lstStyle/>
          <a:p>
            <a:r>
              <a:t>Residual Analysis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58867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8397" y="804520"/>
            <a:ext cx="4576919" cy="4431359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dirty="0"/>
              <a:t>Residual Analysis Results:</a:t>
            </a:r>
            <a:endParaRPr lang="en-US"/>
          </a:p>
          <a:p>
            <a:pPr>
              <a:lnSpc>
                <a:spcPct val="110000"/>
              </a:lnSpc>
            </a:pPr>
            <a:r>
              <a:rPr dirty="0"/>
              <a:t>Most residuals are close to zero.</a:t>
            </a:r>
            <a:endParaRPr lang="en-US"/>
          </a:p>
          <a:p>
            <a:pPr>
              <a:lnSpc>
                <a:spcPct val="110000"/>
              </a:lnSpc>
            </a:pPr>
            <a:r>
              <a:rPr dirty="0"/>
              <a:t>Model performs well for most predictions.</a:t>
            </a:r>
            <a:endParaRPr lang="en-US"/>
          </a:p>
          <a:p>
            <a:pPr>
              <a:lnSpc>
                <a:spcPct val="110000"/>
              </a:lnSpc>
            </a:pPr>
            <a:r>
              <a:rPr dirty="0"/>
              <a:t>Few outliers for very high-priced houses.</a:t>
            </a:r>
            <a:endParaRPr lang="en-US"/>
          </a:p>
          <a:p>
            <a:pPr>
              <a:lnSpc>
                <a:spcPct val="110000"/>
              </a:lnSpc>
            </a:pPr>
            <a:endParaRPr lang="en-US"/>
          </a:p>
          <a:p>
            <a:pPr marL="0" indent="0">
              <a:lnSpc>
                <a:spcPct val="110000"/>
              </a:lnSpc>
              <a:buNone/>
            </a:pPr>
            <a:r>
              <a:rPr dirty="0"/>
              <a:t>Conclusion:</a:t>
            </a:r>
            <a:endParaRPr lang="en-US"/>
          </a:p>
          <a:p>
            <a:pPr>
              <a:lnSpc>
                <a:spcPct val="110000"/>
              </a:lnSpc>
            </a:pPr>
            <a:r>
              <a:rPr dirty="0"/>
              <a:t>Model shows minimal errors with high accuracy.</a:t>
            </a:r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</TotalTime>
  <Words>378</Words>
  <Application>Microsoft Office PowerPoint</Application>
  <PresentationFormat>On-screen Show (4:3)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Gallery</vt:lpstr>
      <vt:lpstr>House Price Prediction</vt:lpstr>
      <vt:lpstr>House Price Prediction USING MACHINE LEARNING TECHNIQUES</vt:lpstr>
      <vt:lpstr>Project Objectives</vt:lpstr>
      <vt:lpstr>Data Overview</vt:lpstr>
      <vt:lpstr>Data Preprocessing</vt:lpstr>
      <vt:lpstr>Model Development</vt:lpstr>
      <vt:lpstr>Feature Importance</vt:lpstr>
      <vt:lpstr>PowerPoint Presentation</vt:lpstr>
      <vt:lpstr>Residual Analysis</vt:lpstr>
      <vt:lpstr>Key Insights and Recommendations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Aswin Abraham Nebu</cp:lastModifiedBy>
  <cp:revision>2</cp:revision>
  <dcterms:created xsi:type="dcterms:W3CDTF">2013-01-27T09:14:16Z</dcterms:created>
  <dcterms:modified xsi:type="dcterms:W3CDTF">2024-12-17T01:31:43Z</dcterms:modified>
  <cp:category/>
</cp:coreProperties>
</file>