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4" d="100"/>
          <a:sy n="104" d="100"/>
        </p:scale>
        <p:origin x="60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6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0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6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sserh/housing-price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Telling a Compelling Data Story: Predicting House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Exploring Insights and Trends in the Housing Market</a:t>
            </a:r>
          </a:p>
          <a:p>
            <a:r>
              <a:t>Presented by: Aswin Abraham Nebu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For Buyers: Focus on neighborhoods with high-value appreciation potential.</a:t>
            </a:r>
            <a:br>
              <a:rPr lang="en-US" sz="2000" dirty="0"/>
            </a:br>
            <a:endParaRPr lang="en-US" sz="2000" dirty="0"/>
          </a:p>
          <a:p>
            <a:r>
              <a:rPr sz="2000" dirty="0"/>
              <a:t>For Sellers: Enhance features with high ROI (e.g., quality finishes).</a:t>
            </a:r>
            <a:br>
              <a:rPr lang="en-US" sz="2000" dirty="0"/>
            </a:br>
            <a:endParaRPr lang="en-US" sz="2000" dirty="0"/>
          </a:p>
          <a:p>
            <a:r>
              <a:rPr sz="2000" dirty="0"/>
              <a:t>For Developers: Invest in areas with growing amenities and infrastructure.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</a:t>
            </a:r>
            <a:r>
              <a:rPr sz="2000" dirty="0"/>
              <a:t>: </a:t>
            </a:r>
            <a:endParaRPr lang="en-US" sz="2000" dirty="0"/>
          </a:p>
          <a:p>
            <a:pPr marL="0" indent="0">
              <a:buNone/>
            </a:pPr>
            <a:r>
              <a:rPr sz="2000" dirty="0"/>
              <a:t>A data-driven exploration of housing prices reveals key trends and insights.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sz="2000" dirty="0"/>
              <a:t>Next Steps:</a:t>
            </a:r>
            <a:endParaRPr lang="en-US" sz="2000" dirty="0"/>
          </a:p>
          <a:p>
            <a:r>
              <a:rPr sz="2000" dirty="0"/>
              <a:t>Share findings with stakeholders.</a:t>
            </a:r>
            <a:endParaRPr lang="en-US" sz="2000" dirty="0"/>
          </a:p>
          <a:p>
            <a:r>
              <a:rPr sz="2000" dirty="0"/>
              <a:t>Develop predictive models for better pricing strategies.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Aswin Abraham Nebu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Objective:</a:t>
            </a:r>
            <a:r>
              <a:rPr lang="en-US" sz="2000" dirty="0"/>
              <a:t> </a:t>
            </a:r>
            <a:r>
              <a:rPr sz="2000" dirty="0"/>
              <a:t>To use data storytelling to uncover insights and trends in the housing market.</a:t>
            </a:r>
          </a:p>
          <a:p>
            <a:endParaRPr sz="2000" dirty="0"/>
          </a:p>
          <a:p>
            <a:r>
              <a:rPr sz="2000" dirty="0"/>
              <a:t>Dataset:</a:t>
            </a:r>
            <a:r>
              <a:rPr lang="en-US" sz="2000" dirty="0"/>
              <a:t> </a:t>
            </a:r>
            <a:r>
              <a:rPr sz="2000" dirty="0"/>
              <a:t>Housing Prices Dataset (e.g., Kaggle’s "House Prices: Advanced Regression Techniques").</a:t>
            </a:r>
          </a:p>
          <a:p>
            <a:pPr marL="0" indent="0">
              <a:buNone/>
            </a:pPr>
            <a:endParaRPr sz="2000" dirty="0"/>
          </a:p>
          <a:p>
            <a:r>
              <a:rPr sz="2000" dirty="0"/>
              <a:t>Audience:</a:t>
            </a:r>
            <a:r>
              <a:rPr lang="en-US" sz="2000" dirty="0"/>
              <a:t> </a:t>
            </a:r>
            <a:r>
              <a:rPr sz="2000" dirty="0"/>
              <a:t>Non-Technical, Executive, or Technical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000" dirty="0"/>
              <a:t>Source: </a:t>
            </a:r>
            <a:br>
              <a:rPr lang="en-US" sz="2000" dirty="0"/>
            </a:br>
            <a:r>
              <a:rPr sz="2000" dirty="0"/>
              <a:t>Kaggle’s Housing Prices Dataset.</a:t>
            </a:r>
            <a:r>
              <a:rPr lang="en-US" sz="2000" dirty="0"/>
              <a:t>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Cambria" panose="02040503050406030204" pitchFamily="18" charset="0"/>
                <a:hlinkClick r:id="rId2"/>
              </a:rPr>
              <a:t>https://www.kaggle.com/datasets/yasserh/housing-prices-dataset</a:t>
            </a:r>
            <a:endParaRPr sz="2000" dirty="0"/>
          </a:p>
          <a:p>
            <a:r>
              <a:rPr sz="2000" dirty="0"/>
              <a:t>Features: </a:t>
            </a:r>
            <a:br>
              <a:rPr lang="en-US" sz="2000" dirty="0"/>
            </a:br>
            <a:r>
              <a:rPr sz="2000" dirty="0"/>
              <a:t>79 variables including house size, neighborhood, year built, and sale price.</a:t>
            </a:r>
          </a:p>
          <a:p>
            <a:r>
              <a:rPr sz="2000" dirty="0"/>
              <a:t>Size:</a:t>
            </a:r>
            <a:br>
              <a:rPr lang="en-US" sz="2000" dirty="0"/>
            </a:br>
            <a:r>
              <a:rPr sz="2000" dirty="0"/>
              <a:t>1,500 rows and 80 columns.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Data Wrangling and Cleaning.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Exploratory Data Analysis (EDA).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Hypothesis Generation.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Visualizing Key Insights.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Storytelling through Trends and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Can I count something interesting?</a:t>
            </a:r>
            <a:br>
              <a:rPr lang="en-US" sz="2000" dirty="0"/>
            </a:br>
            <a:r>
              <a:rPr sz="2000" dirty="0"/>
              <a:t>Distribution of house prices.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Can I find trends?</a:t>
            </a:r>
            <a:br>
              <a:rPr lang="en-US" sz="2000" dirty="0"/>
            </a:br>
            <a:r>
              <a:rPr sz="2000" dirty="0"/>
              <a:t>Trends in pricing across neighborhoods.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Can I compare related quantities?</a:t>
            </a:r>
            <a:br>
              <a:rPr lang="en-US" sz="2000" dirty="0"/>
            </a:br>
            <a:r>
              <a:rPr sz="2000" dirty="0"/>
              <a:t>Square footage vs. price.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Can I make meaningful visualizations?</a:t>
            </a:r>
            <a:br>
              <a:rPr lang="en-US" sz="2000" dirty="0"/>
            </a:br>
            <a:r>
              <a:rPr sz="2000" dirty="0"/>
              <a:t>Correlation heatmaps, scatter plots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hypotheses can I form?</a:t>
            </a:r>
            <a:br>
              <a:rPr lang="en-US" sz="2000" dirty="0"/>
            </a:br>
            <a:r>
              <a:rPr sz="2000" dirty="0"/>
              <a:t>E.g., newer homes are more expensive.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Summary Statistics:</a:t>
            </a:r>
            <a:br>
              <a:rPr lang="en-US" sz="2000" dirty="0"/>
            </a:br>
            <a:r>
              <a:rPr sz="2000" dirty="0"/>
              <a:t>Mean house price: $180,000.</a:t>
            </a:r>
            <a:br>
              <a:rPr lang="en-US" sz="2000" dirty="0"/>
            </a:br>
            <a:endParaRPr lang="en-US" sz="2000" dirty="0"/>
          </a:p>
          <a:p>
            <a:r>
              <a:rPr sz="2000" dirty="0"/>
              <a:t>Median house price: $163,000.</a:t>
            </a:r>
            <a:br>
              <a:rPr lang="en-US" sz="2000" dirty="0"/>
            </a:br>
            <a:r>
              <a:rPr sz="2000" dirty="0"/>
              <a:t>Price range: $37,000 – $755,000.</a:t>
            </a:r>
            <a:br>
              <a:rPr lang="en-US" sz="2000" dirty="0"/>
            </a:br>
            <a:endParaRPr lang="en-US" sz="2000" dirty="0"/>
          </a:p>
          <a:p>
            <a:r>
              <a:rPr sz="2000" dirty="0"/>
              <a:t>Top Features:</a:t>
            </a:r>
            <a:br>
              <a:rPr lang="en-US" sz="2000" dirty="0"/>
            </a:br>
            <a:r>
              <a:rPr sz="2000" dirty="0"/>
              <a:t>Neighborhood, square footage, number of rooms, year built.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Bar Plot: Average price by neighborhood.</a:t>
            </a:r>
            <a:br>
              <a:rPr lang="en-US" sz="2000" dirty="0"/>
            </a:br>
            <a:r>
              <a:rPr lang="en-US" sz="2000" dirty="0"/>
              <a:t>Highlighted trends: Expensive vs. affordable areas.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Scatter Plot: Square footage vs. price.</a:t>
            </a:r>
            <a:br>
              <a:rPr lang="en-US" sz="2000" dirty="0"/>
            </a:br>
            <a:r>
              <a:rPr sz="2000" dirty="0"/>
              <a:t>Positive correlation noted.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Heatmap: Correlation between features.</a:t>
            </a:r>
            <a:br>
              <a:rPr lang="en-US" sz="2000" dirty="0"/>
            </a:br>
            <a:r>
              <a:rPr sz="2000" dirty="0"/>
              <a:t>Identified key influencers of price.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Neighborhood Trends:</a:t>
            </a:r>
            <a:br>
              <a:rPr lang="en-US" sz="2000" dirty="0"/>
            </a:br>
            <a:r>
              <a:rPr sz="2000" dirty="0"/>
              <a:t>Certain neighborhoods command a premium due to amenities.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Size and Price Relationship:</a:t>
            </a:r>
            <a:br>
              <a:rPr lang="en-US" sz="2000" dirty="0"/>
            </a:br>
            <a:r>
              <a:rPr sz="2000" dirty="0"/>
              <a:t>Larger homes are generally more expensive, but diminishing returns noted beyond a threshold.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Feature Correlations:</a:t>
            </a:r>
            <a:br>
              <a:rPr lang="en-US" sz="2000" dirty="0"/>
            </a:br>
            <a:r>
              <a:rPr sz="2000" dirty="0"/>
              <a:t>Strong correlation between price and variables like square footage, lot area, and overall quality.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Hypothesis: Newer homes have higher prices with lower variability.</a:t>
            </a:r>
            <a:br>
              <a:rPr lang="en-US" sz="2000" dirty="0"/>
            </a:br>
            <a:r>
              <a:rPr sz="2000" dirty="0"/>
              <a:t>Insight: Data supports this; price variability decreases for newer homes.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Hypothesis: Location influences price significantly.</a:t>
            </a:r>
            <a:br>
              <a:rPr lang="en-US" sz="2000" dirty="0"/>
            </a:br>
            <a:r>
              <a:rPr sz="2000" dirty="0"/>
              <a:t>Insight: Neighborhoods closer to city centers show higher prices.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497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</vt:lpstr>
      <vt:lpstr>Gill Sans MT</vt:lpstr>
      <vt:lpstr>Gallery</vt:lpstr>
      <vt:lpstr>Telling a Compelling Data Story: Predicting House Prices</vt:lpstr>
      <vt:lpstr>Introduction</vt:lpstr>
      <vt:lpstr>Dataset Overview</vt:lpstr>
      <vt:lpstr>Approach</vt:lpstr>
      <vt:lpstr>Key Questions</vt:lpstr>
      <vt:lpstr>Exploratory Data Analysis (EDA)</vt:lpstr>
      <vt:lpstr>Visualizations</vt:lpstr>
      <vt:lpstr>Findings</vt:lpstr>
      <vt:lpstr>Hypotheses and Insights</vt:lpstr>
      <vt:lpstr>Key 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Aswin Abraham Nebu</cp:lastModifiedBy>
  <cp:revision>3</cp:revision>
  <dcterms:created xsi:type="dcterms:W3CDTF">2013-01-27T09:14:16Z</dcterms:created>
  <dcterms:modified xsi:type="dcterms:W3CDTF">2024-12-16T00:21:10Z</dcterms:modified>
  <cp:category/>
</cp:coreProperties>
</file>