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6" r:id="rId8"/>
    <p:sldId id="267" r:id="rId9"/>
    <p:sldId id="268" r:id="rId10"/>
    <p:sldId id="269" r:id="rId11"/>
    <p:sldId id="262" r:id="rId12"/>
    <p:sldId id="263" r:id="rId13"/>
    <p:sldId id="270" r:id="rId14"/>
    <p:sldId id="271" r:id="rId15"/>
    <p:sldId id="264" r:id="rId16"/>
    <p:sldId id="272" r:id="rId17"/>
    <p:sldId id="265"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3" d="100"/>
          <a:sy n="93" d="100"/>
        </p:scale>
        <p:origin x="54" y="2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4AE7E-3CC7-4A36-8295-3DC0F7E0CD8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6AD46A-17CD-4686-A5D8-64B8400EA5AC}">
      <dgm:prSet/>
      <dgm:spPr/>
      <dgm:t>
        <a:bodyPr/>
        <a:lstStyle/>
        <a:p>
          <a:r>
            <a:rPr lang="en-US"/>
            <a:t>The goal of this project is to predict medical insurance costs for individuals using machine learning algorithms. The predictions are based on demographic and lifestyle factors such as age, gender, BMI, smoking status, number of children, and residential region. Accurate predictions help:</a:t>
          </a:r>
        </a:p>
      </dgm:t>
    </dgm:pt>
    <dgm:pt modelId="{01E56FE0-A734-4061-9E02-35368D1C3EC2}" type="parTrans" cxnId="{260855FF-1C56-44DF-A51B-24DD5A80CD7B}">
      <dgm:prSet/>
      <dgm:spPr/>
      <dgm:t>
        <a:bodyPr/>
        <a:lstStyle/>
        <a:p>
          <a:endParaRPr lang="en-US"/>
        </a:p>
      </dgm:t>
    </dgm:pt>
    <dgm:pt modelId="{5BE05806-E7B7-472E-9BB4-46ED468037A5}" type="sibTrans" cxnId="{260855FF-1C56-44DF-A51B-24DD5A80CD7B}">
      <dgm:prSet/>
      <dgm:spPr/>
      <dgm:t>
        <a:bodyPr/>
        <a:lstStyle/>
        <a:p>
          <a:endParaRPr lang="en-US"/>
        </a:p>
      </dgm:t>
    </dgm:pt>
    <dgm:pt modelId="{392888FC-6DF9-4E8E-AB1D-C377752D9088}">
      <dgm:prSet/>
      <dgm:spPr/>
      <dgm:t>
        <a:bodyPr/>
        <a:lstStyle/>
        <a:p>
          <a:r>
            <a:rPr lang="en-US"/>
            <a:t>- Insurance companies create better pricing strategies.</a:t>
          </a:r>
        </a:p>
      </dgm:t>
    </dgm:pt>
    <dgm:pt modelId="{49189610-DF2B-4897-876F-CCEFF9EC83FB}" type="parTrans" cxnId="{36AB263C-E6DD-4122-8CA1-192A0A16E816}">
      <dgm:prSet/>
      <dgm:spPr/>
      <dgm:t>
        <a:bodyPr/>
        <a:lstStyle/>
        <a:p>
          <a:endParaRPr lang="en-US"/>
        </a:p>
      </dgm:t>
    </dgm:pt>
    <dgm:pt modelId="{4DCF8E46-CCE0-4FC3-9175-4EF4283C7AAF}" type="sibTrans" cxnId="{36AB263C-E6DD-4122-8CA1-192A0A16E816}">
      <dgm:prSet/>
      <dgm:spPr/>
      <dgm:t>
        <a:bodyPr/>
        <a:lstStyle/>
        <a:p>
          <a:endParaRPr lang="en-US"/>
        </a:p>
      </dgm:t>
    </dgm:pt>
    <dgm:pt modelId="{7A564F21-5873-4AFA-9D02-D5B03E8D1643}">
      <dgm:prSet/>
      <dgm:spPr/>
      <dgm:t>
        <a:bodyPr/>
        <a:lstStyle/>
        <a:p>
          <a:r>
            <a:rPr lang="en-US"/>
            <a:t>- Reduce underpricing/overpricing risks.</a:t>
          </a:r>
        </a:p>
      </dgm:t>
    </dgm:pt>
    <dgm:pt modelId="{007C8DBE-0EBE-46FA-9488-A8F0CE2C9C04}" type="parTrans" cxnId="{A2030C55-F405-413D-869E-26F0B6ABE7D6}">
      <dgm:prSet/>
      <dgm:spPr/>
      <dgm:t>
        <a:bodyPr/>
        <a:lstStyle/>
        <a:p>
          <a:endParaRPr lang="en-US"/>
        </a:p>
      </dgm:t>
    </dgm:pt>
    <dgm:pt modelId="{B0CA9BD8-7448-4C1F-9954-969017543249}" type="sibTrans" cxnId="{A2030C55-F405-413D-869E-26F0B6ABE7D6}">
      <dgm:prSet/>
      <dgm:spPr/>
      <dgm:t>
        <a:bodyPr/>
        <a:lstStyle/>
        <a:p>
          <a:endParaRPr lang="en-US"/>
        </a:p>
      </dgm:t>
    </dgm:pt>
    <dgm:pt modelId="{0998C996-AECC-4918-AD31-DB69801FDA9F}">
      <dgm:prSet/>
      <dgm:spPr/>
      <dgm:t>
        <a:bodyPr/>
        <a:lstStyle/>
        <a:p>
          <a:r>
            <a:rPr lang="en-US"/>
            <a:t>- Encourage healthier lifestyles.</a:t>
          </a:r>
        </a:p>
      </dgm:t>
    </dgm:pt>
    <dgm:pt modelId="{E3A45391-5CE8-47D8-B0CE-79FBC3A8FA87}" type="parTrans" cxnId="{ED39EE86-6232-4EC5-9341-56A22B443DA0}">
      <dgm:prSet/>
      <dgm:spPr/>
      <dgm:t>
        <a:bodyPr/>
        <a:lstStyle/>
        <a:p>
          <a:endParaRPr lang="en-US"/>
        </a:p>
      </dgm:t>
    </dgm:pt>
    <dgm:pt modelId="{D68698D0-1FC1-4E0E-BD67-58AF51338481}" type="sibTrans" cxnId="{ED39EE86-6232-4EC5-9341-56A22B443DA0}">
      <dgm:prSet/>
      <dgm:spPr/>
      <dgm:t>
        <a:bodyPr/>
        <a:lstStyle/>
        <a:p>
          <a:endParaRPr lang="en-US"/>
        </a:p>
      </dgm:t>
    </dgm:pt>
    <dgm:pt modelId="{5A9F8BB0-D7BE-45DD-ADB4-A054B963DF3B}" type="pres">
      <dgm:prSet presAssocID="{9F94AE7E-3CC7-4A36-8295-3DC0F7E0CD82}" presName="root" presStyleCnt="0">
        <dgm:presLayoutVars>
          <dgm:dir/>
          <dgm:resizeHandles val="exact"/>
        </dgm:presLayoutVars>
      </dgm:prSet>
      <dgm:spPr/>
    </dgm:pt>
    <dgm:pt modelId="{C3566B8A-91E0-4540-8915-C1C0E8657334}" type="pres">
      <dgm:prSet presAssocID="{9F94AE7E-3CC7-4A36-8295-3DC0F7E0CD82}" presName="container" presStyleCnt="0">
        <dgm:presLayoutVars>
          <dgm:dir/>
          <dgm:resizeHandles val="exact"/>
        </dgm:presLayoutVars>
      </dgm:prSet>
      <dgm:spPr/>
    </dgm:pt>
    <dgm:pt modelId="{51913726-7A03-4B36-9190-214369417836}" type="pres">
      <dgm:prSet presAssocID="{EE6AD46A-17CD-4686-A5D8-64B8400EA5AC}" presName="compNode" presStyleCnt="0"/>
      <dgm:spPr/>
    </dgm:pt>
    <dgm:pt modelId="{2A30BCC7-865A-4CC4-ADFA-6B56DE3732D3}" type="pres">
      <dgm:prSet presAssocID="{EE6AD46A-17CD-4686-A5D8-64B8400EA5AC}" presName="iconBgRect" presStyleLbl="bgShp" presStyleIdx="0" presStyleCnt="4"/>
      <dgm:spPr/>
    </dgm:pt>
    <dgm:pt modelId="{CA872449-E1E9-43D2-B984-404D6B232E79}" type="pres">
      <dgm:prSet presAssocID="{EE6AD46A-17CD-4686-A5D8-64B8400EA5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A0A64B2E-88E9-4FC8-BE5A-9BCCF91531B9}" type="pres">
      <dgm:prSet presAssocID="{EE6AD46A-17CD-4686-A5D8-64B8400EA5AC}" presName="spaceRect" presStyleCnt="0"/>
      <dgm:spPr/>
    </dgm:pt>
    <dgm:pt modelId="{A4BDEBEA-0D6A-4E1C-BD9C-F19CA28F5B3A}" type="pres">
      <dgm:prSet presAssocID="{EE6AD46A-17CD-4686-A5D8-64B8400EA5AC}" presName="textRect" presStyleLbl="revTx" presStyleIdx="0" presStyleCnt="4">
        <dgm:presLayoutVars>
          <dgm:chMax val="1"/>
          <dgm:chPref val="1"/>
        </dgm:presLayoutVars>
      </dgm:prSet>
      <dgm:spPr/>
    </dgm:pt>
    <dgm:pt modelId="{2C3ABD6E-967E-4C42-BA10-3E601C443658}" type="pres">
      <dgm:prSet presAssocID="{5BE05806-E7B7-472E-9BB4-46ED468037A5}" presName="sibTrans" presStyleLbl="sibTrans2D1" presStyleIdx="0" presStyleCnt="0"/>
      <dgm:spPr/>
    </dgm:pt>
    <dgm:pt modelId="{BA5E4CC1-7BEB-4A6E-91F4-D12BA5CD4267}" type="pres">
      <dgm:prSet presAssocID="{392888FC-6DF9-4E8E-AB1D-C377752D9088}" presName="compNode" presStyleCnt="0"/>
      <dgm:spPr/>
    </dgm:pt>
    <dgm:pt modelId="{70B88620-235C-4358-A403-DDFF8DE1C63C}" type="pres">
      <dgm:prSet presAssocID="{392888FC-6DF9-4E8E-AB1D-C377752D9088}" presName="iconBgRect" presStyleLbl="bgShp" presStyleIdx="1" presStyleCnt="4"/>
      <dgm:spPr/>
    </dgm:pt>
    <dgm:pt modelId="{9BE76349-0536-4B7F-BBF1-70A1287DA466}" type="pres">
      <dgm:prSet presAssocID="{392888FC-6DF9-4E8E-AB1D-C377752D90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D4EA3FC0-555A-4697-A482-24A4BB8DF5F6}" type="pres">
      <dgm:prSet presAssocID="{392888FC-6DF9-4E8E-AB1D-C377752D9088}" presName="spaceRect" presStyleCnt="0"/>
      <dgm:spPr/>
    </dgm:pt>
    <dgm:pt modelId="{DE9353D0-1025-4C3F-A01B-C63FA410C589}" type="pres">
      <dgm:prSet presAssocID="{392888FC-6DF9-4E8E-AB1D-C377752D9088}" presName="textRect" presStyleLbl="revTx" presStyleIdx="1" presStyleCnt="4">
        <dgm:presLayoutVars>
          <dgm:chMax val="1"/>
          <dgm:chPref val="1"/>
        </dgm:presLayoutVars>
      </dgm:prSet>
      <dgm:spPr/>
    </dgm:pt>
    <dgm:pt modelId="{094AACDF-2C42-4FC7-A728-8D2C4459DF01}" type="pres">
      <dgm:prSet presAssocID="{4DCF8E46-CCE0-4FC3-9175-4EF4283C7AAF}" presName="sibTrans" presStyleLbl="sibTrans2D1" presStyleIdx="0" presStyleCnt="0"/>
      <dgm:spPr/>
    </dgm:pt>
    <dgm:pt modelId="{BB9EC434-0826-4896-BECA-C47C3361D8B3}" type="pres">
      <dgm:prSet presAssocID="{7A564F21-5873-4AFA-9D02-D5B03E8D1643}" presName="compNode" presStyleCnt="0"/>
      <dgm:spPr/>
    </dgm:pt>
    <dgm:pt modelId="{688FE87C-AF97-42ED-B246-F230AAF90363}" type="pres">
      <dgm:prSet presAssocID="{7A564F21-5873-4AFA-9D02-D5B03E8D1643}" presName="iconBgRect" presStyleLbl="bgShp" presStyleIdx="2" presStyleCnt="4"/>
      <dgm:spPr/>
    </dgm:pt>
    <dgm:pt modelId="{23859BF2-C4FA-4D60-8E7F-10DEBF7CD853}" type="pres">
      <dgm:prSet presAssocID="{7A564F21-5873-4AFA-9D02-D5B03E8D16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04559996-E972-4348-AEF5-829A532EC6FB}" type="pres">
      <dgm:prSet presAssocID="{7A564F21-5873-4AFA-9D02-D5B03E8D1643}" presName="spaceRect" presStyleCnt="0"/>
      <dgm:spPr/>
    </dgm:pt>
    <dgm:pt modelId="{3E0523CE-CACD-4D50-9416-D6ED1A087513}" type="pres">
      <dgm:prSet presAssocID="{7A564F21-5873-4AFA-9D02-D5B03E8D1643}" presName="textRect" presStyleLbl="revTx" presStyleIdx="2" presStyleCnt="4">
        <dgm:presLayoutVars>
          <dgm:chMax val="1"/>
          <dgm:chPref val="1"/>
        </dgm:presLayoutVars>
      </dgm:prSet>
      <dgm:spPr/>
    </dgm:pt>
    <dgm:pt modelId="{E5AC6EA0-8363-4757-80BE-C2E855EBA973}" type="pres">
      <dgm:prSet presAssocID="{B0CA9BD8-7448-4C1F-9954-969017543249}" presName="sibTrans" presStyleLbl="sibTrans2D1" presStyleIdx="0" presStyleCnt="0"/>
      <dgm:spPr/>
    </dgm:pt>
    <dgm:pt modelId="{06942DF3-41E6-45F4-93B3-745A75C3DA9F}" type="pres">
      <dgm:prSet presAssocID="{0998C996-AECC-4918-AD31-DB69801FDA9F}" presName="compNode" presStyleCnt="0"/>
      <dgm:spPr/>
    </dgm:pt>
    <dgm:pt modelId="{19CD73A9-84ED-4CC5-9B71-1B7F7E35C035}" type="pres">
      <dgm:prSet presAssocID="{0998C996-AECC-4918-AD31-DB69801FDA9F}" presName="iconBgRect" presStyleLbl="bgShp" presStyleIdx="3" presStyleCnt="4"/>
      <dgm:spPr/>
    </dgm:pt>
    <dgm:pt modelId="{589D0FEA-C415-467C-A7C6-3655BC5F8714}" type="pres">
      <dgm:prSet presAssocID="{0998C996-AECC-4918-AD31-DB69801FDA9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ple"/>
        </a:ext>
      </dgm:extLst>
    </dgm:pt>
    <dgm:pt modelId="{44048735-CCBA-4A00-AAE4-C84F87AB868A}" type="pres">
      <dgm:prSet presAssocID="{0998C996-AECC-4918-AD31-DB69801FDA9F}" presName="spaceRect" presStyleCnt="0"/>
      <dgm:spPr/>
    </dgm:pt>
    <dgm:pt modelId="{41096962-0C1C-45E6-A6F0-8D5C3A8F103D}" type="pres">
      <dgm:prSet presAssocID="{0998C996-AECC-4918-AD31-DB69801FDA9F}" presName="textRect" presStyleLbl="revTx" presStyleIdx="3" presStyleCnt="4">
        <dgm:presLayoutVars>
          <dgm:chMax val="1"/>
          <dgm:chPref val="1"/>
        </dgm:presLayoutVars>
      </dgm:prSet>
      <dgm:spPr/>
    </dgm:pt>
  </dgm:ptLst>
  <dgm:cxnLst>
    <dgm:cxn modelId="{20468B00-BBA4-49C2-ADFE-EC617EB17634}" type="presOf" srcId="{392888FC-6DF9-4E8E-AB1D-C377752D9088}" destId="{DE9353D0-1025-4C3F-A01B-C63FA410C589}" srcOrd="0" destOrd="0" presId="urn:microsoft.com/office/officeart/2018/2/layout/IconCircleList"/>
    <dgm:cxn modelId="{64E78217-ECC7-479E-9D68-6EDEA3223AF5}" type="presOf" srcId="{9F94AE7E-3CC7-4A36-8295-3DC0F7E0CD82}" destId="{5A9F8BB0-D7BE-45DD-ADB4-A054B963DF3B}" srcOrd="0" destOrd="0" presId="urn:microsoft.com/office/officeart/2018/2/layout/IconCircleList"/>
    <dgm:cxn modelId="{B684FC34-A0DF-42BB-9F28-64EF1FC1F0FC}" type="presOf" srcId="{B0CA9BD8-7448-4C1F-9954-969017543249}" destId="{E5AC6EA0-8363-4757-80BE-C2E855EBA973}" srcOrd="0" destOrd="0" presId="urn:microsoft.com/office/officeart/2018/2/layout/IconCircleList"/>
    <dgm:cxn modelId="{36AB263C-E6DD-4122-8CA1-192A0A16E816}" srcId="{9F94AE7E-3CC7-4A36-8295-3DC0F7E0CD82}" destId="{392888FC-6DF9-4E8E-AB1D-C377752D9088}" srcOrd="1" destOrd="0" parTransId="{49189610-DF2B-4897-876F-CCEFF9EC83FB}" sibTransId="{4DCF8E46-CCE0-4FC3-9175-4EF4283C7AAF}"/>
    <dgm:cxn modelId="{2290075F-C583-4370-A660-DAE00BFD40E2}" type="presOf" srcId="{4DCF8E46-CCE0-4FC3-9175-4EF4283C7AAF}" destId="{094AACDF-2C42-4FC7-A728-8D2C4459DF01}" srcOrd="0" destOrd="0" presId="urn:microsoft.com/office/officeart/2018/2/layout/IconCircleList"/>
    <dgm:cxn modelId="{A2030C55-F405-413D-869E-26F0B6ABE7D6}" srcId="{9F94AE7E-3CC7-4A36-8295-3DC0F7E0CD82}" destId="{7A564F21-5873-4AFA-9D02-D5B03E8D1643}" srcOrd="2" destOrd="0" parTransId="{007C8DBE-0EBE-46FA-9488-A8F0CE2C9C04}" sibTransId="{B0CA9BD8-7448-4C1F-9954-969017543249}"/>
    <dgm:cxn modelId="{ED39EE86-6232-4EC5-9341-56A22B443DA0}" srcId="{9F94AE7E-3CC7-4A36-8295-3DC0F7E0CD82}" destId="{0998C996-AECC-4918-AD31-DB69801FDA9F}" srcOrd="3" destOrd="0" parTransId="{E3A45391-5CE8-47D8-B0CE-79FBC3A8FA87}" sibTransId="{D68698D0-1FC1-4E0E-BD67-58AF51338481}"/>
    <dgm:cxn modelId="{01212094-3A72-4F03-A202-F69E87885FEC}" type="presOf" srcId="{5BE05806-E7B7-472E-9BB4-46ED468037A5}" destId="{2C3ABD6E-967E-4C42-BA10-3E601C443658}" srcOrd="0" destOrd="0" presId="urn:microsoft.com/office/officeart/2018/2/layout/IconCircleList"/>
    <dgm:cxn modelId="{3EFD63A5-EB8E-4118-8506-6777FBD6BCD0}" type="presOf" srcId="{EE6AD46A-17CD-4686-A5D8-64B8400EA5AC}" destId="{A4BDEBEA-0D6A-4E1C-BD9C-F19CA28F5B3A}" srcOrd="0" destOrd="0" presId="urn:microsoft.com/office/officeart/2018/2/layout/IconCircleList"/>
    <dgm:cxn modelId="{F0CC29AA-D9AE-42B1-8A8C-8FC9BE07269A}" type="presOf" srcId="{0998C996-AECC-4918-AD31-DB69801FDA9F}" destId="{41096962-0C1C-45E6-A6F0-8D5C3A8F103D}" srcOrd="0" destOrd="0" presId="urn:microsoft.com/office/officeart/2018/2/layout/IconCircleList"/>
    <dgm:cxn modelId="{CDA099BC-F3BB-4D9B-AC8E-60BC165DF2CB}" type="presOf" srcId="{7A564F21-5873-4AFA-9D02-D5B03E8D1643}" destId="{3E0523CE-CACD-4D50-9416-D6ED1A087513}" srcOrd="0" destOrd="0" presId="urn:microsoft.com/office/officeart/2018/2/layout/IconCircleList"/>
    <dgm:cxn modelId="{260855FF-1C56-44DF-A51B-24DD5A80CD7B}" srcId="{9F94AE7E-3CC7-4A36-8295-3DC0F7E0CD82}" destId="{EE6AD46A-17CD-4686-A5D8-64B8400EA5AC}" srcOrd="0" destOrd="0" parTransId="{01E56FE0-A734-4061-9E02-35368D1C3EC2}" sibTransId="{5BE05806-E7B7-472E-9BB4-46ED468037A5}"/>
    <dgm:cxn modelId="{65CCAD57-7FCD-4D78-8690-39886C18B3F5}" type="presParOf" srcId="{5A9F8BB0-D7BE-45DD-ADB4-A054B963DF3B}" destId="{C3566B8A-91E0-4540-8915-C1C0E8657334}" srcOrd="0" destOrd="0" presId="urn:microsoft.com/office/officeart/2018/2/layout/IconCircleList"/>
    <dgm:cxn modelId="{578A1A72-E758-4CAC-A7A4-B27D7B732CE6}" type="presParOf" srcId="{C3566B8A-91E0-4540-8915-C1C0E8657334}" destId="{51913726-7A03-4B36-9190-214369417836}" srcOrd="0" destOrd="0" presId="urn:microsoft.com/office/officeart/2018/2/layout/IconCircleList"/>
    <dgm:cxn modelId="{3901A7F8-6736-47F1-BBDE-9F673BEE32B2}" type="presParOf" srcId="{51913726-7A03-4B36-9190-214369417836}" destId="{2A30BCC7-865A-4CC4-ADFA-6B56DE3732D3}" srcOrd="0" destOrd="0" presId="urn:microsoft.com/office/officeart/2018/2/layout/IconCircleList"/>
    <dgm:cxn modelId="{92801805-ED2D-45A1-8BA8-32443D35DCFB}" type="presParOf" srcId="{51913726-7A03-4B36-9190-214369417836}" destId="{CA872449-E1E9-43D2-B984-404D6B232E79}" srcOrd="1" destOrd="0" presId="urn:microsoft.com/office/officeart/2018/2/layout/IconCircleList"/>
    <dgm:cxn modelId="{D6846C7B-50E8-46F1-AB85-2B72962712EB}" type="presParOf" srcId="{51913726-7A03-4B36-9190-214369417836}" destId="{A0A64B2E-88E9-4FC8-BE5A-9BCCF91531B9}" srcOrd="2" destOrd="0" presId="urn:microsoft.com/office/officeart/2018/2/layout/IconCircleList"/>
    <dgm:cxn modelId="{DB592A5C-7FF5-463A-81FF-20E374280F0A}" type="presParOf" srcId="{51913726-7A03-4B36-9190-214369417836}" destId="{A4BDEBEA-0D6A-4E1C-BD9C-F19CA28F5B3A}" srcOrd="3" destOrd="0" presId="urn:microsoft.com/office/officeart/2018/2/layout/IconCircleList"/>
    <dgm:cxn modelId="{E92B2D71-6710-4176-B815-AB6A8A8ECAE7}" type="presParOf" srcId="{C3566B8A-91E0-4540-8915-C1C0E8657334}" destId="{2C3ABD6E-967E-4C42-BA10-3E601C443658}" srcOrd="1" destOrd="0" presId="urn:microsoft.com/office/officeart/2018/2/layout/IconCircleList"/>
    <dgm:cxn modelId="{5B845DDA-616B-4AFC-AE4E-49BBECEBFD91}" type="presParOf" srcId="{C3566B8A-91E0-4540-8915-C1C0E8657334}" destId="{BA5E4CC1-7BEB-4A6E-91F4-D12BA5CD4267}" srcOrd="2" destOrd="0" presId="urn:microsoft.com/office/officeart/2018/2/layout/IconCircleList"/>
    <dgm:cxn modelId="{DA6F15A1-5BD7-4FF1-AC0B-D71DD56E2677}" type="presParOf" srcId="{BA5E4CC1-7BEB-4A6E-91F4-D12BA5CD4267}" destId="{70B88620-235C-4358-A403-DDFF8DE1C63C}" srcOrd="0" destOrd="0" presId="urn:microsoft.com/office/officeart/2018/2/layout/IconCircleList"/>
    <dgm:cxn modelId="{16291254-DCBF-4664-A3E6-671ABF5DEC17}" type="presParOf" srcId="{BA5E4CC1-7BEB-4A6E-91F4-D12BA5CD4267}" destId="{9BE76349-0536-4B7F-BBF1-70A1287DA466}" srcOrd="1" destOrd="0" presId="urn:microsoft.com/office/officeart/2018/2/layout/IconCircleList"/>
    <dgm:cxn modelId="{4D049EB8-11F7-48C5-AD9D-DE6A7ABB3FCB}" type="presParOf" srcId="{BA5E4CC1-7BEB-4A6E-91F4-D12BA5CD4267}" destId="{D4EA3FC0-555A-4697-A482-24A4BB8DF5F6}" srcOrd="2" destOrd="0" presId="urn:microsoft.com/office/officeart/2018/2/layout/IconCircleList"/>
    <dgm:cxn modelId="{EE80E8F2-FBC3-460C-B910-91FBB6AA9F88}" type="presParOf" srcId="{BA5E4CC1-7BEB-4A6E-91F4-D12BA5CD4267}" destId="{DE9353D0-1025-4C3F-A01B-C63FA410C589}" srcOrd="3" destOrd="0" presId="urn:microsoft.com/office/officeart/2018/2/layout/IconCircleList"/>
    <dgm:cxn modelId="{716369E6-3329-4335-8E1B-DD64ED9B8B8A}" type="presParOf" srcId="{C3566B8A-91E0-4540-8915-C1C0E8657334}" destId="{094AACDF-2C42-4FC7-A728-8D2C4459DF01}" srcOrd="3" destOrd="0" presId="urn:microsoft.com/office/officeart/2018/2/layout/IconCircleList"/>
    <dgm:cxn modelId="{E40A412C-A3BB-40CE-9EA3-9D2C37442339}" type="presParOf" srcId="{C3566B8A-91E0-4540-8915-C1C0E8657334}" destId="{BB9EC434-0826-4896-BECA-C47C3361D8B3}" srcOrd="4" destOrd="0" presId="urn:microsoft.com/office/officeart/2018/2/layout/IconCircleList"/>
    <dgm:cxn modelId="{FFAFAE38-57F0-4DE5-BAD4-B1D953C00F80}" type="presParOf" srcId="{BB9EC434-0826-4896-BECA-C47C3361D8B3}" destId="{688FE87C-AF97-42ED-B246-F230AAF90363}" srcOrd="0" destOrd="0" presId="urn:microsoft.com/office/officeart/2018/2/layout/IconCircleList"/>
    <dgm:cxn modelId="{C90A009B-BD7D-4B03-B139-5F6205826DA1}" type="presParOf" srcId="{BB9EC434-0826-4896-BECA-C47C3361D8B3}" destId="{23859BF2-C4FA-4D60-8E7F-10DEBF7CD853}" srcOrd="1" destOrd="0" presId="urn:microsoft.com/office/officeart/2018/2/layout/IconCircleList"/>
    <dgm:cxn modelId="{679C81B3-A396-48B8-8BE6-8D8B17D3F171}" type="presParOf" srcId="{BB9EC434-0826-4896-BECA-C47C3361D8B3}" destId="{04559996-E972-4348-AEF5-829A532EC6FB}" srcOrd="2" destOrd="0" presId="urn:microsoft.com/office/officeart/2018/2/layout/IconCircleList"/>
    <dgm:cxn modelId="{2063FFEE-E3D2-4A4E-990A-43B8666ACC4C}" type="presParOf" srcId="{BB9EC434-0826-4896-BECA-C47C3361D8B3}" destId="{3E0523CE-CACD-4D50-9416-D6ED1A087513}" srcOrd="3" destOrd="0" presId="urn:microsoft.com/office/officeart/2018/2/layout/IconCircleList"/>
    <dgm:cxn modelId="{534B6748-0ADA-4F9A-8592-90CCA000DD07}" type="presParOf" srcId="{C3566B8A-91E0-4540-8915-C1C0E8657334}" destId="{E5AC6EA0-8363-4757-80BE-C2E855EBA973}" srcOrd="5" destOrd="0" presId="urn:microsoft.com/office/officeart/2018/2/layout/IconCircleList"/>
    <dgm:cxn modelId="{AA4B5114-175D-42D8-9050-A651AB67ABFC}" type="presParOf" srcId="{C3566B8A-91E0-4540-8915-C1C0E8657334}" destId="{06942DF3-41E6-45F4-93B3-745A75C3DA9F}" srcOrd="6" destOrd="0" presId="urn:microsoft.com/office/officeart/2018/2/layout/IconCircleList"/>
    <dgm:cxn modelId="{DB9BE768-956F-442C-B9E3-3602AC7F6DF8}" type="presParOf" srcId="{06942DF3-41E6-45F4-93B3-745A75C3DA9F}" destId="{19CD73A9-84ED-4CC5-9B71-1B7F7E35C035}" srcOrd="0" destOrd="0" presId="urn:microsoft.com/office/officeart/2018/2/layout/IconCircleList"/>
    <dgm:cxn modelId="{AEEA2244-6AD4-45DC-9FBB-799B162C4F3F}" type="presParOf" srcId="{06942DF3-41E6-45F4-93B3-745A75C3DA9F}" destId="{589D0FEA-C415-467C-A7C6-3655BC5F8714}" srcOrd="1" destOrd="0" presId="urn:microsoft.com/office/officeart/2018/2/layout/IconCircleList"/>
    <dgm:cxn modelId="{17D52339-FA94-4A52-B0A3-779155B5A917}" type="presParOf" srcId="{06942DF3-41E6-45F4-93B3-745A75C3DA9F}" destId="{44048735-CCBA-4A00-AAE4-C84F87AB868A}" srcOrd="2" destOrd="0" presId="urn:microsoft.com/office/officeart/2018/2/layout/IconCircleList"/>
    <dgm:cxn modelId="{9371089A-C994-4ECE-BA17-BE15B7EE6987}" type="presParOf" srcId="{06942DF3-41E6-45F4-93B3-745A75C3DA9F}" destId="{41096962-0C1C-45E6-A6F0-8D5C3A8F103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A3ED2-794B-4D99-B0EC-380BA3F1496C}"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B7BDA887-121A-4EAE-8F57-F7809200E2FB}">
      <dgm:prSet/>
      <dgm:spPr/>
      <dgm:t>
        <a:bodyPr/>
        <a:lstStyle/>
        <a:p>
          <a:r>
            <a:rPr lang="en-US"/>
            <a:t>Medical insurance costs are influenced by multiple factors, which interact in complex ways. Traditional linear methods may not capture these relationships effectively.</a:t>
          </a:r>
        </a:p>
      </dgm:t>
    </dgm:pt>
    <dgm:pt modelId="{61C119F7-DF39-4512-BCE1-959E061B0885}" type="parTrans" cxnId="{9FD0CB48-15FF-4F9A-960A-26E3AF30628C}">
      <dgm:prSet/>
      <dgm:spPr/>
      <dgm:t>
        <a:bodyPr/>
        <a:lstStyle/>
        <a:p>
          <a:endParaRPr lang="en-US"/>
        </a:p>
      </dgm:t>
    </dgm:pt>
    <dgm:pt modelId="{CAACF835-27D9-4F16-9B7D-4E24135B2CF1}" type="sibTrans" cxnId="{9FD0CB48-15FF-4F9A-960A-26E3AF30628C}">
      <dgm:prSet/>
      <dgm:spPr/>
      <dgm:t>
        <a:bodyPr/>
        <a:lstStyle/>
        <a:p>
          <a:endParaRPr lang="en-US"/>
        </a:p>
      </dgm:t>
    </dgm:pt>
    <dgm:pt modelId="{6ED103DD-B5C6-4B73-A811-A716937E843F}">
      <dgm:prSet/>
      <dgm:spPr/>
      <dgm:t>
        <a:bodyPr/>
        <a:lstStyle/>
        <a:p>
          <a:r>
            <a:rPr lang="en-US"/>
            <a:t>Challenge: Build a predictive model using machine learning to accurately estimate insurance charges.</a:t>
          </a:r>
        </a:p>
      </dgm:t>
    </dgm:pt>
    <dgm:pt modelId="{D5048371-CCB5-4494-9792-F18431E139A3}" type="parTrans" cxnId="{F04EEF6F-B4CE-4A47-AC1B-E15AD42719F2}">
      <dgm:prSet/>
      <dgm:spPr/>
      <dgm:t>
        <a:bodyPr/>
        <a:lstStyle/>
        <a:p>
          <a:endParaRPr lang="en-US"/>
        </a:p>
      </dgm:t>
    </dgm:pt>
    <dgm:pt modelId="{DB023C84-9E82-4EE1-8C70-3E8704929C3C}" type="sibTrans" cxnId="{F04EEF6F-B4CE-4A47-AC1B-E15AD42719F2}">
      <dgm:prSet/>
      <dgm:spPr/>
      <dgm:t>
        <a:bodyPr/>
        <a:lstStyle/>
        <a:p>
          <a:endParaRPr lang="en-US"/>
        </a:p>
      </dgm:t>
    </dgm:pt>
    <dgm:pt modelId="{5C0947CE-3D1C-4335-B3C9-0D1B6E2AF291}" type="pres">
      <dgm:prSet presAssocID="{749A3ED2-794B-4D99-B0EC-380BA3F1496C}" presName="Name0" presStyleCnt="0">
        <dgm:presLayoutVars>
          <dgm:dir/>
          <dgm:animLvl val="lvl"/>
          <dgm:resizeHandles val="exact"/>
        </dgm:presLayoutVars>
      </dgm:prSet>
      <dgm:spPr/>
    </dgm:pt>
    <dgm:pt modelId="{ED9811CB-88DC-4121-A498-2BA5821BAEC5}" type="pres">
      <dgm:prSet presAssocID="{6ED103DD-B5C6-4B73-A811-A716937E843F}" presName="boxAndChildren" presStyleCnt="0"/>
      <dgm:spPr/>
    </dgm:pt>
    <dgm:pt modelId="{174356CE-EA7D-4931-819D-D87BC21C95CF}" type="pres">
      <dgm:prSet presAssocID="{6ED103DD-B5C6-4B73-A811-A716937E843F}" presName="parentTextBox" presStyleLbl="node1" presStyleIdx="0" presStyleCnt="2"/>
      <dgm:spPr/>
    </dgm:pt>
    <dgm:pt modelId="{9B6C687D-BD53-462A-AB43-83A0ADB418AD}" type="pres">
      <dgm:prSet presAssocID="{CAACF835-27D9-4F16-9B7D-4E24135B2CF1}" presName="sp" presStyleCnt="0"/>
      <dgm:spPr/>
    </dgm:pt>
    <dgm:pt modelId="{8098C910-20A2-4293-A7A1-5D8697826629}" type="pres">
      <dgm:prSet presAssocID="{B7BDA887-121A-4EAE-8F57-F7809200E2FB}" presName="arrowAndChildren" presStyleCnt="0"/>
      <dgm:spPr/>
    </dgm:pt>
    <dgm:pt modelId="{4CB379A7-46A2-45E5-AF90-A30100CCCD42}" type="pres">
      <dgm:prSet presAssocID="{B7BDA887-121A-4EAE-8F57-F7809200E2FB}" presName="parentTextArrow" presStyleLbl="node1" presStyleIdx="1" presStyleCnt="2"/>
      <dgm:spPr/>
    </dgm:pt>
  </dgm:ptLst>
  <dgm:cxnLst>
    <dgm:cxn modelId="{9FD0CB48-15FF-4F9A-960A-26E3AF30628C}" srcId="{749A3ED2-794B-4D99-B0EC-380BA3F1496C}" destId="{B7BDA887-121A-4EAE-8F57-F7809200E2FB}" srcOrd="0" destOrd="0" parTransId="{61C119F7-DF39-4512-BCE1-959E061B0885}" sibTransId="{CAACF835-27D9-4F16-9B7D-4E24135B2CF1}"/>
    <dgm:cxn modelId="{F04EEF6F-B4CE-4A47-AC1B-E15AD42719F2}" srcId="{749A3ED2-794B-4D99-B0EC-380BA3F1496C}" destId="{6ED103DD-B5C6-4B73-A811-A716937E843F}" srcOrd="1" destOrd="0" parTransId="{D5048371-CCB5-4494-9792-F18431E139A3}" sibTransId="{DB023C84-9E82-4EE1-8C70-3E8704929C3C}"/>
    <dgm:cxn modelId="{07E21850-486C-4059-AD31-E9C16F13AB28}" type="presOf" srcId="{6ED103DD-B5C6-4B73-A811-A716937E843F}" destId="{174356CE-EA7D-4931-819D-D87BC21C95CF}" srcOrd="0" destOrd="0" presId="urn:microsoft.com/office/officeart/2005/8/layout/process4"/>
    <dgm:cxn modelId="{F6518E7B-28EB-4F6F-91B9-853D91AFC24A}" type="presOf" srcId="{B7BDA887-121A-4EAE-8F57-F7809200E2FB}" destId="{4CB379A7-46A2-45E5-AF90-A30100CCCD42}" srcOrd="0" destOrd="0" presId="urn:microsoft.com/office/officeart/2005/8/layout/process4"/>
    <dgm:cxn modelId="{AFFE24C4-55B4-4A08-87A2-CB78FB843A1C}" type="presOf" srcId="{749A3ED2-794B-4D99-B0EC-380BA3F1496C}" destId="{5C0947CE-3D1C-4335-B3C9-0D1B6E2AF291}" srcOrd="0" destOrd="0" presId="urn:microsoft.com/office/officeart/2005/8/layout/process4"/>
    <dgm:cxn modelId="{1A662579-9233-421D-9959-B44B4714B8C1}" type="presParOf" srcId="{5C0947CE-3D1C-4335-B3C9-0D1B6E2AF291}" destId="{ED9811CB-88DC-4121-A498-2BA5821BAEC5}" srcOrd="0" destOrd="0" presId="urn:microsoft.com/office/officeart/2005/8/layout/process4"/>
    <dgm:cxn modelId="{232E22B1-4ADC-4BE5-A8DC-C55F4F18CFF4}" type="presParOf" srcId="{ED9811CB-88DC-4121-A498-2BA5821BAEC5}" destId="{174356CE-EA7D-4931-819D-D87BC21C95CF}" srcOrd="0" destOrd="0" presId="urn:microsoft.com/office/officeart/2005/8/layout/process4"/>
    <dgm:cxn modelId="{27D76508-7FF5-469E-B527-27CE04FA31DE}" type="presParOf" srcId="{5C0947CE-3D1C-4335-B3C9-0D1B6E2AF291}" destId="{9B6C687D-BD53-462A-AB43-83A0ADB418AD}" srcOrd="1" destOrd="0" presId="urn:microsoft.com/office/officeart/2005/8/layout/process4"/>
    <dgm:cxn modelId="{AD7B1E6A-9668-493E-96F7-02FAE56204F5}" type="presParOf" srcId="{5C0947CE-3D1C-4335-B3C9-0D1B6E2AF291}" destId="{8098C910-20A2-4293-A7A1-5D8697826629}" srcOrd="2" destOrd="0" presId="urn:microsoft.com/office/officeart/2005/8/layout/process4"/>
    <dgm:cxn modelId="{407F1ED1-DCEE-45AF-9438-4735D89B5F02}" type="presParOf" srcId="{8098C910-20A2-4293-A7A1-5D8697826629}" destId="{4CB379A7-46A2-45E5-AF90-A30100CCCD4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C9C617-B64C-49C6-9CD9-3E445626F39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051CA77-7FE9-4855-92C4-920BEF86E19F}">
      <dgm:prSet/>
      <dgm:spPr/>
      <dgm:t>
        <a:bodyPr/>
        <a:lstStyle/>
        <a:p>
          <a:r>
            <a:rPr lang="en-US"/>
            <a:t>The objectives are:</a:t>
          </a:r>
        </a:p>
      </dgm:t>
    </dgm:pt>
    <dgm:pt modelId="{D8DAEF6A-6B5C-473C-927A-D43013DA10CC}" type="parTrans" cxnId="{69B0B908-CC19-4850-8206-B246D4212D23}">
      <dgm:prSet/>
      <dgm:spPr/>
      <dgm:t>
        <a:bodyPr/>
        <a:lstStyle/>
        <a:p>
          <a:endParaRPr lang="en-US"/>
        </a:p>
      </dgm:t>
    </dgm:pt>
    <dgm:pt modelId="{1F8890A4-71A2-418F-87D6-4DECA6ABB2BA}" type="sibTrans" cxnId="{69B0B908-CC19-4850-8206-B246D4212D23}">
      <dgm:prSet/>
      <dgm:spPr/>
      <dgm:t>
        <a:bodyPr/>
        <a:lstStyle/>
        <a:p>
          <a:endParaRPr lang="en-US"/>
        </a:p>
      </dgm:t>
    </dgm:pt>
    <dgm:pt modelId="{4D5D4042-AD54-4804-A419-4F5426DFC9B9}">
      <dgm:prSet/>
      <dgm:spPr/>
      <dgm:t>
        <a:bodyPr/>
        <a:lstStyle/>
        <a:p>
          <a:r>
            <a:rPr lang="en-US"/>
            <a:t>1. Perform Exploratory Data Analysis (EDA).</a:t>
          </a:r>
        </a:p>
      </dgm:t>
    </dgm:pt>
    <dgm:pt modelId="{641F8800-69F4-436D-9F99-202CD36EDDC1}" type="parTrans" cxnId="{55DE7C10-6766-4448-A701-B328036C7645}">
      <dgm:prSet/>
      <dgm:spPr/>
      <dgm:t>
        <a:bodyPr/>
        <a:lstStyle/>
        <a:p>
          <a:endParaRPr lang="en-US"/>
        </a:p>
      </dgm:t>
    </dgm:pt>
    <dgm:pt modelId="{C757AD42-FD22-4BC7-9645-FA026A8DD2E6}" type="sibTrans" cxnId="{55DE7C10-6766-4448-A701-B328036C7645}">
      <dgm:prSet/>
      <dgm:spPr/>
      <dgm:t>
        <a:bodyPr/>
        <a:lstStyle/>
        <a:p>
          <a:endParaRPr lang="en-US"/>
        </a:p>
      </dgm:t>
    </dgm:pt>
    <dgm:pt modelId="{171AA78D-AF71-42DE-9C1D-7D44A25E92F8}">
      <dgm:prSet/>
      <dgm:spPr/>
      <dgm:t>
        <a:bodyPr/>
        <a:lstStyle/>
        <a:p>
          <a:r>
            <a:rPr lang="en-US"/>
            <a:t>2. Preprocess the data for machine learning models.</a:t>
          </a:r>
        </a:p>
      </dgm:t>
    </dgm:pt>
    <dgm:pt modelId="{B06D1255-F5DC-4AD8-B25F-3B45DE2E491B}" type="parTrans" cxnId="{8DDE6402-51D9-4775-BF67-0A3C4D9B87E1}">
      <dgm:prSet/>
      <dgm:spPr/>
      <dgm:t>
        <a:bodyPr/>
        <a:lstStyle/>
        <a:p>
          <a:endParaRPr lang="en-US"/>
        </a:p>
      </dgm:t>
    </dgm:pt>
    <dgm:pt modelId="{EE0E2BC2-653F-4E14-B169-0EBB0DFC2CFD}" type="sibTrans" cxnId="{8DDE6402-51D9-4775-BF67-0A3C4D9B87E1}">
      <dgm:prSet/>
      <dgm:spPr/>
      <dgm:t>
        <a:bodyPr/>
        <a:lstStyle/>
        <a:p>
          <a:endParaRPr lang="en-US"/>
        </a:p>
      </dgm:t>
    </dgm:pt>
    <dgm:pt modelId="{F8E1E9FB-F74A-4162-AEEA-D29F541ADAFD}">
      <dgm:prSet/>
      <dgm:spPr/>
      <dgm:t>
        <a:bodyPr/>
        <a:lstStyle/>
        <a:p>
          <a:r>
            <a:rPr lang="en-US"/>
            <a:t>3. Build and evaluate:</a:t>
          </a:r>
        </a:p>
      </dgm:t>
    </dgm:pt>
    <dgm:pt modelId="{3FDA9A65-FF18-41EF-9ED8-710DC0FB6928}" type="parTrans" cxnId="{1FDE1E0D-146B-4DCE-9665-0132D7ADDF45}">
      <dgm:prSet/>
      <dgm:spPr/>
      <dgm:t>
        <a:bodyPr/>
        <a:lstStyle/>
        <a:p>
          <a:endParaRPr lang="en-US"/>
        </a:p>
      </dgm:t>
    </dgm:pt>
    <dgm:pt modelId="{FDECB528-1438-4910-97FA-A9644E1BBA0F}" type="sibTrans" cxnId="{1FDE1E0D-146B-4DCE-9665-0132D7ADDF45}">
      <dgm:prSet/>
      <dgm:spPr/>
      <dgm:t>
        <a:bodyPr/>
        <a:lstStyle/>
        <a:p>
          <a:endParaRPr lang="en-US"/>
        </a:p>
      </dgm:t>
    </dgm:pt>
    <dgm:pt modelId="{2F498B2D-6BAA-4FC2-9C8D-0D138296BB12}">
      <dgm:prSet/>
      <dgm:spPr/>
      <dgm:t>
        <a:bodyPr/>
        <a:lstStyle/>
        <a:p>
          <a:r>
            <a:rPr lang="en-US"/>
            <a:t>- Linear Regression</a:t>
          </a:r>
        </a:p>
      </dgm:t>
    </dgm:pt>
    <dgm:pt modelId="{7E990268-843D-47C9-BAF0-DC6FBB84DE07}" type="parTrans" cxnId="{B9A3481C-2415-4090-9C4E-E9272F24393A}">
      <dgm:prSet/>
      <dgm:spPr/>
      <dgm:t>
        <a:bodyPr/>
        <a:lstStyle/>
        <a:p>
          <a:endParaRPr lang="en-US"/>
        </a:p>
      </dgm:t>
    </dgm:pt>
    <dgm:pt modelId="{DC7F2716-516B-43FC-A0FD-E8FEB41E473B}" type="sibTrans" cxnId="{B9A3481C-2415-4090-9C4E-E9272F24393A}">
      <dgm:prSet/>
      <dgm:spPr/>
      <dgm:t>
        <a:bodyPr/>
        <a:lstStyle/>
        <a:p>
          <a:endParaRPr lang="en-US"/>
        </a:p>
      </dgm:t>
    </dgm:pt>
    <dgm:pt modelId="{70EAED28-D730-4E15-BAB4-8811BC18C9BC}">
      <dgm:prSet/>
      <dgm:spPr/>
      <dgm:t>
        <a:bodyPr/>
        <a:lstStyle/>
        <a:p>
          <a:r>
            <a:rPr lang="en-US"/>
            <a:t>- Random Forest Regressor</a:t>
          </a:r>
        </a:p>
      </dgm:t>
    </dgm:pt>
    <dgm:pt modelId="{3A7E555C-5F85-48E1-AE31-41D37DF71C24}" type="parTrans" cxnId="{CA621406-F3E2-4E6F-B9C7-4BAAF0AA42BD}">
      <dgm:prSet/>
      <dgm:spPr/>
      <dgm:t>
        <a:bodyPr/>
        <a:lstStyle/>
        <a:p>
          <a:endParaRPr lang="en-US"/>
        </a:p>
      </dgm:t>
    </dgm:pt>
    <dgm:pt modelId="{6DD203AA-1ABE-4C87-BE89-63D80138FDC8}" type="sibTrans" cxnId="{CA621406-F3E2-4E6F-B9C7-4BAAF0AA42BD}">
      <dgm:prSet/>
      <dgm:spPr/>
      <dgm:t>
        <a:bodyPr/>
        <a:lstStyle/>
        <a:p>
          <a:endParaRPr lang="en-US"/>
        </a:p>
      </dgm:t>
    </dgm:pt>
    <dgm:pt modelId="{942D687B-4E89-4AA0-BE90-4BC96405E722}">
      <dgm:prSet/>
      <dgm:spPr/>
      <dgm:t>
        <a:bodyPr/>
        <a:lstStyle/>
        <a:p>
          <a:r>
            <a:rPr lang="en-US"/>
            <a:t>- XGBoost Regressor</a:t>
          </a:r>
        </a:p>
      </dgm:t>
    </dgm:pt>
    <dgm:pt modelId="{AE45045C-FDFA-42C8-B279-A2127350628B}" type="parTrans" cxnId="{6FCEEDA9-F001-4C46-B9DE-7DEDCD46E54C}">
      <dgm:prSet/>
      <dgm:spPr/>
      <dgm:t>
        <a:bodyPr/>
        <a:lstStyle/>
        <a:p>
          <a:endParaRPr lang="en-US"/>
        </a:p>
      </dgm:t>
    </dgm:pt>
    <dgm:pt modelId="{89CAE14C-7CF1-4BD8-8615-2AC9C09C413D}" type="sibTrans" cxnId="{6FCEEDA9-F001-4C46-B9DE-7DEDCD46E54C}">
      <dgm:prSet/>
      <dgm:spPr/>
      <dgm:t>
        <a:bodyPr/>
        <a:lstStyle/>
        <a:p>
          <a:endParaRPr lang="en-US"/>
        </a:p>
      </dgm:t>
    </dgm:pt>
    <dgm:pt modelId="{8E0C91F1-467A-45FD-A8C9-C10D8494FDED}">
      <dgm:prSet/>
      <dgm:spPr/>
      <dgm:t>
        <a:bodyPr/>
        <a:lstStyle/>
        <a:p>
          <a:r>
            <a:rPr lang="en-US"/>
            <a:t>4. Identify the most influential features.</a:t>
          </a:r>
        </a:p>
      </dgm:t>
    </dgm:pt>
    <dgm:pt modelId="{D1B18DED-F20B-4F7A-9AE0-2CB2B5F6DBD6}" type="parTrans" cxnId="{DB51CE9F-1E98-448F-A6E7-F661004B2457}">
      <dgm:prSet/>
      <dgm:spPr/>
      <dgm:t>
        <a:bodyPr/>
        <a:lstStyle/>
        <a:p>
          <a:endParaRPr lang="en-US"/>
        </a:p>
      </dgm:t>
    </dgm:pt>
    <dgm:pt modelId="{F0B02F1C-CF16-4A48-9A10-D10E0491162C}" type="sibTrans" cxnId="{DB51CE9F-1E98-448F-A6E7-F661004B2457}">
      <dgm:prSet/>
      <dgm:spPr/>
      <dgm:t>
        <a:bodyPr/>
        <a:lstStyle/>
        <a:p>
          <a:endParaRPr lang="en-US"/>
        </a:p>
      </dgm:t>
    </dgm:pt>
    <dgm:pt modelId="{98432E59-383E-4DE3-B29E-AD4CA4F545DC}">
      <dgm:prSet/>
      <dgm:spPr/>
      <dgm:t>
        <a:bodyPr/>
        <a:lstStyle/>
        <a:p>
          <a:r>
            <a:rPr lang="en-US"/>
            <a:t>5. Provide actionable insights.</a:t>
          </a:r>
        </a:p>
      </dgm:t>
    </dgm:pt>
    <dgm:pt modelId="{6183969A-7DC2-43C1-8245-6FDAF0417233}" type="parTrans" cxnId="{D93FA738-F1C2-499C-9813-E9DC5E28666B}">
      <dgm:prSet/>
      <dgm:spPr/>
      <dgm:t>
        <a:bodyPr/>
        <a:lstStyle/>
        <a:p>
          <a:endParaRPr lang="en-US"/>
        </a:p>
      </dgm:t>
    </dgm:pt>
    <dgm:pt modelId="{494BEFE7-A2B6-410D-961F-7E1E5756C4AB}" type="sibTrans" cxnId="{D93FA738-F1C2-499C-9813-E9DC5E28666B}">
      <dgm:prSet/>
      <dgm:spPr/>
      <dgm:t>
        <a:bodyPr/>
        <a:lstStyle/>
        <a:p>
          <a:endParaRPr lang="en-US"/>
        </a:p>
      </dgm:t>
    </dgm:pt>
    <dgm:pt modelId="{EB0A42B0-BCCA-40D9-9B71-31C9A914EC89}" type="pres">
      <dgm:prSet presAssocID="{E7C9C617-B64C-49C6-9CD9-3E445626F395}" presName="diagram" presStyleCnt="0">
        <dgm:presLayoutVars>
          <dgm:dir/>
          <dgm:resizeHandles val="exact"/>
        </dgm:presLayoutVars>
      </dgm:prSet>
      <dgm:spPr/>
    </dgm:pt>
    <dgm:pt modelId="{38A955B6-5BC8-4658-B278-92A980D55264}" type="pres">
      <dgm:prSet presAssocID="{A051CA77-7FE9-4855-92C4-920BEF86E19F}" presName="node" presStyleLbl="node1" presStyleIdx="0" presStyleCnt="9">
        <dgm:presLayoutVars>
          <dgm:bulletEnabled val="1"/>
        </dgm:presLayoutVars>
      </dgm:prSet>
      <dgm:spPr/>
    </dgm:pt>
    <dgm:pt modelId="{7E065AA0-38A3-4B33-BC2D-0C086C9BDAB8}" type="pres">
      <dgm:prSet presAssocID="{1F8890A4-71A2-418F-87D6-4DECA6ABB2BA}" presName="sibTrans" presStyleCnt="0"/>
      <dgm:spPr/>
    </dgm:pt>
    <dgm:pt modelId="{A6170838-22E1-41C9-978B-2A55DA383C59}" type="pres">
      <dgm:prSet presAssocID="{4D5D4042-AD54-4804-A419-4F5426DFC9B9}" presName="node" presStyleLbl="node1" presStyleIdx="1" presStyleCnt="9">
        <dgm:presLayoutVars>
          <dgm:bulletEnabled val="1"/>
        </dgm:presLayoutVars>
      </dgm:prSet>
      <dgm:spPr/>
    </dgm:pt>
    <dgm:pt modelId="{2C8F2F95-B854-46CD-9F2A-B7AFE007BBD6}" type="pres">
      <dgm:prSet presAssocID="{C757AD42-FD22-4BC7-9645-FA026A8DD2E6}" presName="sibTrans" presStyleCnt="0"/>
      <dgm:spPr/>
    </dgm:pt>
    <dgm:pt modelId="{80A38A49-FF1F-4E9B-AE24-263A4FE05D38}" type="pres">
      <dgm:prSet presAssocID="{171AA78D-AF71-42DE-9C1D-7D44A25E92F8}" presName="node" presStyleLbl="node1" presStyleIdx="2" presStyleCnt="9">
        <dgm:presLayoutVars>
          <dgm:bulletEnabled val="1"/>
        </dgm:presLayoutVars>
      </dgm:prSet>
      <dgm:spPr/>
    </dgm:pt>
    <dgm:pt modelId="{5E94683F-5535-4ADA-B256-777E6BA66484}" type="pres">
      <dgm:prSet presAssocID="{EE0E2BC2-653F-4E14-B169-0EBB0DFC2CFD}" presName="sibTrans" presStyleCnt="0"/>
      <dgm:spPr/>
    </dgm:pt>
    <dgm:pt modelId="{A6B8AA3B-AB05-4249-838F-21AB77BCBEEC}" type="pres">
      <dgm:prSet presAssocID="{F8E1E9FB-F74A-4162-AEEA-D29F541ADAFD}" presName="node" presStyleLbl="node1" presStyleIdx="3" presStyleCnt="9">
        <dgm:presLayoutVars>
          <dgm:bulletEnabled val="1"/>
        </dgm:presLayoutVars>
      </dgm:prSet>
      <dgm:spPr/>
    </dgm:pt>
    <dgm:pt modelId="{CB400C8D-3041-4D16-A035-C59E3BB2EC87}" type="pres">
      <dgm:prSet presAssocID="{FDECB528-1438-4910-97FA-A9644E1BBA0F}" presName="sibTrans" presStyleCnt="0"/>
      <dgm:spPr/>
    </dgm:pt>
    <dgm:pt modelId="{87974F09-4D6C-45C3-ADA9-DD3FCBF2FC6E}" type="pres">
      <dgm:prSet presAssocID="{2F498B2D-6BAA-4FC2-9C8D-0D138296BB12}" presName="node" presStyleLbl="node1" presStyleIdx="4" presStyleCnt="9">
        <dgm:presLayoutVars>
          <dgm:bulletEnabled val="1"/>
        </dgm:presLayoutVars>
      </dgm:prSet>
      <dgm:spPr/>
    </dgm:pt>
    <dgm:pt modelId="{BED45850-A640-447B-9F6B-BA94E4D02E3B}" type="pres">
      <dgm:prSet presAssocID="{DC7F2716-516B-43FC-A0FD-E8FEB41E473B}" presName="sibTrans" presStyleCnt="0"/>
      <dgm:spPr/>
    </dgm:pt>
    <dgm:pt modelId="{B18498C7-000F-4621-B951-11AFB1D73EEE}" type="pres">
      <dgm:prSet presAssocID="{70EAED28-D730-4E15-BAB4-8811BC18C9BC}" presName="node" presStyleLbl="node1" presStyleIdx="5" presStyleCnt="9">
        <dgm:presLayoutVars>
          <dgm:bulletEnabled val="1"/>
        </dgm:presLayoutVars>
      </dgm:prSet>
      <dgm:spPr/>
    </dgm:pt>
    <dgm:pt modelId="{83B0E164-52C4-4529-B9B2-62B42069B4B9}" type="pres">
      <dgm:prSet presAssocID="{6DD203AA-1ABE-4C87-BE89-63D80138FDC8}" presName="sibTrans" presStyleCnt="0"/>
      <dgm:spPr/>
    </dgm:pt>
    <dgm:pt modelId="{EC61DE77-AD5B-4755-8263-69A3E0293BFA}" type="pres">
      <dgm:prSet presAssocID="{942D687B-4E89-4AA0-BE90-4BC96405E722}" presName="node" presStyleLbl="node1" presStyleIdx="6" presStyleCnt="9">
        <dgm:presLayoutVars>
          <dgm:bulletEnabled val="1"/>
        </dgm:presLayoutVars>
      </dgm:prSet>
      <dgm:spPr/>
    </dgm:pt>
    <dgm:pt modelId="{F4A5F0D2-E812-48C1-B75D-CEF3B79D2C7C}" type="pres">
      <dgm:prSet presAssocID="{89CAE14C-7CF1-4BD8-8615-2AC9C09C413D}" presName="sibTrans" presStyleCnt="0"/>
      <dgm:spPr/>
    </dgm:pt>
    <dgm:pt modelId="{6B860B88-4BC6-48D3-9016-CAA1973A5D6E}" type="pres">
      <dgm:prSet presAssocID="{8E0C91F1-467A-45FD-A8C9-C10D8494FDED}" presName="node" presStyleLbl="node1" presStyleIdx="7" presStyleCnt="9">
        <dgm:presLayoutVars>
          <dgm:bulletEnabled val="1"/>
        </dgm:presLayoutVars>
      </dgm:prSet>
      <dgm:spPr/>
    </dgm:pt>
    <dgm:pt modelId="{87B1E4CA-66AA-4101-9233-E53A016A337B}" type="pres">
      <dgm:prSet presAssocID="{F0B02F1C-CF16-4A48-9A10-D10E0491162C}" presName="sibTrans" presStyleCnt="0"/>
      <dgm:spPr/>
    </dgm:pt>
    <dgm:pt modelId="{BDC40D0C-CDE2-42B1-B677-EABE64193427}" type="pres">
      <dgm:prSet presAssocID="{98432E59-383E-4DE3-B29E-AD4CA4F545DC}" presName="node" presStyleLbl="node1" presStyleIdx="8" presStyleCnt="9">
        <dgm:presLayoutVars>
          <dgm:bulletEnabled val="1"/>
        </dgm:presLayoutVars>
      </dgm:prSet>
      <dgm:spPr/>
    </dgm:pt>
  </dgm:ptLst>
  <dgm:cxnLst>
    <dgm:cxn modelId="{8DDE6402-51D9-4775-BF67-0A3C4D9B87E1}" srcId="{E7C9C617-B64C-49C6-9CD9-3E445626F395}" destId="{171AA78D-AF71-42DE-9C1D-7D44A25E92F8}" srcOrd="2" destOrd="0" parTransId="{B06D1255-F5DC-4AD8-B25F-3B45DE2E491B}" sibTransId="{EE0E2BC2-653F-4E14-B169-0EBB0DFC2CFD}"/>
    <dgm:cxn modelId="{CA621406-F3E2-4E6F-B9C7-4BAAF0AA42BD}" srcId="{E7C9C617-B64C-49C6-9CD9-3E445626F395}" destId="{70EAED28-D730-4E15-BAB4-8811BC18C9BC}" srcOrd="5" destOrd="0" parTransId="{3A7E555C-5F85-48E1-AE31-41D37DF71C24}" sibTransId="{6DD203AA-1ABE-4C87-BE89-63D80138FDC8}"/>
    <dgm:cxn modelId="{69B0B908-CC19-4850-8206-B246D4212D23}" srcId="{E7C9C617-B64C-49C6-9CD9-3E445626F395}" destId="{A051CA77-7FE9-4855-92C4-920BEF86E19F}" srcOrd="0" destOrd="0" parTransId="{D8DAEF6A-6B5C-473C-927A-D43013DA10CC}" sibTransId="{1F8890A4-71A2-418F-87D6-4DECA6ABB2BA}"/>
    <dgm:cxn modelId="{1FDE1E0D-146B-4DCE-9665-0132D7ADDF45}" srcId="{E7C9C617-B64C-49C6-9CD9-3E445626F395}" destId="{F8E1E9FB-F74A-4162-AEEA-D29F541ADAFD}" srcOrd="3" destOrd="0" parTransId="{3FDA9A65-FF18-41EF-9ED8-710DC0FB6928}" sibTransId="{FDECB528-1438-4910-97FA-A9644E1BBA0F}"/>
    <dgm:cxn modelId="{55DE7C10-6766-4448-A701-B328036C7645}" srcId="{E7C9C617-B64C-49C6-9CD9-3E445626F395}" destId="{4D5D4042-AD54-4804-A419-4F5426DFC9B9}" srcOrd="1" destOrd="0" parTransId="{641F8800-69F4-436D-9F99-202CD36EDDC1}" sibTransId="{C757AD42-FD22-4BC7-9645-FA026A8DD2E6}"/>
    <dgm:cxn modelId="{B9A3481C-2415-4090-9C4E-E9272F24393A}" srcId="{E7C9C617-B64C-49C6-9CD9-3E445626F395}" destId="{2F498B2D-6BAA-4FC2-9C8D-0D138296BB12}" srcOrd="4" destOrd="0" parTransId="{7E990268-843D-47C9-BAF0-DC6FBB84DE07}" sibTransId="{DC7F2716-516B-43FC-A0FD-E8FEB41E473B}"/>
    <dgm:cxn modelId="{1B50331F-D1E3-4A85-A791-EE3E4D3B215A}" type="presOf" srcId="{E7C9C617-B64C-49C6-9CD9-3E445626F395}" destId="{EB0A42B0-BCCA-40D9-9B71-31C9A914EC89}" srcOrd="0" destOrd="0" presId="urn:microsoft.com/office/officeart/2005/8/layout/default"/>
    <dgm:cxn modelId="{F7900128-A6F3-4F37-86E1-D52402F66F74}" type="presOf" srcId="{2F498B2D-6BAA-4FC2-9C8D-0D138296BB12}" destId="{87974F09-4D6C-45C3-ADA9-DD3FCBF2FC6E}" srcOrd="0" destOrd="0" presId="urn:microsoft.com/office/officeart/2005/8/layout/default"/>
    <dgm:cxn modelId="{D93FA738-F1C2-499C-9813-E9DC5E28666B}" srcId="{E7C9C617-B64C-49C6-9CD9-3E445626F395}" destId="{98432E59-383E-4DE3-B29E-AD4CA4F545DC}" srcOrd="8" destOrd="0" parTransId="{6183969A-7DC2-43C1-8245-6FDAF0417233}" sibTransId="{494BEFE7-A2B6-410D-961F-7E1E5756C4AB}"/>
    <dgm:cxn modelId="{6AA6145B-4206-40EF-AC79-444F9ED9D9F1}" type="presOf" srcId="{8E0C91F1-467A-45FD-A8C9-C10D8494FDED}" destId="{6B860B88-4BC6-48D3-9016-CAA1973A5D6E}" srcOrd="0" destOrd="0" presId="urn:microsoft.com/office/officeart/2005/8/layout/default"/>
    <dgm:cxn modelId="{360EF266-98BD-477D-A9A6-C302DAAA5F3B}" type="presOf" srcId="{171AA78D-AF71-42DE-9C1D-7D44A25E92F8}" destId="{80A38A49-FF1F-4E9B-AE24-263A4FE05D38}" srcOrd="0" destOrd="0" presId="urn:microsoft.com/office/officeart/2005/8/layout/default"/>
    <dgm:cxn modelId="{61140279-DD1B-4746-ABD4-BEA678B88038}" type="presOf" srcId="{942D687B-4E89-4AA0-BE90-4BC96405E722}" destId="{EC61DE77-AD5B-4755-8263-69A3E0293BFA}" srcOrd="0" destOrd="0" presId="urn:microsoft.com/office/officeart/2005/8/layout/default"/>
    <dgm:cxn modelId="{DB51CE9F-1E98-448F-A6E7-F661004B2457}" srcId="{E7C9C617-B64C-49C6-9CD9-3E445626F395}" destId="{8E0C91F1-467A-45FD-A8C9-C10D8494FDED}" srcOrd="7" destOrd="0" parTransId="{D1B18DED-F20B-4F7A-9AE0-2CB2B5F6DBD6}" sibTransId="{F0B02F1C-CF16-4A48-9A10-D10E0491162C}"/>
    <dgm:cxn modelId="{3F59D4A6-B323-4580-B8AB-844FA3EBE4C9}" type="presOf" srcId="{70EAED28-D730-4E15-BAB4-8811BC18C9BC}" destId="{B18498C7-000F-4621-B951-11AFB1D73EEE}" srcOrd="0" destOrd="0" presId="urn:microsoft.com/office/officeart/2005/8/layout/default"/>
    <dgm:cxn modelId="{760FA1A9-EAA3-42B9-BE97-5AF4B7231541}" type="presOf" srcId="{A051CA77-7FE9-4855-92C4-920BEF86E19F}" destId="{38A955B6-5BC8-4658-B278-92A980D55264}" srcOrd="0" destOrd="0" presId="urn:microsoft.com/office/officeart/2005/8/layout/default"/>
    <dgm:cxn modelId="{6FCEEDA9-F001-4C46-B9DE-7DEDCD46E54C}" srcId="{E7C9C617-B64C-49C6-9CD9-3E445626F395}" destId="{942D687B-4E89-4AA0-BE90-4BC96405E722}" srcOrd="6" destOrd="0" parTransId="{AE45045C-FDFA-42C8-B279-A2127350628B}" sibTransId="{89CAE14C-7CF1-4BD8-8615-2AC9C09C413D}"/>
    <dgm:cxn modelId="{078080B1-2590-4522-B098-E2A472213CB7}" type="presOf" srcId="{F8E1E9FB-F74A-4162-AEEA-D29F541ADAFD}" destId="{A6B8AA3B-AB05-4249-838F-21AB77BCBEEC}" srcOrd="0" destOrd="0" presId="urn:microsoft.com/office/officeart/2005/8/layout/default"/>
    <dgm:cxn modelId="{AA5EC9CB-20B8-4AFE-AB53-0B4BB09BE2E4}" type="presOf" srcId="{4D5D4042-AD54-4804-A419-4F5426DFC9B9}" destId="{A6170838-22E1-41C9-978B-2A55DA383C59}" srcOrd="0" destOrd="0" presId="urn:microsoft.com/office/officeart/2005/8/layout/default"/>
    <dgm:cxn modelId="{A98CD5FD-C3FA-413A-AFF1-7BFF40E07C1B}" type="presOf" srcId="{98432E59-383E-4DE3-B29E-AD4CA4F545DC}" destId="{BDC40D0C-CDE2-42B1-B677-EABE64193427}" srcOrd="0" destOrd="0" presId="urn:microsoft.com/office/officeart/2005/8/layout/default"/>
    <dgm:cxn modelId="{3F92A8A1-0E10-4328-990F-9F0D63A13100}" type="presParOf" srcId="{EB0A42B0-BCCA-40D9-9B71-31C9A914EC89}" destId="{38A955B6-5BC8-4658-B278-92A980D55264}" srcOrd="0" destOrd="0" presId="urn:microsoft.com/office/officeart/2005/8/layout/default"/>
    <dgm:cxn modelId="{2134174F-B890-47BA-A87B-B2C5E94CF0A4}" type="presParOf" srcId="{EB0A42B0-BCCA-40D9-9B71-31C9A914EC89}" destId="{7E065AA0-38A3-4B33-BC2D-0C086C9BDAB8}" srcOrd="1" destOrd="0" presId="urn:microsoft.com/office/officeart/2005/8/layout/default"/>
    <dgm:cxn modelId="{DD596A42-18FA-44E1-8FB5-CD0EA5990790}" type="presParOf" srcId="{EB0A42B0-BCCA-40D9-9B71-31C9A914EC89}" destId="{A6170838-22E1-41C9-978B-2A55DA383C59}" srcOrd="2" destOrd="0" presId="urn:microsoft.com/office/officeart/2005/8/layout/default"/>
    <dgm:cxn modelId="{97EE2A67-C048-43A9-88A6-94D0743CA988}" type="presParOf" srcId="{EB0A42B0-BCCA-40D9-9B71-31C9A914EC89}" destId="{2C8F2F95-B854-46CD-9F2A-B7AFE007BBD6}" srcOrd="3" destOrd="0" presId="urn:microsoft.com/office/officeart/2005/8/layout/default"/>
    <dgm:cxn modelId="{9731425F-896A-4F38-87FF-1E20817C8D2D}" type="presParOf" srcId="{EB0A42B0-BCCA-40D9-9B71-31C9A914EC89}" destId="{80A38A49-FF1F-4E9B-AE24-263A4FE05D38}" srcOrd="4" destOrd="0" presId="urn:microsoft.com/office/officeart/2005/8/layout/default"/>
    <dgm:cxn modelId="{116EDD83-7767-457A-B92A-6365C8B21500}" type="presParOf" srcId="{EB0A42B0-BCCA-40D9-9B71-31C9A914EC89}" destId="{5E94683F-5535-4ADA-B256-777E6BA66484}" srcOrd="5" destOrd="0" presId="urn:microsoft.com/office/officeart/2005/8/layout/default"/>
    <dgm:cxn modelId="{E01F5453-1740-40CB-A906-6027871B39FF}" type="presParOf" srcId="{EB0A42B0-BCCA-40D9-9B71-31C9A914EC89}" destId="{A6B8AA3B-AB05-4249-838F-21AB77BCBEEC}" srcOrd="6" destOrd="0" presId="urn:microsoft.com/office/officeart/2005/8/layout/default"/>
    <dgm:cxn modelId="{CD80DF6D-A001-41DB-8BE4-54212B506F56}" type="presParOf" srcId="{EB0A42B0-BCCA-40D9-9B71-31C9A914EC89}" destId="{CB400C8D-3041-4D16-A035-C59E3BB2EC87}" srcOrd="7" destOrd="0" presId="urn:microsoft.com/office/officeart/2005/8/layout/default"/>
    <dgm:cxn modelId="{FB2F072E-84D7-4A19-8AF0-97BE3864A3AD}" type="presParOf" srcId="{EB0A42B0-BCCA-40D9-9B71-31C9A914EC89}" destId="{87974F09-4D6C-45C3-ADA9-DD3FCBF2FC6E}" srcOrd="8" destOrd="0" presId="urn:microsoft.com/office/officeart/2005/8/layout/default"/>
    <dgm:cxn modelId="{B5232E87-14B3-4411-A588-0C7B0EF0F6FB}" type="presParOf" srcId="{EB0A42B0-BCCA-40D9-9B71-31C9A914EC89}" destId="{BED45850-A640-447B-9F6B-BA94E4D02E3B}" srcOrd="9" destOrd="0" presId="urn:microsoft.com/office/officeart/2005/8/layout/default"/>
    <dgm:cxn modelId="{9FD7F42A-94F7-49C6-BBF9-3FA8771C98CC}" type="presParOf" srcId="{EB0A42B0-BCCA-40D9-9B71-31C9A914EC89}" destId="{B18498C7-000F-4621-B951-11AFB1D73EEE}" srcOrd="10" destOrd="0" presId="urn:microsoft.com/office/officeart/2005/8/layout/default"/>
    <dgm:cxn modelId="{E112BAA2-5D83-48DF-8833-5CEFCB5F53EC}" type="presParOf" srcId="{EB0A42B0-BCCA-40D9-9B71-31C9A914EC89}" destId="{83B0E164-52C4-4529-B9B2-62B42069B4B9}" srcOrd="11" destOrd="0" presId="urn:microsoft.com/office/officeart/2005/8/layout/default"/>
    <dgm:cxn modelId="{BAC8A72F-BF65-4B1A-B06B-AB53D8DE4AF3}" type="presParOf" srcId="{EB0A42B0-BCCA-40D9-9B71-31C9A914EC89}" destId="{EC61DE77-AD5B-4755-8263-69A3E0293BFA}" srcOrd="12" destOrd="0" presId="urn:microsoft.com/office/officeart/2005/8/layout/default"/>
    <dgm:cxn modelId="{14671BF9-7667-4329-AED0-2DD2A9F878ED}" type="presParOf" srcId="{EB0A42B0-BCCA-40D9-9B71-31C9A914EC89}" destId="{F4A5F0D2-E812-48C1-B75D-CEF3B79D2C7C}" srcOrd="13" destOrd="0" presId="urn:microsoft.com/office/officeart/2005/8/layout/default"/>
    <dgm:cxn modelId="{ECF3EF2D-AC99-4B79-9995-ECFADA3B4BF4}" type="presParOf" srcId="{EB0A42B0-BCCA-40D9-9B71-31C9A914EC89}" destId="{6B860B88-4BC6-48D3-9016-CAA1973A5D6E}" srcOrd="14" destOrd="0" presId="urn:microsoft.com/office/officeart/2005/8/layout/default"/>
    <dgm:cxn modelId="{4F7828C4-A7A8-4C12-863A-2B1EDB1AA2A5}" type="presParOf" srcId="{EB0A42B0-BCCA-40D9-9B71-31C9A914EC89}" destId="{87B1E4CA-66AA-4101-9233-E53A016A337B}" srcOrd="15" destOrd="0" presId="urn:microsoft.com/office/officeart/2005/8/layout/default"/>
    <dgm:cxn modelId="{60B2FCD9-2BFE-48AD-9CA3-2A8542E79AFC}" type="presParOf" srcId="{EB0A42B0-BCCA-40D9-9B71-31C9A914EC89}" destId="{BDC40D0C-CDE2-42B1-B677-EABE64193427}"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4FA787-82B5-4834-BC27-83FF8F9C50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8686B8-9678-4C6C-96B3-CF84BB7CAAAE}">
      <dgm:prSet/>
      <dgm:spPr/>
      <dgm:t>
        <a:bodyPr/>
        <a:lstStyle/>
        <a:p>
          <a:r>
            <a:rPr lang="en-US"/>
            <a:t>Three machine learning models were developed:</a:t>
          </a:r>
        </a:p>
      </dgm:t>
    </dgm:pt>
    <dgm:pt modelId="{377D40D7-FFFF-48D4-A05C-6A7915043C90}" type="parTrans" cxnId="{614AC04C-FD95-4611-B646-8CC1A21B0658}">
      <dgm:prSet/>
      <dgm:spPr/>
      <dgm:t>
        <a:bodyPr/>
        <a:lstStyle/>
        <a:p>
          <a:endParaRPr lang="en-US"/>
        </a:p>
      </dgm:t>
    </dgm:pt>
    <dgm:pt modelId="{6A6A7FA0-AF99-4B5D-AB24-1A55F142D6FF}" type="sibTrans" cxnId="{614AC04C-FD95-4611-B646-8CC1A21B0658}">
      <dgm:prSet/>
      <dgm:spPr/>
      <dgm:t>
        <a:bodyPr/>
        <a:lstStyle/>
        <a:p>
          <a:endParaRPr lang="en-US"/>
        </a:p>
      </dgm:t>
    </dgm:pt>
    <dgm:pt modelId="{A60409EF-D5F6-4748-8185-8826CA87AA97}">
      <dgm:prSet/>
      <dgm:spPr/>
      <dgm:t>
        <a:bodyPr/>
        <a:lstStyle/>
        <a:p>
          <a:r>
            <a:rPr lang="en-US"/>
            <a:t>- Linear Regression: Baseline model.</a:t>
          </a:r>
        </a:p>
      </dgm:t>
    </dgm:pt>
    <dgm:pt modelId="{65A75610-B2A3-4F69-88D1-4365C3555AD6}" type="parTrans" cxnId="{E350B3B4-C3AA-4430-A7E4-680C6CF58C81}">
      <dgm:prSet/>
      <dgm:spPr/>
      <dgm:t>
        <a:bodyPr/>
        <a:lstStyle/>
        <a:p>
          <a:endParaRPr lang="en-US"/>
        </a:p>
      </dgm:t>
    </dgm:pt>
    <dgm:pt modelId="{AC70C433-2FDE-4143-8BE6-B0EF4500DA87}" type="sibTrans" cxnId="{E350B3B4-C3AA-4430-A7E4-680C6CF58C81}">
      <dgm:prSet/>
      <dgm:spPr/>
      <dgm:t>
        <a:bodyPr/>
        <a:lstStyle/>
        <a:p>
          <a:endParaRPr lang="en-US"/>
        </a:p>
      </dgm:t>
    </dgm:pt>
    <dgm:pt modelId="{B576E716-5FCA-4DB7-976B-70703252389B}">
      <dgm:prSet/>
      <dgm:spPr/>
      <dgm:t>
        <a:bodyPr/>
        <a:lstStyle/>
        <a:p>
          <a:r>
            <a:rPr lang="en-US"/>
            <a:t>- Random Forest Regressor: Captures non-linear relationships.</a:t>
          </a:r>
        </a:p>
      </dgm:t>
    </dgm:pt>
    <dgm:pt modelId="{12F30E37-D466-4C2F-AE3A-F6FD9A56E15C}" type="parTrans" cxnId="{7EEF4FD1-B6C1-4E3F-8C60-BCDA0F1313D1}">
      <dgm:prSet/>
      <dgm:spPr/>
      <dgm:t>
        <a:bodyPr/>
        <a:lstStyle/>
        <a:p>
          <a:endParaRPr lang="en-US"/>
        </a:p>
      </dgm:t>
    </dgm:pt>
    <dgm:pt modelId="{BD9AC21B-B827-4C87-B99F-D2EB2E3D2982}" type="sibTrans" cxnId="{7EEF4FD1-B6C1-4E3F-8C60-BCDA0F1313D1}">
      <dgm:prSet/>
      <dgm:spPr/>
      <dgm:t>
        <a:bodyPr/>
        <a:lstStyle/>
        <a:p>
          <a:endParaRPr lang="en-US"/>
        </a:p>
      </dgm:t>
    </dgm:pt>
    <dgm:pt modelId="{BC404467-7679-40C1-9533-48B1F3E3E65B}">
      <dgm:prSet/>
      <dgm:spPr/>
      <dgm:t>
        <a:bodyPr/>
        <a:lstStyle/>
        <a:p>
          <a:r>
            <a:rPr lang="en-US"/>
            <a:t>- XGBoost Regressor: Optimized for better accuracy.</a:t>
          </a:r>
        </a:p>
      </dgm:t>
    </dgm:pt>
    <dgm:pt modelId="{B586AF8D-4EE9-4BDF-87F2-11B3A52F8A1E}" type="parTrans" cxnId="{0A9D6A87-DC5B-4A07-889D-E3AA3B6FC3D0}">
      <dgm:prSet/>
      <dgm:spPr/>
      <dgm:t>
        <a:bodyPr/>
        <a:lstStyle/>
        <a:p>
          <a:endParaRPr lang="en-US"/>
        </a:p>
      </dgm:t>
    </dgm:pt>
    <dgm:pt modelId="{AD1A256E-7B31-4CBF-B082-DC2DFBFAA040}" type="sibTrans" cxnId="{0A9D6A87-DC5B-4A07-889D-E3AA3B6FC3D0}">
      <dgm:prSet/>
      <dgm:spPr/>
      <dgm:t>
        <a:bodyPr/>
        <a:lstStyle/>
        <a:p>
          <a:endParaRPr lang="en-US"/>
        </a:p>
      </dgm:t>
    </dgm:pt>
    <dgm:pt modelId="{1000A769-02F1-49AC-A104-CB5D104A2077}" type="pres">
      <dgm:prSet presAssocID="{384FA787-82B5-4834-BC27-83FF8F9C5034}" presName="root" presStyleCnt="0">
        <dgm:presLayoutVars>
          <dgm:dir/>
          <dgm:resizeHandles val="exact"/>
        </dgm:presLayoutVars>
      </dgm:prSet>
      <dgm:spPr/>
    </dgm:pt>
    <dgm:pt modelId="{B51386F6-74E7-4010-831B-6180D8038519}" type="pres">
      <dgm:prSet presAssocID="{B98686B8-9678-4C6C-96B3-CF84BB7CAAAE}" presName="compNode" presStyleCnt="0"/>
      <dgm:spPr/>
    </dgm:pt>
    <dgm:pt modelId="{1DEC74A5-CBDB-4814-9448-567D1F04CF21}" type="pres">
      <dgm:prSet presAssocID="{B98686B8-9678-4C6C-96B3-CF84BB7CAAAE}" presName="bgRect" presStyleLbl="bgShp" presStyleIdx="0" presStyleCnt="4"/>
      <dgm:spPr/>
    </dgm:pt>
    <dgm:pt modelId="{57345539-3583-4167-99F8-D90DA335C1A0}" type="pres">
      <dgm:prSet presAssocID="{B98686B8-9678-4C6C-96B3-CF84BB7CAA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5B8AA2C-78FC-4025-9973-79487BDD1CF4}" type="pres">
      <dgm:prSet presAssocID="{B98686B8-9678-4C6C-96B3-CF84BB7CAAAE}" presName="spaceRect" presStyleCnt="0"/>
      <dgm:spPr/>
    </dgm:pt>
    <dgm:pt modelId="{4181710B-D896-48FD-94B9-E39C4F4011AF}" type="pres">
      <dgm:prSet presAssocID="{B98686B8-9678-4C6C-96B3-CF84BB7CAAAE}" presName="parTx" presStyleLbl="revTx" presStyleIdx="0" presStyleCnt="4">
        <dgm:presLayoutVars>
          <dgm:chMax val="0"/>
          <dgm:chPref val="0"/>
        </dgm:presLayoutVars>
      </dgm:prSet>
      <dgm:spPr/>
    </dgm:pt>
    <dgm:pt modelId="{CCE63D9D-8992-49DC-9E55-34F7AC3C77CD}" type="pres">
      <dgm:prSet presAssocID="{6A6A7FA0-AF99-4B5D-AB24-1A55F142D6FF}" presName="sibTrans" presStyleCnt="0"/>
      <dgm:spPr/>
    </dgm:pt>
    <dgm:pt modelId="{184F161D-1F52-4EFD-904D-E38DDFB8E77F}" type="pres">
      <dgm:prSet presAssocID="{A60409EF-D5F6-4748-8185-8826CA87AA97}" presName="compNode" presStyleCnt="0"/>
      <dgm:spPr/>
    </dgm:pt>
    <dgm:pt modelId="{99869391-5DDA-4C9D-A886-8E0A0250CDEE}" type="pres">
      <dgm:prSet presAssocID="{A60409EF-D5F6-4748-8185-8826CA87AA97}" presName="bgRect" presStyleLbl="bgShp" presStyleIdx="1" presStyleCnt="4"/>
      <dgm:spPr/>
    </dgm:pt>
    <dgm:pt modelId="{B60314A2-1325-4194-A871-1EF4C2B4DD3E}" type="pres">
      <dgm:prSet presAssocID="{A60409EF-D5F6-4748-8185-8826CA87AA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28A21341-DF83-47CA-A5DE-39DBE6A75D86}" type="pres">
      <dgm:prSet presAssocID="{A60409EF-D5F6-4748-8185-8826CA87AA97}" presName="spaceRect" presStyleCnt="0"/>
      <dgm:spPr/>
    </dgm:pt>
    <dgm:pt modelId="{E3F649DB-98DC-4B20-9D4B-40855BC30AE2}" type="pres">
      <dgm:prSet presAssocID="{A60409EF-D5F6-4748-8185-8826CA87AA97}" presName="parTx" presStyleLbl="revTx" presStyleIdx="1" presStyleCnt="4">
        <dgm:presLayoutVars>
          <dgm:chMax val="0"/>
          <dgm:chPref val="0"/>
        </dgm:presLayoutVars>
      </dgm:prSet>
      <dgm:spPr/>
    </dgm:pt>
    <dgm:pt modelId="{21B3B805-B507-4719-9468-908D1BE25332}" type="pres">
      <dgm:prSet presAssocID="{AC70C433-2FDE-4143-8BE6-B0EF4500DA87}" presName="sibTrans" presStyleCnt="0"/>
      <dgm:spPr/>
    </dgm:pt>
    <dgm:pt modelId="{F88E549E-3CF1-4EFB-985A-B13BB538718B}" type="pres">
      <dgm:prSet presAssocID="{B576E716-5FCA-4DB7-976B-70703252389B}" presName="compNode" presStyleCnt="0"/>
      <dgm:spPr/>
    </dgm:pt>
    <dgm:pt modelId="{81EB826F-1304-4BEE-9433-E66EC003FA5C}" type="pres">
      <dgm:prSet presAssocID="{B576E716-5FCA-4DB7-976B-70703252389B}" presName="bgRect" presStyleLbl="bgShp" presStyleIdx="2" presStyleCnt="4"/>
      <dgm:spPr/>
    </dgm:pt>
    <dgm:pt modelId="{0F895930-1682-47DC-82BF-17F311FA72AE}" type="pres">
      <dgm:prSet presAssocID="{B576E716-5FCA-4DB7-976B-7070325238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ED39A256-0A07-475D-B405-280EF8A7759C}" type="pres">
      <dgm:prSet presAssocID="{B576E716-5FCA-4DB7-976B-70703252389B}" presName="spaceRect" presStyleCnt="0"/>
      <dgm:spPr/>
    </dgm:pt>
    <dgm:pt modelId="{487E44F1-4C39-4E69-ACAF-73A08756E0AE}" type="pres">
      <dgm:prSet presAssocID="{B576E716-5FCA-4DB7-976B-70703252389B}" presName="parTx" presStyleLbl="revTx" presStyleIdx="2" presStyleCnt="4">
        <dgm:presLayoutVars>
          <dgm:chMax val="0"/>
          <dgm:chPref val="0"/>
        </dgm:presLayoutVars>
      </dgm:prSet>
      <dgm:spPr/>
    </dgm:pt>
    <dgm:pt modelId="{ABC4477E-1011-40CD-8765-EB464A8F6DCF}" type="pres">
      <dgm:prSet presAssocID="{BD9AC21B-B827-4C87-B99F-D2EB2E3D2982}" presName="sibTrans" presStyleCnt="0"/>
      <dgm:spPr/>
    </dgm:pt>
    <dgm:pt modelId="{B98D39F7-E109-4654-8D6D-633CAD034089}" type="pres">
      <dgm:prSet presAssocID="{BC404467-7679-40C1-9533-48B1F3E3E65B}" presName="compNode" presStyleCnt="0"/>
      <dgm:spPr/>
    </dgm:pt>
    <dgm:pt modelId="{4C172E8C-FC9D-41DE-B5C2-7076854B9853}" type="pres">
      <dgm:prSet presAssocID="{BC404467-7679-40C1-9533-48B1F3E3E65B}" presName="bgRect" presStyleLbl="bgShp" presStyleIdx="3" presStyleCnt="4"/>
      <dgm:spPr/>
    </dgm:pt>
    <dgm:pt modelId="{44CFDC59-7D54-4234-8038-206F9F8958C9}" type="pres">
      <dgm:prSet presAssocID="{BC404467-7679-40C1-9533-48B1F3E3E6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C39AAB3-A593-4495-8B3C-25157CB50045}" type="pres">
      <dgm:prSet presAssocID="{BC404467-7679-40C1-9533-48B1F3E3E65B}" presName="spaceRect" presStyleCnt="0"/>
      <dgm:spPr/>
    </dgm:pt>
    <dgm:pt modelId="{BD0D2647-54DD-4442-BE7A-A980F8ECCC22}" type="pres">
      <dgm:prSet presAssocID="{BC404467-7679-40C1-9533-48B1F3E3E65B}" presName="parTx" presStyleLbl="revTx" presStyleIdx="3" presStyleCnt="4">
        <dgm:presLayoutVars>
          <dgm:chMax val="0"/>
          <dgm:chPref val="0"/>
        </dgm:presLayoutVars>
      </dgm:prSet>
      <dgm:spPr/>
    </dgm:pt>
  </dgm:ptLst>
  <dgm:cxnLst>
    <dgm:cxn modelId="{B0510816-7AEE-4BF3-AE0A-93213F210847}" type="presOf" srcId="{A60409EF-D5F6-4748-8185-8826CA87AA97}" destId="{E3F649DB-98DC-4B20-9D4B-40855BC30AE2}" srcOrd="0" destOrd="0" presId="urn:microsoft.com/office/officeart/2018/2/layout/IconVerticalSolidList"/>
    <dgm:cxn modelId="{775E172A-85AB-4901-AD04-0608AB153E1A}" type="presOf" srcId="{BC404467-7679-40C1-9533-48B1F3E3E65B}" destId="{BD0D2647-54DD-4442-BE7A-A980F8ECCC22}" srcOrd="0" destOrd="0" presId="urn:microsoft.com/office/officeart/2018/2/layout/IconVerticalSolidList"/>
    <dgm:cxn modelId="{614AC04C-FD95-4611-B646-8CC1A21B0658}" srcId="{384FA787-82B5-4834-BC27-83FF8F9C5034}" destId="{B98686B8-9678-4C6C-96B3-CF84BB7CAAAE}" srcOrd="0" destOrd="0" parTransId="{377D40D7-FFFF-48D4-A05C-6A7915043C90}" sibTransId="{6A6A7FA0-AF99-4B5D-AB24-1A55F142D6FF}"/>
    <dgm:cxn modelId="{0A9D6A87-DC5B-4A07-889D-E3AA3B6FC3D0}" srcId="{384FA787-82B5-4834-BC27-83FF8F9C5034}" destId="{BC404467-7679-40C1-9533-48B1F3E3E65B}" srcOrd="3" destOrd="0" parTransId="{B586AF8D-4EE9-4BDF-87F2-11B3A52F8A1E}" sibTransId="{AD1A256E-7B31-4CBF-B082-DC2DFBFAA040}"/>
    <dgm:cxn modelId="{23A2C8A8-617C-47C2-9B78-3CD5E947B234}" type="presOf" srcId="{B98686B8-9678-4C6C-96B3-CF84BB7CAAAE}" destId="{4181710B-D896-48FD-94B9-E39C4F4011AF}" srcOrd="0" destOrd="0" presId="urn:microsoft.com/office/officeart/2018/2/layout/IconVerticalSolidList"/>
    <dgm:cxn modelId="{E350B3B4-C3AA-4430-A7E4-680C6CF58C81}" srcId="{384FA787-82B5-4834-BC27-83FF8F9C5034}" destId="{A60409EF-D5F6-4748-8185-8826CA87AA97}" srcOrd="1" destOrd="0" parTransId="{65A75610-B2A3-4F69-88D1-4365C3555AD6}" sibTransId="{AC70C433-2FDE-4143-8BE6-B0EF4500DA87}"/>
    <dgm:cxn modelId="{7EEF4FD1-B6C1-4E3F-8C60-BCDA0F1313D1}" srcId="{384FA787-82B5-4834-BC27-83FF8F9C5034}" destId="{B576E716-5FCA-4DB7-976B-70703252389B}" srcOrd="2" destOrd="0" parTransId="{12F30E37-D466-4C2F-AE3A-F6FD9A56E15C}" sibTransId="{BD9AC21B-B827-4C87-B99F-D2EB2E3D2982}"/>
    <dgm:cxn modelId="{C89002D5-EA83-4833-9D3D-0F0BFC047FA8}" type="presOf" srcId="{B576E716-5FCA-4DB7-976B-70703252389B}" destId="{487E44F1-4C39-4E69-ACAF-73A08756E0AE}" srcOrd="0" destOrd="0" presId="urn:microsoft.com/office/officeart/2018/2/layout/IconVerticalSolidList"/>
    <dgm:cxn modelId="{082226F5-798B-4ACA-ADDE-5563FC582CB8}" type="presOf" srcId="{384FA787-82B5-4834-BC27-83FF8F9C5034}" destId="{1000A769-02F1-49AC-A104-CB5D104A2077}" srcOrd="0" destOrd="0" presId="urn:microsoft.com/office/officeart/2018/2/layout/IconVerticalSolidList"/>
    <dgm:cxn modelId="{B4D4BE22-B64A-4E18-82DC-511716E68F41}" type="presParOf" srcId="{1000A769-02F1-49AC-A104-CB5D104A2077}" destId="{B51386F6-74E7-4010-831B-6180D8038519}" srcOrd="0" destOrd="0" presId="urn:microsoft.com/office/officeart/2018/2/layout/IconVerticalSolidList"/>
    <dgm:cxn modelId="{CAC3FFD6-0C53-4082-B8FD-BDB1A8B5B882}" type="presParOf" srcId="{B51386F6-74E7-4010-831B-6180D8038519}" destId="{1DEC74A5-CBDB-4814-9448-567D1F04CF21}" srcOrd="0" destOrd="0" presId="urn:microsoft.com/office/officeart/2018/2/layout/IconVerticalSolidList"/>
    <dgm:cxn modelId="{802C9691-A308-47E0-A1C8-9FCDE44835EC}" type="presParOf" srcId="{B51386F6-74E7-4010-831B-6180D8038519}" destId="{57345539-3583-4167-99F8-D90DA335C1A0}" srcOrd="1" destOrd="0" presId="urn:microsoft.com/office/officeart/2018/2/layout/IconVerticalSolidList"/>
    <dgm:cxn modelId="{9BEF9CC2-252B-4ED3-9412-AE2E724A265E}" type="presParOf" srcId="{B51386F6-74E7-4010-831B-6180D8038519}" destId="{65B8AA2C-78FC-4025-9973-79487BDD1CF4}" srcOrd="2" destOrd="0" presId="urn:microsoft.com/office/officeart/2018/2/layout/IconVerticalSolidList"/>
    <dgm:cxn modelId="{C7D86776-FF92-4A0E-A4D0-EE1ADA73B3C8}" type="presParOf" srcId="{B51386F6-74E7-4010-831B-6180D8038519}" destId="{4181710B-D896-48FD-94B9-E39C4F4011AF}" srcOrd="3" destOrd="0" presId="urn:microsoft.com/office/officeart/2018/2/layout/IconVerticalSolidList"/>
    <dgm:cxn modelId="{4EA6C9A5-AD40-4DB3-B367-EDD58B23AABB}" type="presParOf" srcId="{1000A769-02F1-49AC-A104-CB5D104A2077}" destId="{CCE63D9D-8992-49DC-9E55-34F7AC3C77CD}" srcOrd="1" destOrd="0" presId="urn:microsoft.com/office/officeart/2018/2/layout/IconVerticalSolidList"/>
    <dgm:cxn modelId="{A0E421E4-EC47-419D-B1A2-8B644A5927C3}" type="presParOf" srcId="{1000A769-02F1-49AC-A104-CB5D104A2077}" destId="{184F161D-1F52-4EFD-904D-E38DDFB8E77F}" srcOrd="2" destOrd="0" presId="urn:microsoft.com/office/officeart/2018/2/layout/IconVerticalSolidList"/>
    <dgm:cxn modelId="{C5997C31-18B8-4FE4-9FA6-637B82F3551C}" type="presParOf" srcId="{184F161D-1F52-4EFD-904D-E38DDFB8E77F}" destId="{99869391-5DDA-4C9D-A886-8E0A0250CDEE}" srcOrd="0" destOrd="0" presId="urn:microsoft.com/office/officeart/2018/2/layout/IconVerticalSolidList"/>
    <dgm:cxn modelId="{69EB6B18-BF3C-4AA7-A417-D4256B9C590F}" type="presParOf" srcId="{184F161D-1F52-4EFD-904D-E38DDFB8E77F}" destId="{B60314A2-1325-4194-A871-1EF4C2B4DD3E}" srcOrd="1" destOrd="0" presId="urn:microsoft.com/office/officeart/2018/2/layout/IconVerticalSolidList"/>
    <dgm:cxn modelId="{D8631A07-6B0E-4382-8BCE-E4BB307B5F5D}" type="presParOf" srcId="{184F161D-1F52-4EFD-904D-E38DDFB8E77F}" destId="{28A21341-DF83-47CA-A5DE-39DBE6A75D86}" srcOrd="2" destOrd="0" presId="urn:microsoft.com/office/officeart/2018/2/layout/IconVerticalSolidList"/>
    <dgm:cxn modelId="{4799E5F0-3003-4BC6-8B64-FECEA5565497}" type="presParOf" srcId="{184F161D-1F52-4EFD-904D-E38DDFB8E77F}" destId="{E3F649DB-98DC-4B20-9D4B-40855BC30AE2}" srcOrd="3" destOrd="0" presId="urn:microsoft.com/office/officeart/2018/2/layout/IconVerticalSolidList"/>
    <dgm:cxn modelId="{DF3DAC58-0836-44CC-B429-CF012803F625}" type="presParOf" srcId="{1000A769-02F1-49AC-A104-CB5D104A2077}" destId="{21B3B805-B507-4719-9468-908D1BE25332}" srcOrd="3" destOrd="0" presId="urn:microsoft.com/office/officeart/2018/2/layout/IconVerticalSolidList"/>
    <dgm:cxn modelId="{DF8ABA46-0C59-44C4-85F2-91D64E13B720}" type="presParOf" srcId="{1000A769-02F1-49AC-A104-CB5D104A2077}" destId="{F88E549E-3CF1-4EFB-985A-B13BB538718B}" srcOrd="4" destOrd="0" presId="urn:microsoft.com/office/officeart/2018/2/layout/IconVerticalSolidList"/>
    <dgm:cxn modelId="{22138D03-2D7F-4D0D-85CC-577FFD789FB3}" type="presParOf" srcId="{F88E549E-3CF1-4EFB-985A-B13BB538718B}" destId="{81EB826F-1304-4BEE-9433-E66EC003FA5C}" srcOrd="0" destOrd="0" presId="urn:microsoft.com/office/officeart/2018/2/layout/IconVerticalSolidList"/>
    <dgm:cxn modelId="{7B75F911-BF1B-48BF-B9DE-B4E1C9198AAD}" type="presParOf" srcId="{F88E549E-3CF1-4EFB-985A-B13BB538718B}" destId="{0F895930-1682-47DC-82BF-17F311FA72AE}" srcOrd="1" destOrd="0" presId="urn:microsoft.com/office/officeart/2018/2/layout/IconVerticalSolidList"/>
    <dgm:cxn modelId="{3FF44889-DC86-4CAA-9663-D8EA6F3C3722}" type="presParOf" srcId="{F88E549E-3CF1-4EFB-985A-B13BB538718B}" destId="{ED39A256-0A07-475D-B405-280EF8A7759C}" srcOrd="2" destOrd="0" presId="urn:microsoft.com/office/officeart/2018/2/layout/IconVerticalSolidList"/>
    <dgm:cxn modelId="{19246076-2DAF-4C72-9CBD-E8AF1405765D}" type="presParOf" srcId="{F88E549E-3CF1-4EFB-985A-B13BB538718B}" destId="{487E44F1-4C39-4E69-ACAF-73A08756E0AE}" srcOrd="3" destOrd="0" presId="urn:microsoft.com/office/officeart/2018/2/layout/IconVerticalSolidList"/>
    <dgm:cxn modelId="{14D64C4D-91AD-4490-808A-2A2211B01843}" type="presParOf" srcId="{1000A769-02F1-49AC-A104-CB5D104A2077}" destId="{ABC4477E-1011-40CD-8765-EB464A8F6DCF}" srcOrd="5" destOrd="0" presId="urn:microsoft.com/office/officeart/2018/2/layout/IconVerticalSolidList"/>
    <dgm:cxn modelId="{95A2498D-872D-4B75-9E74-DF50E177AC93}" type="presParOf" srcId="{1000A769-02F1-49AC-A104-CB5D104A2077}" destId="{B98D39F7-E109-4654-8D6D-633CAD034089}" srcOrd="6" destOrd="0" presId="urn:microsoft.com/office/officeart/2018/2/layout/IconVerticalSolidList"/>
    <dgm:cxn modelId="{1CB5C12D-D7FB-4CF4-BAA3-58BD2D8CCE28}" type="presParOf" srcId="{B98D39F7-E109-4654-8D6D-633CAD034089}" destId="{4C172E8C-FC9D-41DE-B5C2-7076854B9853}" srcOrd="0" destOrd="0" presId="urn:microsoft.com/office/officeart/2018/2/layout/IconVerticalSolidList"/>
    <dgm:cxn modelId="{F2E62399-D28C-4AEA-86CC-36A3CC14B1FE}" type="presParOf" srcId="{B98D39F7-E109-4654-8D6D-633CAD034089}" destId="{44CFDC59-7D54-4234-8038-206F9F8958C9}" srcOrd="1" destOrd="0" presId="urn:microsoft.com/office/officeart/2018/2/layout/IconVerticalSolidList"/>
    <dgm:cxn modelId="{AEE37B9F-4D63-45FF-A1CB-5DC3602A7158}" type="presParOf" srcId="{B98D39F7-E109-4654-8D6D-633CAD034089}" destId="{3C39AAB3-A593-4495-8B3C-25157CB50045}" srcOrd="2" destOrd="0" presId="urn:microsoft.com/office/officeart/2018/2/layout/IconVerticalSolidList"/>
    <dgm:cxn modelId="{B521DACF-B151-4BF4-929F-287B888E008A}" type="presParOf" srcId="{B98D39F7-E109-4654-8D6D-633CAD034089}" destId="{BD0D2647-54DD-4442-BE7A-A980F8ECCC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0BCC7-865A-4CC4-ADFA-6B56DE3732D3}">
      <dsp:nvSpPr>
        <dsp:cNvPr id="0" name=""/>
        <dsp:cNvSpPr/>
      </dsp:nvSpPr>
      <dsp:spPr>
        <a:xfrm>
          <a:off x="150787" y="631438"/>
          <a:ext cx="913700" cy="9137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72449-E1E9-43D2-B984-404D6B232E79}">
      <dsp:nvSpPr>
        <dsp:cNvPr id="0" name=""/>
        <dsp:cNvSpPr/>
      </dsp:nvSpPr>
      <dsp:spPr>
        <a:xfrm>
          <a:off x="342664" y="823315"/>
          <a:ext cx="529946" cy="5299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BDEBEA-0D6A-4E1C-BD9C-F19CA28F5B3A}">
      <dsp:nvSpPr>
        <dsp:cNvPr id="0" name=""/>
        <dsp:cNvSpPr/>
      </dsp:nvSpPr>
      <dsp:spPr>
        <a:xfrm>
          <a:off x="1260281" y="631438"/>
          <a:ext cx="2153723" cy="91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goal of this project is to predict medical insurance costs for individuals using machine learning algorithms. The predictions are based on demographic and lifestyle factors such as age, gender, BMI, smoking status, number of children, and residential region. Accurate predictions help:</a:t>
          </a:r>
        </a:p>
      </dsp:txBody>
      <dsp:txXfrm>
        <a:off x="1260281" y="631438"/>
        <a:ext cx="2153723" cy="913700"/>
      </dsp:txXfrm>
    </dsp:sp>
    <dsp:sp modelId="{70B88620-235C-4358-A403-DDFF8DE1C63C}">
      <dsp:nvSpPr>
        <dsp:cNvPr id="0" name=""/>
        <dsp:cNvSpPr/>
      </dsp:nvSpPr>
      <dsp:spPr>
        <a:xfrm>
          <a:off x="3789275" y="631438"/>
          <a:ext cx="913700" cy="9137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76349-0536-4B7F-BBF1-70A1287DA466}">
      <dsp:nvSpPr>
        <dsp:cNvPr id="0" name=""/>
        <dsp:cNvSpPr/>
      </dsp:nvSpPr>
      <dsp:spPr>
        <a:xfrm>
          <a:off x="3981152" y="823315"/>
          <a:ext cx="529946" cy="5299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9353D0-1025-4C3F-A01B-C63FA410C589}">
      <dsp:nvSpPr>
        <dsp:cNvPr id="0" name=""/>
        <dsp:cNvSpPr/>
      </dsp:nvSpPr>
      <dsp:spPr>
        <a:xfrm>
          <a:off x="4898769" y="631438"/>
          <a:ext cx="2153723" cy="91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Insurance companies create better pricing strategies.</a:t>
          </a:r>
        </a:p>
      </dsp:txBody>
      <dsp:txXfrm>
        <a:off x="4898769" y="631438"/>
        <a:ext cx="2153723" cy="913700"/>
      </dsp:txXfrm>
    </dsp:sp>
    <dsp:sp modelId="{688FE87C-AF97-42ED-B246-F230AAF90363}">
      <dsp:nvSpPr>
        <dsp:cNvPr id="0" name=""/>
        <dsp:cNvSpPr/>
      </dsp:nvSpPr>
      <dsp:spPr>
        <a:xfrm>
          <a:off x="150787" y="2178087"/>
          <a:ext cx="913700" cy="9137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59BF2-C4FA-4D60-8E7F-10DEBF7CD853}">
      <dsp:nvSpPr>
        <dsp:cNvPr id="0" name=""/>
        <dsp:cNvSpPr/>
      </dsp:nvSpPr>
      <dsp:spPr>
        <a:xfrm>
          <a:off x="342664" y="2369964"/>
          <a:ext cx="529946" cy="5299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0523CE-CACD-4D50-9416-D6ED1A087513}">
      <dsp:nvSpPr>
        <dsp:cNvPr id="0" name=""/>
        <dsp:cNvSpPr/>
      </dsp:nvSpPr>
      <dsp:spPr>
        <a:xfrm>
          <a:off x="1260281" y="2178087"/>
          <a:ext cx="2153723" cy="91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Reduce underpricing/overpricing risks.</a:t>
          </a:r>
        </a:p>
      </dsp:txBody>
      <dsp:txXfrm>
        <a:off x="1260281" y="2178087"/>
        <a:ext cx="2153723" cy="913700"/>
      </dsp:txXfrm>
    </dsp:sp>
    <dsp:sp modelId="{19CD73A9-84ED-4CC5-9B71-1B7F7E35C035}">
      <dsp:nvSpPr>
        <dsp:cNvPr id="0" name=""/>
        <dsp:cNvSpPr/>
      </dsp:nvSpPr>
      <dsp:spPr>
        <a:xfrm>
          <a:off x="3789275" y="2178087"/>
          <a:ext cx="913700" cy="9137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D0FEA-C415-467C-A7C6-3655BC5F8714}">
      <dsp:nvSpPr>
        <dsp:cNvPr id="0" name=""/>
        <dsp:cNvSpPr/>
      </dsp:nvSpPr>
      <dsp:spPr>
        <a:xfrm>
          <a:off x="3981152" y="2369964"/>
          <a:ext cx="529946" cy="5299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096962-0C1C-45E6-A6F0-8D5C3A8F103D}">
      <dsp:nvSpPr>
        <dsp:cNvPr id="0" name=""/>
        <dsp:cNvSpPr/>
      </dsp:nvSpPr>
      <dsp:spPr>
        <a:xfrm>
          <a:off x="4898769" y="2178087"/>
          <a:ext cx="2153723" cy="91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Encourage healthier lifestyles.</a:t>
          </a:r>
        </a:p>
      </dsp:txBody>
      <dsp:txXfrm>
        <a:off x="4898769" y="2178087"/>
        <a:ext cx="2153723" cy="913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356CE-EA7D-4931-819D-D87BC21C95CF}">
      <dsp:nvSpPr>
        <dsp:cNvPr id="0" name=""/>
        <dsp:cNvSpPr/>
      </dsp:nvSpPr>
      <dsp:spPr>
        <a:xfrm>
          <a:off x="0" y="2798728"/>
          <a:ext cx="4435078" cy="1836268"/>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Challenge: Build a predictive model using machine learning to accurately estimate insurance charges.</a:t>
          </a:r>
        </a:p>
      </dsp:txBody>
      <dsp:txXfrm>
        <a:off x="0" y="2798728"/>
        <a:ext cx="4435078" cy="1836268"/>
      </dsp:txXfrm>
    </dsp:sp>
    <dsp:sp modelId="{4CB379A7-46A2-45E5-AF90-A30100CCCD42}">
      <dsp:nvSpPr>
        <dsp:cNvPr id="0" name=""/>
        <dsp:cNvSpPr/>
      </dsp:nvSpPr>
      <dsp:spPr>
        <a:xfrm rot="10800000">
          <a:off x="0" y="2090"/>
          <a:ext cx="4435078" cy="2824181"/>
        </a:xfrm>
        <a:prstGeom prst="upArrowCallou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Medical insurance costs are influenced by multiple factors, which interact in complex ways. Traditional linear methods may not capture these relationships effectively.</a:t>
          </a:r>
        </a:p>
      </dsp:txBody>
      <dsp:txXfrm rot="10800000">
        <a:off x="0" y="2090"/>
        <a:ext cx="4435078" cy="1835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955B6-5BC8-4658-B278-92A980D55264}">
      <dsp:nvSpPr>
        <dsp:cNvPr id="0" name=""/>
        <dsp:cNvSpPr/>
      </dsp:nvSpPr>
      <dsp:spPr>
        <a:xfrm>
          <a:off x="624659" y="1000"/>
          <a:ext cx="1860613" cy="111636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objectives are:</a:t>
          </a:r>
        </a:p>
      </dsp:txBody>
      <dsp:txXfrm>
        <a:off x="624659" y="1000"/>
        <a:ext cx="1860613" cy="1116367"/>
      </dsp:txXfrm>
    </dsp:sp>
    <dsp:sp modelId="{A6170838-22E1-41C9-978B-2A55DA383C59}">
      <dsp:nvSpPr>
        <dsp:cNvPr id="0" name=""/>
        <dsp:cNvSpPr/>
      </dsp:nvSpPr>
      <dsp:spPr>
        <a:xfrm>
          <a:off x="2671333" y="1000"/>
          <a:ext cx="1860613" cy="1116367"/>
        </a:xfrm>
        <a:prstGeom prst="rect">
          <a:avLst/>
        </a:prstGeom>
        <a:solidFill>
          <a:schemeClr val="accent2">
            <a:hueOff val="-424122"/>
            <a:satOff val="1398"/>
            <a:lumOff val="14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 Perform Exploratory Data Analysis (EDA).</a:t>
          </a:r>
        </a:p>
      </dsp:txBody>
      <dsp:txXfrm>
        <a:off x="2671333" y="1000"/>
        <a:ext cx="1860613" cy="1116367"/>
      </dsp:txXfrm>
    </dsp:sp>
    <dsp:sp modelId="{80A38A49-FF1F-4E9B-AE24-263A4FE05D38}">
      <dsp:nvSpPr>
        <dsp:cNvPr id="0" name=""/>
        <dsp:cNvSpPr/>
      </dsp:nvSpPr>
      <dsp:spPr>
        <a:xfrm>
          <a:off x="4718008" y="1000"/>
          <a:ext cx="1860613" cy="1116367"/>
        </a:xfrm>
        <a:prstGeom prst="rect">
          <a:avLst/>
        </a:prstGeom>
        <a:solidFill>
          <a:schemeClr val="accent2">
            <a:hueOff val="-848244"/>
            <a:satOff val="2796"/>
            <a:lumOff val="29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2. Preprocess the data for machine learning models.</a:t>
          </a:r>
        </a:p>
      </dsp:txBody>
      <dsp:txXfrm>
        <a:off x="4718008" y="1000"/>
        <a:ext cx="1860613" cy="1116367"/>
      </dsp:txXfrm>
    </dsp:sp>
    <dsp:sp modelId="{A6B8AA3B-AB05-4249-838F-21AB77BCBEEC}">
      <dsp:nvSpPr>
        <dsp:cNvPr id="0" name=""/>
        <dsp:cNvSpPr/>
      </dsp:nvSpPr>
      <dsp:spPr>
        <a:xfrm>
          <a:off x="624659" y="1303429"/>
          <a:ext cx="1860613" cy="1116367"/>
        </a:xfrm>
        <a:prstGeom prst="rect">
          <a:avLst/>
        </a:prstGeom>
        <a:solidFill>
          <a:schemeClr val="accent2">
            <a:hueOff val="-1272366"/>
            <a:satOff val="4194"/>
            <a:lumOff val="44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3. Build and evaluate:</a:t>
          </a:r>
        </a:p>
      </dsp:txBody>
      <dsp:txXfrm>
        <a:off x="624659" y="1303429"/>
        <a:ext cx="1860613" cy="1116367"/>
      </dsp:txXfrm>
    </dsp:sp>
    <dsp:sp modelId="{87974F09-4D6C-45C3-ADA9-DD3FCBF2FC6E}">
      <dsp:nvSpPr>
        <dsp:cNvPr id="0" name=""/>
        <dsp:cNvSpPr/>
      </dsp:nvSpPr>
      <dsp:spPr>
        <a:xfrm>
          <a:off x="2671333" y="1303429"/>
          <a:ext cx="1860613" cy="1116367"/>
        </a:xfrm>
        <a:prstGeom prst="rect">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Linear Regression</a:t>
          </a:r>
        </a:p>
      </dsp:txBody>
      <dsp:txXfrm>
        <a:off x="2671333" y="1303429"/>
        <a:ext cx="1860613" cy="1116367"/>
      </dsp:txXfrm>
    </dsp:sp>
    <dsp:sp modelId="{B18498C7-000F-4621-B951-11AFB1D73EEE}">
      <dsp:nvSpPr>
        <dsp:cNvPr id="0" name=""/>
        <dsp:cNvSpPr/>
      </dsp:nvSpPr>
      <dsp:spPr>
        <a:xfrm>
          <a:off x="4718008" y="1303429"/>
          <a:ext cx="1860613" cy="1116367"/>
        </a:xfrm>
        <a:prstGeom prst="rect">
          <a:avLst/>
        </a:prstGeom>
        <a:solidFill>
          <a:schemeClr val="accent2">
            <a:hueOff val="-2120610"/>
            <a:satOff val="6991"/>
            <a:lumOff val="74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Random Forest Regressor</a:t>
          </a:r>
        </a:p>
      </dsp:txBody>
      <dsp:txXfrm>
        <a:off x="4718008" y="1303429"/>
        <a:ext cx="1860613" cy="1116367"/>
      </dsp:txXfrm>
    </dsp:sp>
    <dsp:sp modelId="{EC61DE77-AD5B-4755-8263-69A3E0293BFA}">
      <dsp:nvSpPr>
        <dsp:cNvPr id="0" name=""/>
        <dsp:cNvSpPr/>
      </dsp:nvSpPr>
      <dsp:spPr>
        <a:xfrm>
          <a:off x="624659" y="2605858"/>
          <a:ext cx="1860613" cy="1116367"/>
        </a:xfrm>
        <a:prstGeom prst="rect">
          <a:avLst/>
        </a:prstGeom>
        <a:solidFill>
          <a:schemeClr val="accent2">
            <a:hueOff val="-2544732"/>
            <a:satOff val="8389"/>
            <a:lumOff val="89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XGBoost Regressor</a:t>
          </a:r>
        </a:p>
      </dsp:txBody>
      <dsp:txXfrm>
        <a:off x="624659" y="2605858"/>
        <a:ext cx="1860613" cy="1116367"/>
      </dsp:txXfrm>
    </dsp:sp>
    <dsp:sp modelId="{6B860B88-4BC6-48D3-9016-CAA1973A5D6E}">
      <dsp:nvSpPr>
        <dsp:cNvPr id="0" name=""/>
        <dsp:cNvSpPr/>
      </dsp:nvSpPr>
      <dsp:spPr>
        <a:xfrm>
          <a:off x="2671333" y="2605858"/>
          <a:ext cx="1860613" cy="1116367"/>
        </a:xfrm>
        <a:prstGeom prst="rect">
          <a:avLst/>
        </a:prstGeom>
        <a:solidFill>
          <a:schemeClr val="accent2">
            <a:hueOff val="-2968854"/>
            <a:satOff val="9787"/>
            <a:lumOff val="104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4. Identify the most influential features.</a:t>
          </a:r>
        </a:p>
      </dsp:txBody>
      <dsp:txXfrm>
        <a:off x="2671333" y="2605858"/>
        <a:ext cx="1860613" cy="1116367"/>
      </dsp:txXfrm>
    </dsp:sp>
    <dsp:sp modelId="{BDC40D0C-CDE2-42B1-B677-EABE64193427}">
      <dsp:nvSpPr>
        <dsp:cNvPr id="0" name=""/>
        <dsp:cNvSpPr/>
      </dsp:nvSpPr>
      <dsp:spPr>
        <a:xfrm>
          <a:off x="4718008" y="2605858"/>
          <a:ext cx="1860613" cy="1116367"/>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5. Provide actionable insights.</a:t>
          </a:r>
        </a:p>
      </dsp:txBody>
      <dsp:txXfrm>
        <a:off x="4718008" y="2605858"/>
        <a:ext cx="1860613" cy="111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C74A5-CBDB-4814-9448-567D1F04CF21}">
      <dsp:nvSpPr>
        <dsp:cNvPr id="0" name=""/>
        <dsp:cNvSpPr/>
      </dsp:nvSpPr>
      <dsp:spPr>
        <a:xfrm>
          <a:off x="0" y="1924"/>
          <a:ext cx="4435078"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45539-3583-4167-99F8-D90DA335C1A0}">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81710B-D896-48FD-94B9-E39C4F4011AF}">
      <dsp:nvSpPr>
        <dsp:cNvPr id="0" name=""/>
        <dsp:cNvSpPr/>
      </dsp:nvSpPr>
      <dsp:spPr>
        <a:xfrm>
          <a:off x="1126608" y="1924"/>
          <a:ext cx="3308469"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Three machine learning models were developed:</a:t>
          </a:r>
        </a:p>
      </dsp:txBody>
      <dsp:txXfrm>
        <a:off x="1126608" y="1924"/>
        <a:ext cx="3308469" cy="975418"/>
      </dsp:txXfrm>
    </dsp:sp>
    <dsp:sp modelId="{99869391-5DDA-4C9D-A886-8E0A0250CDEE}">
      <dsp:nvSpPr>
        <dsp:cNvPr id="0" name=""/>
        <dsp:cNvSpPr/>
      </dsp:nvSpPr>
      <dsp:spPr>
        <a:xfrm>
          <a:off x="0" y="1221197"/>
          <a:ext cx="4435078"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314A2-1325-4194-A871-1EF4C2B4DD3E}">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F649DB-98DC-4B20-9D4B-40855BC30AE2}">
      <dsp:nvSpPr>
        <dsp:cNvPr id="0" name=""/>
        <dsp:cNvSpPr/>
      </dsp:nvSpPr>
      <dsp:spPr>
        <a:xfrm>
          <a:off x="1126608" y="1221197"/>
          <a:ext cx="3308469"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 Linear Regression: Baseline model.</a:t>
          </a:r>
        </a:p>
      </dsp:txBody>
      <dsp:txXfrm>
        <a:off x="1126608" y="1221197"/>
        <a:ext cx="3308469" cy="975418"/>
      </dsp:txXfrm>
    </dsp:sp>
    <dsp:sp modelId="{81EB826F-1304-4BEE-9433-E66EC003FA5C}">
      <dsp:nvSpPr>
        <dsp:cNvPr id="0" name=""/>
        <dsp:cNvSpPr/>
      </dsp:nvSpPr>
      <dsp:spPr>
        <a:xfrm>
          <a:off x="0" y="2440471"/>
          <a:ext cx="4435078"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95930-1682-47DC-82BF-17F311FA72AE}">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7E44F1-4C39-4E69-ACAF-73A08756E0AE}">
      <dsp:nvSpPr>
        <dsp:cNvPr id="0" name=""/>
        <dsp:cNvSpPr/>
      </dsp:nvSpPr>
      <dsp:spPr>
        <a:xfrm>
          <a:off x="1126608" y="2440471"/>
          <a:ext cx="3308469"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 Random Forest Regressor: Captures non-linear relationships.</a:t>
          </a:r>
        </a:p>
      </dsp:txBody>
      <dsp:txXfrm>
        <a:off x="1126608" y="2440471"/>
        <a:ext cx="3308469" cy="975418"/>
      </dsp:txXfrm>
    </dsp:sp>
    <dsp:sp modelId="{4C172E8C-FC9D-41DE-B5C2-7076854B9853}">
      <dsp:nvSpPr>
        <dsp:cNvPr id="0" name=""/>
        <dsp:cNvSpPr/>
      </dsp:nvSpPr>
      <dsp:spPr>
        <a:xfrm>
          <a:off x="0" y="3659744"/>
          <a:ext cx="4435078"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FDC59-7D54-4234-8038-206F9F8958C9}">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0D2647-54DD-4442-BE7A-A980F8ECCC22}">
      <dsp:nvSpPr>
        <dsp:cNvPr id="0" name=""/>
        <dsp:cNvSpPr/>
      </dsp:nvSpPr>
      <dsp:spPr>
        <a:xfrm>
          <a:off x="1126608" y="3659744"/>
          <a:ext cx="3308469"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 XGBoost Regressor: Optimized for better accuracy.</a:t>
          </a:r>
        </a:p>
      </dsp:txBody>
      <dsp:txXfrm>
        <a:off x="1126608" y="3659744"/>
        <a:ext cx="3308469" cy="9754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1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872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93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3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9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189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48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536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53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778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68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12/17/2024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70682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1089462" y="962902"/>
            <a:ext cx="3132288" cy="2380828"/>
          </a:xfrm>
        </p:spPr>
        <p:txBody>
          <a:bodyPr>
            <a:normAutofit/>
          </a:bodyPr>
          <a:lstStyle/>
          <a:p>
            <a:r>
              <a:rPr lang="en-US" sz="2600"/>
              <a:t>Predicting Medical Insurance Cost Using Machine Learning</a:t>
            </a:r>
          </a:p>
        </p:txBody>
      </p:sp>
      <p:sp>
        <p:nvSpPr>
          <p:cNvPr id="3" name="Subtitle 2"/>
          <p:cNvSpPr>
            <a:spLocks noGrp="1"/>
          </p:cNvSpPr>
          <p:nvPr>
            <p:ph type="subTitle" idx="1"/>
          </p:nvPr>
        </p:nvSpPr>
        <p:spPr>
          <a:xfrm>
            <a:off x="1089462" y="3531204"/>
            <a:ext cx="3128610" cy="1610643"/>
          </a:xfrm>
        </p:spPr>
        <p:txBody>
          <a:bodyPr>
            <a:normAutofit/>
          </a:bodyPr>
          <a:lstStyle/>
          <a:p>
            <a:r>
              <a:rPr lang="en-US" sz="1400" dirty="0"/>
              <a:t>Aswin ABRAHAM </a:t>
            </a:r>
            <a:r>
              <a:rPr lang="en-US" sz="1400" dirty="0" err="1"/>
              <a:t>NeBU</a:t>
            </a:r>
            <a:endParaRPr lang="en-US" sz="1400" dirty="0"/>
          </a:p>
        </p:txBody>
      </p:sp>
      <p:cxnSp>
        <p:nvCxnSpPr>
          <p:cNvPr id="61" name="Straight Connector 6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0" name="Graphic 49" descr="Stethoscope">
            <a:extLst>
              <a:ext uri="{FF2B5EF4-FFF2-40B4-BE49-F238E27FC236}">
                <a16:creationId xmlns:a16="http://schemas.microsoft.com/office/drawing/2014/main" id="{0090DFF2-15B3-3B77-432F-FC0D26E12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63" name="Picture 6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5" name="Straight Connector 6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50"/>
                                        </p:tgtEl>
                                        <p:attrNameLst>
                                          <p:attrName>style.visibility</p:attrName>
                                        </p:attrNameLst>
                                      </p:cBhvr>
                                      <p:to>
                                        <p:strVal val="visible"/>
                                      </p:to>
                                    </p:set>
                                    <p:animEffect transition="in" filter="fade">
                                      <p:cBhvr>
                                        <p:cTn id="13" dur="7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4" name="Picture 3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6" name="Straight Connector 3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3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C9B601E-4C96-A1EC-D465-A99054DA2273}"/>
              </a:ext>
            </a:extLst>
          </p:cNvPr>
          <p:cNvSpPr>
            <a:spLocks noGrp="1"/>
          </p:cNvSpPr>
          <p:nvPr>
            <p:ph type="title"/>
          </p:nvPr>
        </p:nvSpPr>
        <p:spPr>
          <a:xfrm>
            <a:off x="494475" y="1474969"/>
            <a:ext cx="2117940" cy="1868760"/>
          </a:xfrm>
        </p:spPr>
        <p:txBody>
          <a:bodyPr vert="horz" lIns="91440" tIns="45720" rIns="91440" bIns="0" rtlCol="0" anchor="b">
            <a:normAutofit/>
          </a:bodyPr>
          <a:lstStyle/>
          <a:p>
            <a:pPr defTabSz="914400"/>
            <a:r>
              <a:rPr lang="en-US" sz="3100"/>
              <a:t>Heat MAP</a:t>
            </a:r>
          </a:p>
        </p:txBody>
      </p:sp>
      <p:cxnSp>
        <p:nvCxnSpPr>
          <p:cNvPr id="44" name="Straight Connector 4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3528543"/>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6" name="Group 4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482171"/>
            <a:ext cx="5670087" cy="5149101"/>
            <a:chOff x="3979389" y="482171"/>
            <a:chExt cx="7560115" cy="5149101"/>
          </a:xfrm>
        </p:grpSpPr>
        <p:sp>
          <p:nvSpPr>
            <p:cNvPr id="47" name="Rectangle 4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977965"/>
            <a:ext cx="4961686"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332E9FF-C00E-2401-E47C-FB29BF1313B4}"/>
              </a:ext>
            </a:extLst>
          </p:cNvPr>
          <p:cNvPicPr>
            <a:picLocks noGrp="1" noChangeAspect="1"/>
          </p:cNvPicPr>
          <p:nvPr>
            <p:ph idx="1"/>
          </p:nvPr>
        </p:nvPicPr>
        <p:blipFill>
          <a:blip r:embed="rId3"/>
          <a:srcRect l="5605" r="3398" b="1"/>
          <a:stretch/>
        </p:blipFill>
        <p:spPr>
          <a:xfrm>
            <a:off x="3463780" y="1282320"/>
            <a:ext cx="4712189" cy="3534221"/>
          </a:xfrm>
          <a:prstGeom prst="rect">
            <a:avLst/>
          </a:prstGeom>
        </p:spPr>
      </p:pic>
      <p:pic>
        <p:nvPicPr>
          <p:cNvPr id="52" name="Picture 5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54" name="Straight Connector 5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33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088684" y="2303047"/>
            <a:ext cx="2454070" cy="2674198"/>
          </a:xfrm>
        </p:spPr>
        <p:txBody>
          <a:bodyPr anchor="t">
            <a:normAutofit/>
          </a:bodyPr>
          <a:lstStyle/>
          <a:p>
            <a:r>
              <a:rPr lang="en-US" sz="2500"/>
              <a:t>Model Development</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098C06-3824-5186-E64D-C0DD95B98A4E}"/>
              </a:ext>
            </a:extLst>
          </p:cNvPr>
          <p:cNvGraphicFramePr>
            <a:graphicFrameLocks noGrp="1"/>
          </p:cNvGraphicFramePr>
          <p:nvPr>
            <p:ph idx="1"/>
            <p:extLst>
              <p:ext uri="{D42A27DB-BD31-4B8C-83A1-F6EECF244321}">
                <p14:modId xmlns:p14="http://schemas.microsoft.com/office/powerpoint/2010/main" val="3033135383"/>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45459" y="1138228"/>
            <a:ext cx="2845263" cy="3858767"/>
          </a:xfrm>
        </p:spPr>
        <p:txBody>
          <a:bodyPr anchor="ctr">
            <a:normAutofit/>
          </a:bodyPr>
          <a:lstStyle/>
          <a:p>
            <a:r>
              <a:rPr lang="en-US" sz="3100"/>
              <a:t>Model Evaluation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25015" y="638300"/>
            <a:ext cx="4807204"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918" y="973636"/>
            <a:ext cx="4327398"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88362" y="1138228"/>
            <a:ext cx="4080510" cy="3858768"/>
          </a:xfrm>
        </p:spPr>
        <p:txBody>
          <a:bodyPr anchor="ctr">
            <a:normAutofit fontScale="92500"/>
          </a:bodyPr>
          <a:lstStyle/>
          <a:p>
            <a:pPr>
              <a:lnSpc>
                <a:spcPct val="110000"/>
              </a:lnSpc>
            </a:pPr>
            <a:endParaRPr lang="en-US" sz="1400" dirty="0">
              <a:solidFill>
                <a:srgbClr val="000000"/>
              </a:solidFill>
            </a:endParaRPr>
          </a:p>
          <a:p>
            <a:pPr marL="0" indent="0">
              <a:lnSpc>
                <a:spcPct val="110000"/>
              </a:lnSpc>
              <a:buNone/>
              <a:defRPr sz="1600"/>
            </a:pPr>
            <a:r>
              <a:rPr lang="en-US" sz="1400" dirty="0">
                <a:solidFill>
                  <a:srgbClr val="000000"/>
                </a:solidFill>
              </a:rPr>
              <a:t>Models were evaluated using R², RMSE, and MAE:</a:t>
            </a:r>
          </a:p>
          <a:p>
            <a:pPr>
              <a:lnSpc>
                <a:spcPct val="110000"/>
              </a:lnSpc>
              <a:defRPr sz="1600"/>
            </a:pPr>
            <a:endParaRPr lang="en-US" sz="1400" dirty="0">
              <a:solidFill>
                <a:srgbClr val="000000"/>
              </a:solidFill>
            </a:endParaRPr>
          </a:p>
          <a:p>
            <a:pPr marL="0" indent="0">
              <a:lnSpc>
                <a:spcPct val="110000"/>
              </a:lnSpc>
              <a:buNone/>
              <a:defRPr sz="1600"/>
            </a:pPr>
            <a:r>
              <a:rPr lang="en-US" sz="1400" dirty="0">
                <a:solidFill>
                  <a:srgbClr val="000000"/>
                </a:solidFill>
              </a:rPr>
              <a:t>     | Model                        | R² Score | RMSE    | MAE    | </a:t>
            </a:r>
          </a:p>
          <a:p>
            <a:pPr>
              <a:lnSpc>
                <a:spcPct val="110000"/>
              </a:lnSpc>
              <a:defRPr sz="1600"/>
            </a:pPr>
            <a:r>
              <a:rPr lang="en-US" sz="1400" dirty="0">
                <a:solidFill>
                  <a:srgbClr val="000000"/>
                </a:solidFill>
              </a:rPr>
              <a:t>| Linear Regression       | 0.727    | 6092.00 | 4186.90  |</a:t>
            </a:r>
          </a:p>
          <a:p>
            <a:pPr>
              <a:lnSpc>
                <a:spcPct val="110000"/>
              </a:lnSpc>
              <a:defRPr sz="1600"/>
            </a:pPr>
            <a:r>
              <a:rPr lang="en-US" sz="1400" dirty="0">
                <a:solidFill>
                  <a:srgbClr val="000000"/>
                </a:solidFill>
              </a:rPr>
              <a:t>| Random Forest          | 0.898    | 4030.56 | 2781.29  |</a:t>
            </a:r>
          </a:p>
          <a:p>
            <a:pPr>
              <a:lnSpc>
                <a:spcPct val="110000"/>
              </a:lnSpc>
              <a:defRPr sz="1600"/>
            </a:pPr>
            <a:r>
              <a:rPr lang="en-US" sz="1400" dirty="0">
                <a:solidFill>
                  <a:srgbClr val="000000"/>
                </a:solidFill>
              </a:rPr>
              <a:t>| </a:t>
            </a:r>
            <a:r>
              <a:rPr lang="en-US" sz="1400" dirty="0" err="1">
                <a:solidFill>
                  <a:srgbClr val="000000"/>
                </a:solidFill>
              </a:rPr>
              <a:t>XGBoost</a:t>
            </a:r>
            <a:r>
              <a:rPr lang="en-US" sz="1400" dirty="0">
                <a:solidFill>
                  <a:srgbClr val="000000"/>
                </a:solidFill>
              </a:rPr>
              <a:t> Regressor   | 0.920    | 3876.21 | 2546.78  |</a:t>
            </a:r>
          </a:p>
          <a:p>
            <a:pPr>
              <a:lnSpc>
                <a:spcPct val="110000"/>
              </a:lnSpc>
              <a:defRPr sz="1600"/>
            </a:pPr>
            <a:endParaRPr lang="en-US" sz="1400" dirty="0">
              <a:solidFill>
                <a:srgbClr val="000000"/>
              </a:solidFill>
            </a:endParaRPr>
          </a:p>
          <a:p>
            <a:pPr>
              <a:lnSpc>
                <a:spcPct val="110000"/>
              </a:lnSpc>
              <a:defRPr sz="1600"/>
            </a:pPr>
            <a:r>
              <a:rPr lang="en-US" sz="1400" dirty="0" err="1">
                <a:solidFill>
                  <a:srgbClr val="000000"/>
                </a:solidFill>
              </a:rPr>
              <a:t>XGBoost</a:t>
            </a:r>
            <a:r>
              <a:rPr lang="en-US" sz="1400" dirty="0">
                <a:solidFill>
                  <a:srgbClr val="000000"/>
                </a:solidFill>
              </a:rPr>
              <a:t> Regressor achieved the best performance.</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A8900-1A87-4A9F-9297-33220CB00178}"/>
              </a:ext>
            </a:extLst>
          </p:cNvPr>
          <p:cNvPicPr>
            <a:picLocks noChangeAspect="1"/>
          </p:cNvPicPr>
          <p:nvPr/>
        </p:nvPicPr>
        <p:blipFill>
          <a:blip r:embed="rId2"/>
          <a:srcRect r="10999" b="-1"/>
          <a:stretch/>
        </p:blipFill>
        <p:spPr>
          <a:xfrm>
            <a:off x="20" y="10"/>
            <a:ext cx="9143980" cy="6857990"/>
          </a:xfrm>
          <a:prstGeom prst="rect">
            <a:avLst/>
          </a:prstGeom>
        </p:spPr>
      </p:pic>
    </p:spTree>
    <p:extLst>
      <p:ext uri="{BB962C8B-B14F-4D97-AF65-F5344CB8AC3E}">
        <p14:creationId xmlns:p14="http://schemas.microsoft.com/office/powerpoint/2010/main" val="317332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descr="A chart with purple dots&#10;&#10;Description automatically generated">
            <a:extLst>
              <a:ext uri="{FF2B5EF4-FFF2-40B4-BE49-F238E27FC236}">
                <a16:creationId xmlns:a16="http://schemas.microsoft.com/office/drawing/2014/main" id="{1C5BC142-AD87-488B-4295-027ABCC28FC1}"/>
              </a:ext>
            </a:extLst>
          </p:cNvPr>
          <p:cNvPicPr>
            <a:picLocks noChangeAspect="1"/>
          </p:cNvPicPr>
          <p:nvPr/>
        </p:nvPicPr>
        <p:blipFill>
          <a:blip r:embed="rId2"/>
          <a:srcRect r="13334"/>
          <a:stretch/>
        </p:blipFill>
        <p:spPr>
          <a:xfrm>
            <a:off x="20" y="10"/>
            <a:ext cx="9143980" cy="6857990"/>
          </a:xfrm>
          <a:prstGeom prst="rect">
            <a:avLst/>
          </a:prstGeom>
        </p:spPr>
      </p:pic>
    </p:spTree>
    <p:extLst>
      <p:ext uri="{BB962C8B-B14F-4D97-AF65-F5344CB8AC3E}">
        <p14:creationId xmlns:p14="http://schemas.microsoft.com/office/powerpoint/2010/main" val="360890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45459" y="1138228"/>
            <a:ext cx="2845263" cy="3858767"/>
          </a:xfrm>
        </p:spPr>
        <p:txBody>
          <a:bodyPr anchor="ctr">
            <a:normAutofit/>
          </a:bodyPr>
          <a:lstStyle/>
          <a:p>
            <a:r>
              <a:rPr lang="en-US" sz="3100"/>
              <a:t>Feature Importance</a:t>
            </a:r>
          </a:p>
        </p:txBody>
      </p:sp>
      <p:grpSp>
        <p:nvGrpSpPr>
          <p:cNvPr id="29" name="Group 28">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25015" y="638300"/>
            <a:ext cx="4807204" cy="4858625"/>
            <a:chOff x="7807230" y="2012810"/>
            <a:chExt cx="3251252" cy="3459865"/>
          </a:xfrm>
        </p:grpSpPr>
        <p:sp>
          <p:nvSpPr>
            <p:cNvPr id="30" name="Rectangle 29">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918" y="973636"/>
            <a:ext cx="4327398"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88362" y="1138228"/>
            <a:ext cx="4080510" cy="3858768"/>
          </a:xfrm>
        </p:spPr>
        <p:txBody>
          <a:bodyPr anchor="ctr">
            <a:normAutofit/>
          </a:bodyPr>
          <a:lstStyle/>
          <a:p>
            <a:endParaRPr lang="en-US" dirty="0">
              <a:solidFill>
                <a:srgbClr val="000000"/>
              </a:solidFill>
            </a:endParaRPr>
          </a:p>
          <a:p>
            <a:pPr marL="0" indent="0">
              <a:buNone/>
              <a:defRPr sz="1600"/>
            </a:pPr>
            <a:r>
              <a:rPr lang="en-US" dirty="0">
                <a:solidFill>
                  <a:srgbClr val="000000"/>
                </a:solidFill>
              </a:rPr>
              <a:t>The </a:t>
            </a:r>
            <a:r>
              <a:rPr lang="en-US" dirty="0" err="1">
                <a:solidFill>
                  <a:srgbClr val="000000"/>
                </a:solidFill>
              </a:rPr>
              <a:t>XGBoost</a:t>
            </a:r>
            <a:r>
              <a:rPr lang="en-US" dirty="0">
                <a:solidFill>
                  <a:srgbClr val="000000"/>
                </a:solidFill>
              </a:rPr>
              <a:t> model identified the most important features:</a:t>
            </a:r>
          </a:p>
          <a:p>
            <a:pPr>
              <a:defRPr sz="1600"/>
            </a:pPr>
            <a:endParaRPr lang="en-US" dirty="0">
              <a:solidFill>
                <a:srgbClr val="000000"/>
              </a:solidFill>
            </a:endParaRPr>
          </a:p>
          <a:p>
            <a:pPr>
              <a:defRPr sz="1600"/>
            </a:pPr>
            <a:r>
              <a:rPr lang="en-US" dirty="0">
                <a:solidFill>
                  <a:srgbClr val="000000"/>
                </a:solidFill>
              </a:rPr>
              <a:t>1.Smoker: Most significant.</a:t>
            </a:r>
          </a:p>
          <a:p>
            <a:pPr>
              <a:defRPr sz="1600"/>
            </a:pPr>
            <a:r>
              <a:rPr lang="en-US" dirty="0">
                <a:solidFill>
                  <a:srgbClr val="000000"/>
                </a:solidFill>
              </a:rPr>
              <a:t>2. BMI: Higher BMI increases costs.</a:t>
            </a:r>
          </a:p>
          <a:p>
            <a:pPr>
              <a:defRPr sz="1600"/>
            </a:pPr>
            <a:r>
              <a:rPr lang="en-US" dirty="0">
                <a:solidFill>
                  <a:srgbClr val="000000"/>
                </a:solidFill>
              </a:rPr>
              <a:t>3. Age: Older individuals incur higher costs.</a:t>
            </a:r>
          </a:p>
          <a:p>
            <a:pPr>
              <a:defRPr sz="1600"/>
            </a:pPr>
            <a:endParaRPr lang="en-US" dirty="0">
              <a:solidFill>
                <a:srgbClr val="000000"/>
              </a:solidFill>
            </a:endParaRPr>
          </a:p>
          <a:p>
            <a:pPr marL="0" indent="0">
              <a:buNone/>
              <a:defRPr sz="1600"/>
            </a:pPr>
            <a:r>
              <a:rPr lang="en-US" dirty="0">
                <a:solidFill>
                  <a:srgbClr val="000000"/>
                </a:solidFill>
              </a:rPr>
              <a:t>These insights help optimize strategies.</a:t>
            </a:r>
          </a:p>
        </p:txBody>
      </p:sp>
      <p:pic>
        <p:nvPicPr>
          <p:cNvPr id="35" name="Picture 34">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7" name="Straight Connector 36">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0B5DED-C3C5-4B01-8AC3-3EE8CDF88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45F163-EAE9-4EBE-BD11-7103BAE2A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w="22225">
            <a:solidFill>
              <a:srgbClr val="88C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2D42FF8-64E2-4875-8DD2-3A807214DE86}"/>
              </a:ext>
            </a:extLst>
          </p:cNvPr>
          <p:cNvPicPr>
            <a:picLocks noChangeAspect="1"/>
          </p:cNvPicPr>
          <p:nvPr/>
        </p:nvPicPr>
        <p:blipFill>
          <a:blip r:embed="rId2"/>
          <a:srcRect l="9543" r="6042"/>
          <a:stretch/>
        </p:blipFill>
        <p:spPr>
          <a:xfrm>
            <a:off x="482600" y="643467"/>
            <a:ext cx="8178799" cy="5571066"/>
          </a:xfrm>
          <a:prstGeom prst="rect">
            <a:avLst/>
          </a:prstGeom>
        </p:spPr>
      </p:pic>
    </p:spTree>
    <p:extLst>
      <p:ext uri="{BB962C8B-B14F-4D97-AF65-F5344CB8AC3E}">
        <p14:creationId xmlns:p14="http://schemas.microsoft.com/office/powerpoint/2010/main" val="726867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US" sz="2700" dirty="0"/>
              <a:t>Conclusion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endParaRPr dirty="0"/>
          </a:p>
          <a:p>
            <a:pPr>
              <a:defRPr sz="1600"/>
            </a:pPr>
            <a:r>
              <a:rPr dirty="0"/>
              <a:t>The project successfully predicted medical insurance costs using machine learning:</a:t>
            </a:r>
            <a:endParaRPr lang="en-US" dirty="0"/>
          </a:p>
          <a:p>
            <a:pPr>
              <a:defRPr sz="1600"/>
            </a:pPr>
            <a:endParaRPr lang="en-US" dirty="0"/>
          </a:p>
          <a:p>
            <a:pPr>
              <a:defRPr sz="1600"/>
            </a:pPr>
            <a:r>
              <a:rPr dirty="0"/>
              <a:t>-</a:t>
            </a:r>
            <a:r>
              <a:rPr lang="en-US" dirty="0" err="1"/>
              <a:t>X</a:t>
            </a:r>
            <a:r>
              <a:rPr dirty="0" err="1"/>
              <a:t>GBoost</a:t>
            </a:r>
            <a:r>
              <a:rPr dirty="0"/>
              <a:t> Regressor</a:t>
            </a:r>
            <a:r>
              <a:rPr lang="en-US" dirty="0"/>
              <a:t> </a:t>
            </a:r>
            <a:r>
              <a:rPr dirty="0"/>
              <a:t>achieved an R² score of 0.92.</a:t>
            </a:r>
            <a:endParaRPr lang="en-US" dirty="0"/>
          </a:p>
          <a:p>
            <a:pPr>
              <a:defRPr sz="1600"/>
            </a:pPr>
            <a:r>
              <a:rPr dirty="0"/>
              <a:t>-Smoking status is the strongest predictor.</a:t>
            </a:r>
            <a:endParaRPr lang="en-US" dirty="0"/>
          </a:p>
          <a:p>
            <a:pPr>
              <a:defRPr sz="1600"/>
            </a:pPr>
            <a:r>
              <a:rPr dirty="0"/>
              <a:t>- BMI and Age are also significant features.</a:t>
            </a:r>
            <a:endParaRPr lang="en-US" dirty="0"/>
          </a:p>
          <a:p>
            <a:pPr>
              <a:defRPr sz="1600"/>
            </a:pPr>
            <a:endParaRPr lang="en-US" dirty="0"/>
          </a:p>
          <a:p>
            <a:pPr marL="0" indent="0">
              <a:buNone/>
              <a:defRPr sz="1600"/>
            </a:pPr>
            <a:r>
              <a:rPr dirty="0"/>
              <a:t>Insurance companies can use these findings to optimize pricing strategies and promote healthier behaviors.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9" name="Picture 5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0" name="Straight Connector 5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2" name="Rectangle 61">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64" name="Group 63">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253" y="644327"/>
            <a:ext cx="6974974" cy="4811366"/>
            <a:chOff x="7639235" y="600024"/>
            <a:chExt cx="3898557" cy="6878929"/>
          </a:xfrm>
        </p:grpSpPr>
        <p:sp>
          <p:nvSpPr>
            <p:cNvPr id="46" name="Rectangle 45">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EA80F88-E816-2140-376E-8EEEF0704207}"/>
              </a:ext>
            </a:extLst>
          </p:cNvPr>
          <p:cNvSpPr>
            <a:spLocks noGrp="1"/>
          </p:cNvSpPr>
          <p:nvPr>
            <p:ph type="title"/>
          </p:nvPr>
        </p:nvSpPr>
        <p:spPr>
          <a:xfrm>
            <a:off x="1793556" y="1590734"/>
            <a:ext cx="5554405" cy="2520012"/>
          </a:xfrm>
          <a:solidFill>
            <a:schemeClr val="bg2"/>
          </a:solidFill>
        </p:spPr>
        <p:txBody>
          <a:bodyPr vert="horz" lIns="91440" tIns="45720" rIns="91440" bIns="0" rtlCol="0" anchor="ctr">
            <a:normAutofit/>
          </a:bodyPr>
          <a:lstStyle/>
          <a:p>
            <a:pPr algn="ctr" defTabSz="914400"/>
            <a:r>
              <a:rPr lang="en-US" sz="5200">
                <a:solidFill>
                  <a:schemeClr val="tx2"/>
                </a:solidFill>
              </a:rPr>
              <a:t>THANK YOU</a:t>
            </a:r>
          </a:p>
        </p:txBody>
      </p:sp>
      <p:cxnSp>
        <p:nvCxnSpPr>
          <p:cNvPr id="66" name="Straight Connector 65">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1416139"/>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67" name="Straight Connector 6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93555" y="4285341"/>
            <a:ext cx="55544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8" name="Picture 67">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Tree>
    <p:extLst>
      <p:ext uri="{BB962C8B-B14F-4D97-AF65-F5344CB8AC3E}">
        <p14:creationId xmlns:p14="http://schemas.microsoft.com/office/powerpoint/2010/main" val="427427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t>Project Overview</a:t>
            </a:r>
          </a:p>
        </p:txBody>
      </p:sp>
      <p:cxnSp>
        <p:nvCxnSpPr>
          <p:cNvPr id="22" name="Straight Connector 2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4" name="Content Placeholder 2">
            <a:extLst>
              <a:ext uri="{FF2B5EF4-FFF2-40B4-BE49-F238E27FC236}">
                <a16:creationId xmlns:a16="http://schemas.microsoft.com/office/drawing/2014/main" id="{C827492E-9571-55BF-0224-6D44D293C3E7}"/>
              </a:ext>
            </a:extLst>
          </p:cNvPr>
          <p:cNvGraphicFramePr>
            <a:graphicFrameLocks noGrp="1"/>
          </p:cNvGraphicFramePr>
          <p:nvPr>
            <p:ph idx="1"/>
            <p:extLst>
              <p:ext uri="{D42A27DB-BD31-4B8C-83A1-F6EECF244321}">
                <p14:modId xmlns:p14="http://schemas.microsoft.com/office/powerpoint/2010/main" val="1936591995"/>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088684" y="2303047"/>
            <a:ext cx="2454070" cy="2674198"/>
          </a:xfrm>
        </p:spPr>
        <p:txBody>
          <a:bodyPr anchor="t">
            <a:normAutofit/>
          </a:bodyPr>
          <a:lstStyle/>
          <a:p>
            <a:r>
              <a:t>Problem Statement</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2146542"/>
            <a:ext cx="24540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3122496"/>
            <a:ext cx="264761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399312A-ACF0-D078-7AE6-FA78CD3DE0DC}"/>
              </a:ext>
            </a:extLst>
          </p:cNvPr>
          <p:cNvGraphicFramePr>
            <a:graphicFrameLocks noGrp="1"/>
          </p:cNvGraphicFramePr>
          <p:nvPr>
            <p:ph idx="1"/>
            <p:extLst>
              <p:ext uri="{D42A27DB-BD31-4B8C-83A1-F6EECF244321}">
                <p14:modId xmlns:p14="http://schemas.microsoft.com/office/powerpoint/2010/main" val="4115386005"/>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t>Objectives</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2E931222-D8A2-FDA2-1D89-2B8625143705}"/>
              </a:ext>
            </a:extLst>
          </p:cNvPr>
          <p:cNvGraphicFramePr>
            <a:graphicFrameLocks noGrp="1"/>
          </p:cNvGraphicFramePr>
          <p:nvPr>
            <p:ph idx="1"/>
            <p:extLst>
              <p:ext uri="{D42A27DB-BD31-4B8C-83A1-F6EECF244321}">
                <p14:modId xmlns:p14="http://schemas.microsoft.com/office/powerpoint/2010/main" val="2810064463"/>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t>Dataset Overview</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a:lnSpc>
                <a:spcPct val="110000"/>
              </a:lnSpc>
            </a:pPr>
            <a:endParaRPr lang="en-US" dirty="0"/>
          </a:p>
          <a:p>
            <a:pPr>
              <a:lnSpc>
                <a:spcPct val="110000"/>
              </a:lnSpc>
              <a:defRPr sz="1600"/>
            </a:pPr>
            <a:r>
              <a:rPr dirty="0"/>
              <a:t>The dataset contains 1338 rows and 7 features, with the target variable being 'charges’.</a:t>
            </a:r>
            <a:endParaRPr lang="en-US" dirty="0"/>
          </a:p>
          <a:p>
            <a:pPr>
              <a:lnSpc>
                <a:spcPct val="110000"/>
              </a:lnSpc>
              <a:defRPr sz="1600"/>
            </a:pPr>
            <a:endParaRPr lang="en-US" dirty="0"/>
          </a:p>
          <a:p>
            <a:pPr>
              <a:lnSpc>
                <a:spcPct val="110000"/>
              </a:lnSpc>
              <a:defRPr sz="1600"/>
            </a:pPr>
            <a:r>
              <a:rPr lang="en-US" dirty="0"/>
              <a:t>a</a:t>
            </a:r>
            <a:r>
              <a:rPr dirty="0"/>
              <a:t>ge</a:t>
            </a:r>
            <a:r>
              <a:rPr lang="en-US" dirty="0"/>
              <a:t>: </a:t>
            </a:r>
            <a:r>
              <a:rPr dirty="0"/>
              <a:t>Age of the individual.</a:t>
            </a:r>
            <a:endParaRPr lang="en-US" dirty="0"/>
          </a:p>
          <a:p>
            <a:pPr>
              <a:lnSpc>
                <a:spcPct val="110000"/>
              </a:lnSpc>
              <a:defRPr sz="1600"/>
            </a:pPr>
            <a:r>
              <a:rPr dirty="0"/>
              <a:t>sex: Gender: male/female.</a:t>
            </a:r>
            <a:endParaRPr lang="en-US" dirty="0"/>
          </a:p>
          <a:p>
            <a:pPr>
              <a:lnSpc>
                <a:spcPct val="110000"/>
              </a:lnSpc>
              <a:defRPr sz="1600"/>
            </a:pPr>
            <a:r>
              <a:rPr dirty="0" err="1"/>
              <a:t>bmi</a:t>
            </a:r>
            <a:r>
              <a:rPr dirty="0"/>
              <a:t> Body Mass Index.</a:t>
            </a:r>
            <a:endParaRPr lang="en-US" dirty="0"/>
          </a:p>
          <a:p>
            <a:pPr>
              <a:lnSpc>
                <a:spcPct val="110000"/>
              </a:lnSpc>
              <a:defRPr sz="1600"/>
            </a:pPr>
            <a:r>
              <a:rPr dirty="0"/>
              <a:t>children: Number of dependents.</a:t>
            </a:r>
            <a:endParaRPr lang="en-US" dirty="0"/>
          </a:p>
          <a:p>
            <a:pPr>
              <a:lnSpc>
                <a:spcPct val="110000"/>
              </a:lnSpc>
              <a:defRPr sz="1600"/>
            </a:pPr>
            <a:r>
              <a:rPr dirty="0"/>
              <a:t>smoker: Smoking status.</a:t>
            </a:r>
            <a:endParaRPr lang="en-US" dirty="0"/>
          </a:p>
          <a:p>
            <a:pPr>
              <a:lnSpc>
                <a:spcPct val="110000"/>
              </a:lnSpc>
              <a:defRPr sz="1600"/>
            </a:pPr>
            <a:r>
              <a:rPr dirty="0"/>
              <a:t>region: Residential region.</a:t>
            </a:r>
            <a:endParaRPr lang="en-US" dirty="0"/>
          </a:p>
          <a:p>
            <a:pPr>
              <a:lnSpc>
                <a:spcPct val="110000"/>
              </a:lnSpc>
              <a:defRPr sz="1600"/>
            </a:pPr>
            <a:r>
              <a:rPr dirty="0"/>
              <a:t>charges: Insurance cost.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600199"/>
            <a:ext cx="2654449" cy="4297680"/>
          </a:xfrm>
        </p:spPr>
        <p:txBody>
          <a:bodyPr anchor="ctr">
            <a:normAutofit/>
          </a:bodyPr>
          <a:lstStyle/>
          <a:p>
            <a:r>
              <a:rPr lang="en-US" sz="2700"/>
              <a:t>Exploratory Data Analysis (EDA)</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93638" y="1600199"/>
            <a:ext cx="4597502" cy="4297680"/>
          </a:xfrm>
        </p:spPr>
        <p:txBody>
          <a:bodyPr anchor="ctr">
            <a:normAutofit/>
          </a:bodyPr>
          <a:lstStyle/>
          <a:p>
            <a:pPr marL="0" indent="0">
              <a:buNone/>
              <a:defRPr sz="1600"/>
            </a:pPr>
            <a:r>
              <a:rPr lang="en-US" sz="1600" dirty="0"/>
              <a:t>1. Distribution of Features:</a:t>
            </a:r>
          </a:p>
          <a:p>
            <a:pPr>
              <a:defRPr sz="1600"/>
            </a:pPr>
            <a:r>
              <a:rPr lang="en-US" sz="1600" dirty="0"/>
              <a:t>- Age: Most individuals are aged between 18-65.</a:t>
            </a:r>
          </a:p>
          <a:p>
            <a:pPr>
              <a:defRPr sz="1600"/>
            </a:pPr>
            <a:r>
              <a:rPr lang="en-US" sz="1600" dirty="0"/>
              <a:t>- BMI: Normally distributed with an average of ~30.</a:t>
            </a:r>
          </a:p>
          <a:p>
            <a:pPr>
              <a:defRPr sz="1600"/>
            </a:pPr>
            <a:r>
              <a:rPr lang="en-US" sz="1600" dirty="0"/>
              <a:t>- Charges: Right-skewed.</a:t>
            </a:r>
          </a:p>
          <a:p>
            <a:pPr>
              <a:defRPr sz="1600"/>
            </a:pPr>
            <a:endParaRPr lang="en-US" sz="1600" dirty="0"/>
          </a:p>
          <a:p>
            <a:pPr marL="0" indent="0">
              <a:buNone/>
              <a:defRPr sz="1600"/>
            </a:pPr>
            <a:r>
              <a:rPr lang="en-US" sz="1600" dirty="0"/>
              <a:t>2. Relationships with Target:</a:t>
            </a:r>
          </a:p>
          <a:p>
            <a:pPr>
              <a:defRPr sz="1600"/>
            </a:pPr>
            <a:r>
              <a:rPr lang="en-US" sz="1600" dirty="0"/>
              <a:t>- Age vs Charges</a:t>
            </a:r>
          </a:p>
          <a:p>
            <a:pPr>
              <a:defRPr sz="1600"/>
            </a:pPr>
            <a:r>
              <a:rPr lang="en-US" sz="1600" dirty="0"/>
              <a:t>- BMI vs Charges</a:t>
            </a:r>
          </a:p>
          <a:p>
            <a:pPr>
              <a:defRPr sz="1600"/>
            </a:pPr>
            <a:r>
              <a:rPr lang="en-US" sz="1600" dirty="0"/>
              <a:t>- Smoker Status vs Charges.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w="22225">
            <a:solidFill>
              <a:srgbClr val="0D0D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C15C753-16B7-AC9F-2B04-79CE673FD606}"/>
              </a:ext>
            </a:extLst>
          </p:cNvPr>
          <p:cNvPicPr>
            <a:picLocks noGrp="1" noChangeAspect="1"/>
          </p:cNvPicPr>
          <p:nvPr>
            <p:ph idx="1"/>
          </p:nvPr>
        </p:nvPicPr>
        <p:blipFill>
          <a:blip r:embed="rId3"/>
          <a:stretch>
            <a:fillRect/>
          </a:stretch>
        </p:blipFill>
        <p:spPr>
          <a:xfrm>
            <a:off x="1370238" y="643467"/>
            <a:ext cx="6403523" cy="5571066"/>
          </a:xfrm>
          <a:prstGeom prst="rect">
            <a:avLst/>
          </a:prstGeom>
        </p:spPr>
      </p:pic>
    </p:spTree>
    <p:extLst>
      <p:ext uri="{BB962C8B-B14F-4D97-AF65-F5344CB8AC3E}">
        <p14:creationId xmlns:p14="http://schemas.microsoft.com/office/powerpoint/2010/main" val="134366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w="22225">
            <a:solidFill>
              <a:srgbClr val="419B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133EA3-21F6-F886-4316-284D52606D12}"/>
              </a:ext>
            </a:extLst>
          </p:cNvPr>
          <p:cNvPicPr>
            <a:picLocks noChangeAspect="1"/>
          </p:cNvPicPr>
          <p:nvPr/>
        </p:nvPicPr>
        <p:blipFill>
          <a:blip r:embed="rId2"/>
          <a:stretch>
            <a:fillRect/>
          </a:stretch>
        </p:blipFill>
        <p:spPr>
          <a:xfrm>
            <a:off x="520316" y="643467"/>
            <a:ext cx="8103367" cy="5571066"/>
          </a:xfrm>
          <a:prstGeom prst="rect">
            <a:avLst/>
          </a:prstGeom>
        </p:spPr>
      </p:pic>
    </p:spTree>
    <p:extLst>
      <p:ext uri="{BB962C8B-B14F-4D97-AF65-F5344CB8AC3E}">
        <p14:creationId xmlns:p14="http://schemas.microsoft.com/office/powerpoint/2010/main" val="205465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chemeClr val="bg1"/>
          </a:solidFill>
          <a:ln w="22225">
            <a:solidFill>
              <a:srgbClr val="3892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EF8F268-7F10-C3E9-1B65-2A8785A38CC2}"/>
              </a:ext>
            </a:extLst>
          </p:cNvPr>
          <p:cNvPicPr>
            <a:picLocks noChangeAspect="1"/>
          </p:cNvPicPr>
          <p:nvPr/>
        </p:nvPicPr>
        <p:blipFill>
          <a:blip r:embed="rId2"/>
          <a:stretch>
            <a:fillRect/>
          </a:stretch>
        </p:blipFill>
        <p:spPr>
          <a:xfrm>
            <a:off x="482600" y="781114"/>
            <a:ext cx="8178799" cy="5295771"/>
          </a:xfrm>
          <a:prstGeom prst="rect">
            <a:avLst/>
          </a:prstGeom>
        </p:spPr>
      </p:pic>
    </p:spTree>
    <p:extLst>
      <p:ext uri="{BB962C8B-B14F-4D97-AF65-F5344CB8AC3E}">
        <p14:creationId xmlns:p14="http://schemas.microsoft.com/office/powerpoint/2010/main" val="1778407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TotalTime>
  <Words>494</Words>
  <Application>Microsoft Office PowerPoint</Application>
  <PresentationFormat>On-screen Show (4:3)</PresentationFormat>
  <Paragraphs>76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Predicting Medical Insurance Cost Using Machine Learning</vt:lpstr>
      <vt:lpstr>Project Overview</vt:lpstr>
      <vt:lpstr>Problem Statement</vt:lpstr>
      <vt:lpstr>Objectives</vt:lpstr>
      <vt:lpstr>Dataset Overview</vt:lpstr>
      <vt:lpstr>Exploratory Data Analysis (EDA)</vt:lpstr>
      <vt:lpstr>PowerPoint Presentation</vt:lpstr>
      <vt:lpstr>PowerPoint Presentation</vt:lpstr>
      <vt:lpstr>PowerPoint Presentation</vt:lpstr>
      <vt:lpstr>Heat MAP</vt:lpstr>
      <vt:lpstr>Model Development</vt:lpstr>
      <vt:lpstr>Model Evaluation</vt:lpstr>
      <vt:lpstr>PowerPoint Presentation</vt:lpstr>
      <vt:lpstr>PowerPoint Presentation</vt:lpstr>
      <vt:lpstr>Feature Importance</vt:lpstr>
      <vt:lpstr>PowerPoint Presentation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Aswin Abraham Nebu</cp:lastModifiedBy>
  <cp:revision>3</cp:revision>
  <dcterms:created xsi:type="dcterms:W3CDTF">2013-01-27T09:14:16Z</dcterms:created>
  <dcterms:modified xsi:type="dcterms:W3CDTF">2024-12-17T08:39:23Z</dcterms:modified>
  <cp:category/>
</cp:coreProperties>
</file>