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75CE-93B1-F7E9-1BF1-AAEBBA576F18}"/>
              </a:ext>
            </a:extLst>
          </p:cNvPr>
          <p:cNvSpPr>
            <a:spLocks noGrp="1"/>
          </p:cNvSpPr>
          <p:nvPr>
            <p:ph type="ctrTitle"/>
          </p:nvPr>
        </p:nvSpPr>
        <p:spPr>
          <a:xfrm>
            <a:off x="1876424" y="1455575"/>
            <a:ext cx="8791575" cy="2054387"/>
          </a:xfrm>
        </p:spPr>
        <p:txBody>
          <a:bodyPr>
            <a:normAutofit/>
          </a:bodyPr>
          <a:lstStyle/>
          <a:p>
            <a:pPr algn="ctr"/>
            <a:r>
              <a:rPr lang="en-IN" sz="4000" dirty="0">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Times New Roman" panose="02020603050405020304" pitchFamily="18" charset="0"/>
              </a:rPr>
              <a:t>Problem Definition and Design Thinking for an AI-Based Diabetes Prediction System</a:t>
            </a:r>
            <a:endParaRPr lang="en-IN" sz="4000"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0CDE2B02-8861-0CB6-347F-A4A32B5C165F}"/>
              </a:ext>
            </a:extLst>
          </p:cNvPr>
          <p:cNvSpPr>
            <a:spLocks noGrp="1"/>
          </p:cNvSpPr>
          <p:nvPr>
            <p:ph type="subTitle" idx="1"/>
          </p:nvPr>
        </p:nvSpPr>
        <p:spPr>
          <a:xfrm>
            <a:off x="1876424" y="3592708"/>
            <a:ext cx="8791575" cy="1655762"/>
          </a:xfrm>
        </p:spPr>
        <p:txBody>
          <a:bodyPr>
            <a:normAutofit fontScale="92500" lnSpcReduction="20000"/>
          </a:bodyPr>
          <a:lstStyle/>
          <a:p>
            <a:pPr algn="ctr"/>
            <a:r>
              <a:rPr lang="en-US" sz="1800" b="1" dirty="0">
                <a:solidFill>
                  <a:schemeClr val="tx1"/>
                </a:solidFill>
                <a:latin typeface="Aptos Display" panose="020B0004020202020204" pitchFamily="34" charset="0"/>
                <a:cs typeface="Arial" panose="020B0604020202020204" pitchFamily="34" charset="0"/>
              </a:rPr>
              <a:t>SUBMITTED BY</a:t>
            </a:r>
            <a:endParaRPr lang="en-US" sz="1800" b="1" dirty="0">
              <a:solidFill>
                <a:schemeClr val="tx1"/>
              </a:solidFill>
              <a:latin typeface="Aptos Display" panose="020B0004020202020204" pitchFamily="34" charset="0"/>
            </a:endParaRPr>
          </a:p>
          <a:p>
            <a:pPr algn="ctr"/>
            <a:r>
              <a:rPr lang="en-US" sz="2100" dirty="0">
                <a:solidFill>
                  <a:schemeClr val="tx1"/>
                </a:solidFill>
                <a:cs typeface="Arial" panose="020B0604020202020204" pitchFamily="34" charset="0"/>
              </a:rPr>
              <a:t>ASWIN S - 710021106006</a:t>
            </a:r>
          </a:p>
          <a:p>
            <a:pPr algn="ctr"/>
            <a:r>
              <a:rPr lang="en-US" sz="2100" dirty="0">
                <a:solidFill>
                  <a:schemeClr val="tx1"/>
                </a:solidFill>
                <a:cs typeface="Arial" panose="020B0604020202020204" pitchFamily="34" charset="0"/>
              </a:rPr>
              <a:t>DEPARTMENT  OF ELECTRONICS AND COMMUNICATION ENGINEERING</a:t>
            </a:r>
          </a:p>
          <a:p>
            <a:pPr algn="ctr"/>
            <a:r>
              <a:rPr lang="en-US" sz="2100" dirty="0">
                <a:solidFill>
                  <a:schemeClr val="tx1"/>
                </a:solidFill>
                <a:cs typeface="Arial" panose="020B0604020202020204" pitchFamily="34" charset="0"/>
              </a:rPr>
              <a:t>ANNA UNIVERSITY REGIONAL CAMPUS COIMBATORE</a:t>
            </a:r>
            <a:endParaRPr lang="en-IN" sz="2100" dirty="0">
              <a:solidFill>
                <a:schemeClr val="tx1"/>
              </a:solidFill>
              <a:cs typeface="Arial" panose="020B0604020202020204" pitchFamily="34" charset="0"/>
            </a:endParaRPr>
          </a:p>
          <a:p>
            <a:endParaRPr lang="en-IN" dirty="0">
              <a:latin typeface="Arial Black" panose="020B0A04020102020204" pitchFamily="34" charset="0"/>
            </a:endParaRPr>
          </a:p>
        </p:txBody>
      </p:sp>
      <p:cxnSp>
        <p:nvCxnSpPr>
          <p:cNvPr id="5" name="Straight Connector 4">
            <a:extLst>
              <a:ext uri="{FF2B5EF4-FFF2-40B4-BE49-F238E27FC236}">
                <a16:creationId xmlns:a16="http://schemas.microsoft.com/office/drawing/2014/main" id="{DA642D52-78C2-5CFD-F649-C322431CEE92}"/>
              </a:ext>
            </a:extLst>
          </p:cNvPr>
          <p:cNvCxnSpPr>
            <a:cxnSpLocks/>
          </p:cNvCxnSpPr>
          <p:nvPr/>
        </p:nvCxnSpPr>
        <p:spPr>
          <a:xfrm>
            <a:off x="2220686" y="3592708"/>
            <a:ext cx="8266922" cy="0"/>
          </a:xfrm>
          <a:prstGeom prst="line">
            <a:avLst/>
          </a:prstGeom>
          <a:ln>
            <a:solidFill>
              <a:schemeClr val="bg1">
                <a:lumMod val="95000"/>
                <a:lumOff val="5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32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EDC9-7CB4-B478-95F0-ED65CBD52509}"/>
              </a:ext>
            </a:extLst>
          </p:cNvPr>
          <p:cNvSpPr>
            <a:spLocks noGrp="1"/>
          </p:cNvSpPr>
          <p:nvPr>
            <p:ph type="title"/>
          </p:nvPr>
        </p:nvSpPr>
        <p:spPr/>
        <p:txBody>
          <a:bodyPr>
            <a:normAutofit/>
          </a:bodyPr>
          <a:lstStyle/>
          <a:p>
            <a:r>
              <a:rPr lang="en-IN"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Test: Validating the AI Model</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1677885-C856-5354-B9D5-1D7B1512E7B9}"/>
              </a:ext>
            </a:extLst>
          </p:cNvPr>
          <p:cNvSpPr>
            <a:spLocks noGrp="1"/>
          </p:cNvSpPr>
          <p:nvPr>
            <p:ph idx="1"/>
          </p:nvPr>
        </p:nvSpPr>
        <p:spPr/>
        <p:txBody>
          <a:bodyPr/>
          <a:lstStyle/>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Testing with real-world data</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 Evaluating model accuracy</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Gathering user feedback and refining</a:t>
            </a:r>
          </a:p>
          <a:p>
            <a:endParaRPr lang="en-IN" sz="2000" dirty="0"/>
          </a:p>
        </p:txBody>
      </p:sp>
    </p:spTree>
    <p:extLst>
      <p:ext uri="{BB962C8B-B14F-4D97-AF65-F5344CB8AC3E}">
        <p14:creationId xmlns:p14="http://schemas.microsoft.com/office/powerpoint/2010/main" val="351933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15B9-4F70-0B8E-F0CC-E88DF6D30007}"/>
              </a:ext>
            </a:extLst>
          </p:cNvPr>
          <p:cNvSpPr>
            <a:spLocks noGrp="1"/>
          </p:cNvSpPr>
          <p:nvPr>
            <p:ph type="title"/>
          </p:nvPr>
        </p:nvSpPr>
        <p:spPr/>
        <p:txBody>
          <a:bodyPr>
            <a:normAutofit/>
          </a:bodyPr>
          <a:lstStyle/>
          <a:p>
            <a:r>
              <a:rPr lang="en-IN"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Conclusion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4E3C1E6-831C-C450-209A-227FC856A754}"/>
              </a:ext>
            </a:extLst>
          </p:cNvPr>
          <p:cNvSpPr>
            <a:spLocks noGrp="1"/>
          </p:cNvSpPr>
          <p:nvPr>
            <p:ph idx="1"/>
          </p:nvPr>
        </p:nvSpPr>
        <p:spPr/>
        <p:txBody>
          <a:bodyPr/>
          <a:lstStyle/>
          <a:p>
            <a:pPr>
              <a:lnSpc>
                <a:spcPct val="107000"/>
              </a:lnSpc>
              <a:spcAft>
                <a:spcPts val="800"/>
              </a:spcAft>
            </a:pPr>
            <a:r>
              <a:rPr lang="en-IN" sz="2000" kern="100" dirty="0">
                <a:effectLst/>
                <a:latin typeface="+mj-lt"/>
                <a:ea typeface="Calibri" panose="020F0502020204030204" pitchFamily="34" charset="0"/>
                <a:cs typeface="Times New Roman" panose="02020603050405020304" pitchFamily="18" charset="0"/>
              </a:rPr>
              <a:t>The power of Design Thinking in problem-solving</a:t>
            </a:r>
          </a:p>
          <a:p>
            <a:pPr>
              <a:lnSpc>
                <a:spcPct val="107000"/>
              </a:lnSpc>
              <a:spcAft>
                <a:spcPts val="800"/>
              </a:spcAft>
            </a:pPr>
            <a:r>
              <a:rPr lang="en-IN" sz="2000" kern="100" dirty="0">
                <a:effectLst/>
                <a:latin typeface="+mj-lt"/>
                <a:ea typeface="Calibri" panose="020F0502020204030204" pitchFamily="34" charset="0"/>
                <a:cs typeface="Times New Roman" panose="02020603050405020304" pitchFamily="18" charset="0"/>
              </a:rPr>
              <a:t>AI's potential in diabetes prediction</a:t>
            </a:r>
          </a:p>
          <a:p>
            <a:pPr>
              <a:lnSpc>
                <a:spcPct val="107000"/>
              </a:lnSpc>
              <a:spcAft>
                <a:spcPts val="800"/>
              </a:spcAft>
            </a:pPr>
            <a:r>
              <a:rPr lang="en-IN" sz="2000" kern="100" dirty="0">
                <a:effectLst/>
                <a:latin typeface="+mj-lt"/>
                <a:ea typeface="Calibri" panose="020F0502020204030204" pitchFamily="34" charset="0"/>
                <a:cs typeface="Times New Roman" panose="02020603050405020304" pitchFamily="18" charset="0"/>
              </a:rPr>
              <a:t>A user-</a:t>
            </a:r>
            <a:r>
              <a:rPr lang="en-IN" sz="2000" kern="100" dirty="0" err="1">
                <a:effectLst/>
                <a:latin typeface="+mj-lt"/>
                <a:ea typeface="Calibri" panose="020F0502020204030204" pitchFamily="34" charset="0"/>
                <a:cs typeface="Times New Roman" panose="02020603050405020304" pitchFamily="18" charset="0"/>
              </a:rPr>
              <a:t>centered</a:t>
            </a:r>
            <a:r>
              <a:rPr lang="en-IN" sz="2000" kern="100" dirty="0">
                <a:effectLst/>
                <a:latin typeface="+mj-lt"/>
                <a:ea typeface="Calibri" panose="020F0502020204030204" pitchFamily="34" charset="0"/>
                <a:cs typeface="Times New Roman" panose="02020603050405020304" pitchFamily="18" charset="0"/>
              </a:rPr>
              <a:t> approach for better healthcare</a:t>
            </a:r>
          </a:p>
          <a:p>
            <a:pPr marL="0" indent="0">
              <a:lnSpc>
                <a:spcPct val="107000"/>
              </a:lnSpc>
              <a:spcAft>
                <a:spcPts val="800"/>
              </a:spcAft>
              <a:buNone/>
            </a:pPr>
            <a:r>
              <a:rPr lang="en-IN" sz="2000" kern="100" dirty="0">
                <a:effectLst/>
                <a:latin typeface="+mj-lt"/>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05596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8835-A151-C980-E70D-6B66D4E3EE7A}"/>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rPr>
              <a:t>AGENDA</a:t>
            </a:r>
          </a:p>
        </p:txBody>
      </p:sp>
      <p:sp>
        <p:nvSpPr>
          <p:cNvPr id="3" name="Content Placeholder 2">
            <a:extLst>
              <a:ext uri="{FF2B5EF4-FFF2-40B4-BE49-F238E27FC236}">
                <a16:creationId xmlns:a16="http://schemas.microsoft.com/office/drawing/2014/main" id="{6F3A8976-05BF-B2FD-3760-374849EC7653}"/>
              </a:ext>
            </a:extLst>
          </p:cNvPr>
          <p:cNvSpPr>
            <a:spLocks noGrp="1"/>
          </p:cNvSpPr>
          <p:nvPr>
            <p:ph idx="1"/>
          </p:nvPr>
        </p:nvSpPr>
        <p:spPr>
          <a:xfrm>
            <a:off x="1141412" y="1828800"/>
            <a:ext cx="9905999" cy="3810002"/>
          </a:xfrm>
        </p:spPr>
        <p:txBody>
          <a:bodyPr>
            <a:normAutofit fontScale="25000" lnSpcReduction="20000"/>
          </a:bodyPr>
          <a:lstStyle/>
          <a:p>
            <a:pPr marL="0" indent="0">
              <a:lnSpc>
                <a:spcPct val="107000"/>
              </a:lnSpc>
              <a:spcAft>
                <a:spcPts val="800"/>
              </a:spcAft>
              <a:buNone/>
            </a:pPr>
            <a:r>
              <a:rPr lang="en-IN" sz="8000" kern="100" dirty="0">
                <a:effectLst/>
                <a:ea typeface="Calibri" panose="020F0502020204030204" pitchFamily="34" charset="0"/>
                <a:cs typeface="Times New Roman" panose="02020603050405020304" pitchFamily="18" charset="0"/>
              </a:rPr>
              <a:t>1. Problem Statement</a:t>
            </a:r>
          </a:p>
          <a:p>
            <a:pPr marL="0" indent="0">
              <a:lnSpc>
                <a:spcPct val="107000"/>
              </a:lnSpc>
              <a:spcAft>
                <a:spcPts val="800"/>
              </a:spcAft>
              <a:buNone/>
            </a:pPr>
            <a:r>
              <a:rPr lang="en-IN" sz="8000" kern="100" dirty="0">
                <a:effectLst/>
                <a:ea typeface="Calibri" panose="020F0502020204030204" pitchFamily="34" charset="0"/>
                <a:cs typeface="Times New Roman" panose="02020603050405020304" pitchFamily="18" charset="0"/>
              </a:rPr>
              <a:t>2. Importance of Diabetes Prediction</a:t>
            </a:r>
          </a:p>
          <a:p>
            <a:pPr marL="0" indent="0">
              <a:lnSpc>
                <a:spcPct val="107000"/>
              </a:lnSpc>
              <a:spcAft>
                <a:spcPts val="800"/>
              </a:spcAft>
              <a:buNone/>
            </a:pPr>
            <a:r>
              <a:rPr lang="en-IN" sz="8000" kern="100" dirty="0">
                <a:effectLst/>
                <a:ea typeface="Calibri" panose="020F0502020204030204" pitchFamily="34" charset="0"/>
                <a:cs typeface="Times New Roman" panose="02020603050405020304" pitchFamily="18" charset="0"/>
              </a:rPr>
              <a:t>3. Design Thinking Process</a:t>
            </a:r>
          </a:p>
          <a:p>
            <a:pPr marL="0" indent="0">
              <a:lnSpc>
                <a:spcPct val="107000"/>
              </a:lnSpc>
              <a:spcAft>
                <a:spcPts val="800"/>
              </a:spcAft>
              <a:buNone/>
            </a:pPr>
            <a:r>
              <a:rPr lang="en-IN" sz="8000" kern="100" dirty="0">
                <a:effectLst/>
                <a:ea typeface="Calibri" panose="020F0502020204030204" pitchFamily="34" charset="0"/>
                <a:cs typeface="Times New Roman" panose="02020603050405020304" pitchFamily="18" charset="0"/>
              </a:rPr>
              <a:t>4. Empathize: Understanding User Needs</a:t>
            </a:r>
          </a:p>
          <a:p>
            <a:pPr marL="0" indent="0">
              <a:lnSpc>
                <a:spcPct val="107000"/>
              </a:lnSpc>
              <a:spcAft>
                <a:spcPts val="800"/>
              </a:spcAft>
              <a:buNone/>
            </a:pPr>
            <a:r>
              <a:rPr lang="en-IN" sz="8000" kern="100" dirty="0">
                <a:effectLst/>
                <a:ea typeface="Calibri" panose="020F0502020204030204" pitchFamily="34" charset="0"/>
                <a:cs typeface="Times New Roman" panose="02020603050405020304" pitchFamily="18" charset="0"/>
              </a:rPr>
              <a:t>5. Define: Defining the Problem</a:t>
            </a:r>
          </a:p>
          <a:p>
            <a:pPr marL="0" indent="0">
              <a:lnSpc>
                <a:spcPct val="107000"/>
              </a:lnSpc>
              <a:spcAft>
                <a:spcPts val="800"/>
              </a:spcAft>
              <a:buNone/>
            </a:pPr>
            <a:r>
              <a:rPr lang="en-IN" sz="8000" kern="100" dirty="0">
                <a:effectLst/>
                <a:ea typeface="Calibri" panose="020F0502020204030204" pitchFamily="34" charset="0"/>
                <a:cs typeface="Times New Roman" panose="02020603050405020304" pitchFamily="18" charset="0"/>
              </a:rPr>
              <a:t>6. Ideate: Generating Solutions</a:t>
            </a:r>
          </a:p>
          <a:p>
            <a:pPr marL="0" indent="0">
              <a:lnSpc>
                <a:spcPct val="107000"/>
              </a:lnSpc>
              <a:spcAft>
                <a:spcPts val="800"/>
              </a:spcAft>
              <a:buNone/>
            </a:pPr>
            <a:r>
              <a:rPr lang="en-IN" sz="8000" kern="100" dirty="0">
                <a:effectLst/>
                <a:ea typeface="Calibri" panose="020F0502020204030204" pitchFamily="34" charset="0"/>
                <a:cs typeface="Times New Roman" panose="02020603050405020304" pitchFamily="18" charset="0"/>
              </a:rPr>
              <a:t>7. Prototype: Creating a Diabetes Prediction System</a:t>
            </a:r>
          </a:p>
          <a:p>
            <a:pPr marL="0" indent="0">
              <a:lnSpc>
                <a:spcPct val="107000"/>
              </a:lnSpc>
              <a:spcAft>
                <a:spcPts val="800"/>
              </a:spcAft>
              <a:buNone/>
            </a:pPr>
            <a:r>
              <a:rPr lang="en-IN" sz="8000" kern="100" dirty="0">
                <a:effectLst/>
                <a:ea typeface="Calibri" panose="020F0502020204030204" pitchFamily="34" charset="0"/>
                <a:cs typeface="Times New Roman" panose="02020603050405020304" pitchFamily="18" charset="0"/>
              </a:rPr>
              <a:t>8. Test: Validating the AI Model</a:t>
            </a:r>
          </a:p>
          <a:p>
            <a:pPr marL="0" indent="0">
              <a:lnSpc>
                <a:spcPct val="107000"/>
              </a:lnSpc>
              <a:spcAft>
                <a:spcPts val="800"/>
              </a:spcAft>
              <a:buNone/>
            </a:pPr>
            <a:r>
              <a:rPr lang="en-IN" sz="8000" kern="100" dirty="0">
                <a:effectLst/>
                <a:ea typeface="Calibri" panose="020F0502020204030204" pitchFamily="34" charset="0"/>
                <a:cs typeface="Times New Roman" panose="02020603050405020304" pitchFamily="18" charset="0"/>
              </a:rPr>
              <a:t>9. Conclusion</a:t>
            </a:r>
          </a:p>
          <a:p>
            <a:endParaRPr lang="en-IN" dirty="0"/>
          </a:p>
        </p:txBody>
      </p:sp>
    </p:spTree>
    <p:extLst>
      <p:ext uri="{BB962C8B-B14F-4D97-AF65-F5344CB8AC3E}">
        <p14:creationId xmlns:p14="http://schemas.microsoft.com/office/powerpoint/2010/main" val="262018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E9DB-BA39-7C04-E70F-5648A78238D6}"/>
              </a:ext>
            </a:extLst>
          </p:cNvPr>
          <p:cNvSpPr>
            <a:spLocks noGrp="1"/>
          </p:cNvSpPr>
          <p:nvPr>
            <p:ph type="title"/>
          </p:nvPr>
        </p:nvSpPr>
        <p:spPr/>
        <p:txBody>
          <a:bodyPr/>
          <a:lstStyle/>
          <a:p>
            <a:r>
              <a:rPr lang="en-IN" u="sng"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Problem Statement</a:t>
            </a:r>
            <a:b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sp>
        <p:nvSpPr>
          <p:cNvPr id="3" name="Content Placeholder 2">
            <a:extLst>
              <a:ext uri="{FF2B5EF4-FFF2-40B4-BE49-F238E27FC236}">
                <a16:creationId xmlns:a16="http://schemas.microsoft.com/office/drawing/2014/main" id="{E523C4CC-5C38-DB7E-49C9-BB8095E40745}"/>
              </a:ext>
            </a:extLst>
          </p:cNvPr>
          <p:cNvSpPr>
            <a:spLocks noGrp="1"/>
          </p:cNvSpPr>
          <p:nvPr>
            <p:ph idx="1"/>
          </p:nvPr>
        </p:nvSpPr>
        <p:spPr>
          <a:xfrm>
            <a:off x="1141413" y="1967362"/>
            <a:ext cx="9905999" cy="3541714"/>
          </a:xfrm>
        </p:spPr>
        <p:txBody>
          <a:bodyPr>
            <a:normAutofit/>
          </a:bodyPr>
          <a:lstStyle/>
          <a:p>
            <a:pPr marL="0" indent="0">
              <a:buNone/>
            </a:pPr>
            <a:r>
              <a:rPr lang="en-US" sz="2000" dirty="0"/>
              <a:t>The rising prevalence of diabetes has emerged as a global health crisis, necessitating innovative solutions for early detection and proactive management. Current diagnostic methods often lack the ability to predict diabetes onset with high accuracy, resulting in delayed interventions and increased complications. In response to this challenge, there is a pressing need for the development of an AI-based diabetes prediction system that leverages advanced machine learning techniques to identify individuals at risk of developing diabetes, ultimately enabling timely interventions and improving overall healthcare outcomes.</a:t>
            </a:r>
            <a:endParaRPr lang="en-IN" sz="2000" dirty="0"/>
          </a:p>
        </p:txBody>
      </p:sp>
    </p:spTree>
    <p:extLst>
      <p:ext uri="{BB962C8B-B14F-4D97-AF65-F5344CB8AC3E}">
        <p14:creationId xmlns:p14="http://schemas.microsoft.com/office/powerpoint/2010/main" val="319822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901E-73C5-8979-862D-BAF77A8AEA10}"/>
              </a:ext>
            </a:extLst>
          </p:cNvPr>
          <p:cNvSpPr>
            <a:spLocks noGrp="1"/>
          </p:cNvSpPr>
          <p:nvPr>
            <p:ph type="title"/>
          </p:nvPr>
        </p:nvSpPr>
        <p:spPr/>
        <p:txBody>
          <a:bodyPr>
            <a:normAutofit/>
          </a:bodyPr>
          <a:lstStyle/>
          <a:p>
            <a:r>
              <a:rPr lang="en-IN"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Importance of Diabetes Prediction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E40607D-7A06-7EB7-6A71-2AA67D45E331}"/>
              </a:ext>
            </a:extLst>
          </p:cNvPr>
          <p:cNvSpPr>
            <a:spLocks noGrp="1"/>
          </p:cNvSpPr>
          <p:nvPr>
            <p:ph idx="1"/>
          </p:nvPr>
        </p:nvSpPr>
        <p:spPr>
          <a:xfrm>
            <a:off x="1141413" y="2212164"/>
            <a:ext cx="9905999" cy="3541714"/>
          </a:xfrm>
        </p:spPr>
        <p:txBody>
          <a:bodyPr/>
          <a:lstStyle/>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Early detection saves lives</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Reduces complications</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Enables proactive management</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Improves quality of life</a:t>
            </a:r>
          </a:p>
          <a:p>
            <a:endParaRPr lang="en-IN" dirty="0"/>
          </a:p>
        </p:txBody>
      </p:sp>
    </p:spTree>
    <p:extLst>
      <p:ext uri="{BB962C8B-B14F-4D97-AF65-F5344CB8AC3E}">
        <p14:creationId xmlns:p14="http://schemas.microsoft.com/office/powerpoint/2010/main" val="25227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B2AE-30CD-59CD-75BC-75CE2FF3ACA0}"/>
              </a:ext>
            </a:extLst>
          </p:cNvPr>
          <p:cNvSpPr>
            <a:spLocks noGrp="1"/>
          </p:cNvSpPr>
          <p:nvPr>
            <p:ph type="title"/>
          </p:nvPr>
        </p:nvSpPr>
        <p:spPr>
          <a:xfrm>
            <a:off x="1141412" y="686941"/>
            <a:ext cx="9905998" cy="1478570"/>
          </a:xfrm>
        </p:spPr>
        <p:txBody>
          <a:bodyPr/>
          <a:lstStyle/>
          <a:p>
            <a:r>
              <a:rPr lang="en-IN" u="sng"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Design Thinking Process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0FCAC0D-8FB3-A90E-76A1-837BF14801E1}"/>
              </a:ext>
            </a:extLst>
          </p:cNvPr>
          <p:cNvSpPr>
            <a:spLocks noGrp="1"/>
          </p:cNvSpPr>
          <p:nvPr>
            <p:ph idx="1"/>
          </p:nvPr>
        </p:nvSpPr>
        <p:spPr>
          <a:xfrm>
            <a:off x="1141412" y="1912776"/>
            <a:ext cx="9905999" cy="3878425"/>
          </a:xfrm>
        </p:spPr>
        <p:txBody>
          <a:bodyPr/>
          <a:lstStyle/>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A human-</a:t>
            </a:r>
            <a:r>
              <a:rPr lang="en-IN" sz="2000" kern="100" dirty="0" err="1">
                <a:effectLst/>
                <a:ea typeface="Calibri" panose="020F0502020204030204" pitchFamily="34" charset="0"/>
                <a:cs typeface="Times New Roman" panose="02020603050405020304" pitchFamily="18" charset="0"/>
              </a:rPr>
              <a:t>centered</a:t>
            </a:r>
            <a:r>
              <a:rPr lang="en-IN" sz="2000" kern="100" dirty="0">
                <a:effectLst/>
                <a:ea typeface="Calibri" panose="020F0502020204030204" pitchFamily="34" charset="0"/>
                <a:cs typeface="Times New Roman" panose="02020603050405020304" pitchFamily="18" charset="0"/>
              </a:rPr>
              <a:t> approach</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Empathize, Define, Ideate, Prototype, Test</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Iterative and user-focused</a:t>
            </a:r>
          </a:p>
          <a:p>
            <a:endParaRPr lang="en-IN" dirty="0"/>
          </a:p>
        </p:txBody>
      </p:sp>
    </p:spTree>
    <p:extLst>
      <p:ext uri="{BB962C8B-B14F-4D97-AF65-F5344CB8AC3E}">
        <p14:creationId xmlns:p14="http://schemas.microsoft.com/office/powerpoint/2010/main" val="1772931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8075-EE55-B8AD-7530-AFE85EFE02BD}"/>
              </a:ext>
            </a:extLst>
          </p:cNvPr>
          <p:cNvSpPr>
            <a:spLocks noGrp="1"/>
          </p:cNvSpPr>
          <p:nvPr>
            <p:ph type="title"/>
          </p:nvPr>
        </p:nvSpPr>
        <p:spPr/>
        <p:txBody>
          <a:bodyPr>
            <a:normAutofit/>
          </a:bodyPr>
          <a:lstStyle/>
          <a:p>
            <a:r>
              <a:rPr lang="en-IN"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Empathize: Understanding User Needs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09AF729-707C-4978-6827-24BEE2306C75}"/>
              </a:ext>
            </a:extLst>
          </p:cNvPr>
          <p:cNvSpPr>
            <a:spLocks noGrp="1"/>
          </p:cNvSpPr>
          <p:nvPr>
            <p:ph idx="1"/>
          </p:nvPr>
        </p:nvSpPr>
        <p:spPr/>
        <p:txBody>
          <a:bodyPr/>
          <a:lstStyle/>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Interviews with healthcare professionals</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Surveys and feedback from potential users</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Identifying pain points in diabetes management</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90628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0B5B-505E-7C82-458C-4118FE584712}"/>
              </a:ext>
            </a:extLst>
          </p:cNvPr>
          <p:cNvSpPr>
            <a:spLocks noGrp="1"/>
          </p:cNvSpPr>
          <p:nvPr>
            <p:ph type="title"/>
          </p:nvPr>
        </p:nvSpPr>
        <p:spPr/>
        <p:txBody>
          <a:bodyPr>
            <a:normAutofit/>
          </a:bodyPr>
          <a:lstStyle/>
          <a:p>
            <a:r>
              <a:rPr lang="en-IN"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Define: Defining the Problem</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434A822-E692-F138-50E0-6B0CB77B9E8F}"/>
              </a:ext>
            </a:extLst>
          </p:cNvPr>
          <p:cNvSpPr>
            <a:spLocks noGrp="1"/>
          </p:cNvSpPr>
          <p:nvPr>
            <p:ph idx="1"/>
          </p:nvPr>
        </p:nvSpPr>
        <p:spPr/>
        <p:txBody>
          <a:bodyPr/>
          <a:lstStyle/>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Creating a clear problem statement</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Identifying key challenges</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Establishing project goals and objectives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90338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6B8D-8B33-C613-BD79-B4C1960CE47B}"/>
              </a:ext>
            </a:extLst>
          </p:cNvPr>
          <p:cNvSpPr>
            <a:spLocks noGrp="1"/>
          </p:cNvSpPr>
          <p:nvPr>
            <p:ph type="title"/>
          </p:nvPr>
        </p:nvSpPr>
        <p:spPr/>
        <p:txBody>
          <a:bodyPr>
            <a:normAutofit/>
          </a:bodyPr>
          <a:lstStyle/>
          <a:p>
            <a:r>
              <a:rPr lang="en-IN"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Ideate: Generating Solutions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D76908F-61A3-6DE1-253E-5307883D4BB3}"/>
              </a:ext>
            </a:extLst>
          </p:cNvPr>
          <p:cNvSpPr>
            <a:spLocks noGrp="1"/>
          </p:cNvSpPr>
          <p:nvPr>
            <p:ph idx="1"/>
          </p:nvPr>
        </p:nvSpPr>
        <p:spPr/>
        <p:txBody>
          <a:bodyPr>
            <a:normAutofit/>
          </a:bodyPr>
          <a:lstStyle/>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Brainstorming AI-based solutions</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Considering different predictive models</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Prioritizing ideas based on feasibility and impact</a:t>
            </a:r>
          </a:p>
        </p:txBody>
      </p:sp>
    </p:spTree>
    <p:extLst>
      <p:ext uri="{BB962C8B-B14F-4D97-AF65-F5344CB8AC3E}">
        <p14:creationId xmlns:p14="http://schemas.microsoft.com/office/powerpoint/2010/main" val="207841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BBEA-5A4B-E504-EE73-3BEADF7EE088}"/>
              </a:ext>
            </a:extLst>
          </p:cNvPr>
          <p:cNvSpPr>
            <a:spLocks noGrp="1"/>
          </p:cNvSpPr>
          <p:nvPr>
            <p:ph type="title"/>
          </p:nvPr>
        </p:nvSpPr>
        <p:spPr>
          <a:xfrm>
            <a:off x="1076098" y="951722"/>
            <a:ext cx="9905998" cy="1213788"/>
          </a:xfrm>
        </p:spPr>
        <p:txBody>
          <a:bodyPr>
            <a:normAutofit fontScale="90000"/>
          </a:bodyPr>
          <a:lstStyle/>
          <a:p>
            <a:r>
              <a:rPr lang="en-IN" u="sng" kern="1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Prototype: Creating a Diabetes Prediction System</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8D8A031-10E3-045E-18BB-1B6EDB598A48}"/>
              </a:ext>
            </a:extLst>
          </p:cNvPr>
          <p:cNvSpPr>
            <a:spLocks noGrp="1"/>
          </p:cNvSpPr>
          <p:nvPr>
            <p:ph idx="1"/>
          </p:nvPr>
        </p:nvSpPr>
        <p:spPr>
          <a:xfrm>
            <a:off x="1143000" y="2286809"/>
            <a:ext cx="9905999" cy="3541714"/>
          </a:xfrm>
        </p:spPr>
        <p:txBody>
          <a:bodyPr/>
          <a:lstStyle/>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Developing the AI model</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Collecting and preprocessing data</a:t>
            </a:r>
          </a:p>
          <a:p>
            <a:pPr>
              <a:lnSpc>
                <a:spcPct val="107000"/>
              </a:lnSpc>
              <a:spcAft>
                <a:spcPts val="800"/>
              </a:spcAft>
            </a:pPr>
            <a:r>
              <a:rPr lang="en-IN" sz="2000" kern="100" dirty="0">
                <a:effectLst/>
                <a:ea typeface="Calibri" panose="020F0502020204030204" pitchFamily="34" charset="0"/>
                <a:cs typeface="Times New Roman" panose="02020603050405020304" pitchFamily="18" charset="0"/>
              </a:rPr>
              <a:t>Designing a user-friendly interface</a:t>
            </a:r>
          </a:p>
          <a:p>
            <a:pPr marL="0" indent="0">
              <a:lnSpc>
                <a:spcPct val="107000"/>
              </a:lnSpc>
              <a:spcAft>
                <a:spcPts val="800"/>
              </a:spcAft>
              <a:buNone/>
            </a:pPr>
            <a:r>
              <a:rPr lang="en-IN" sz="2000" kern="100" dirty="0">
                <a:effectLst/>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631915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39</TotalTime>
  <Words>333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Aptos Display</vt:lpstr>
      <vt:lpstr>Arial</vt:lpstr>
      <vt:lpstr>Arial Black</vt:lpstr>
      <vt:lpstr>Calibri</vt:lpstr>
      <vt:lpstr>Times New Roman</vt:lpstr>
      <vt:lpstr>Trebuchet MS</vt:lpstr>
      <vt:lpstr>Tw Cen MT</vt:lpstr>
      <vt:lpstr>Circuit</vt:lpstr>
      <vt:lpstr>Problem Definition and Design Thinking for an AI-Based Diabetes Prediction System</vt:lpstr>
      <vt:lpstr>AGENDA</vt:lpstr>
      <vt:lpstr>Problem Statement </vt:lpstr>
      <vt:lpstr>Importance of Diabetes Prediction</vt:lpstr>
      <vt:lpstr>Design Thinking Process </vt:lpstr>
      <vt:lpstr>Empathize: Understanding User Needs</vt:lpstr>
      <vt:lpstr>Define: Defining the Problem</vt:lpstr>
      <vt:lpstr>Ideate: Generating Solutions</vt:lpstr>
      <vt:lpstr>Prototype: Creating a Diabetes Prediction System </vt:lpstr>
      <vt:lpstr>Test: Validating the AI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 and Design Thinking for an AI-Based Diabetes Prediction System</dc:title>
  <dc:creator>Senthilkumar P</dc:creator>
  <cp:lastModifiedBy>HP</cp:lastModifiedBy>
  <cp:revision>2</cp:revision>
  <dcterms:created xsi:type="dcterms:W3CDTF">2023-09-27T08:40:00Z</dcterms:created>
  <dcterms:modified xsi:type="dcterms:W3CDTF">2023-09-27T09:37:49Z</dcterms:modified>
</cp:coreProperties>
</file>