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swinav.proto.io/player/index.cfm?id=4c4e0595-0f69-49be-a247-898f0793655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b="1" lang="en"/>
              <a:t>                </a:t>
            </a:r>
            <a:endParaRPr b="1"/>
          </a:p>
          <a:p>
            <a:pPr indent="0" lvl="0" marL="0" rtl="0" algn="l">
              <a:lnSpc>
                <a:spcPct val="100000"/>
              </a:lnSpc>
              <a:spcBef>
                <a:spcPts val="0"/>
              </a:spcBef>
              <a:spcAft>
                <a:spcPts val="0"/>
              </a:spcAft>
              <a:buSzPts val="4800"/>
              <a:buNone/>
            </a:pPr>
            <a:r>
              <a:rPr b="1" lang="en"/>
              <a:t>                Svasth</a:t>
            </a:r>
            <a:endParaRPr b="1"/>
          </a:p>
          <a:p>
            <a:pPr indent="0" lvl="0" marL="0" rtl="0" algn="l">
              <a:lnSpc>
                <a:spcPct val="100000"/>
              </a:lnSpc>
              <a:spcBef>
                <a:spcPts val="0"/>
              </a:spcBef>
              <a:spcAft>
                <a:spcPts val="0"/>
              </a:spcAft>
              <a:buSzPts val="4800"/>
              <a:buNone/>
            </a:pPr>
            <a:r>
              <a:rPr b="1" lang="en"/>
              <a:t>    </a:t>
            </a:r>
            <a:r>
              <a:rPr lang="en" sz="3500"/>
              <a:t>Personal Healthcare Companion</a:t>
            </a:r>
            <a:endParaRPr sz="3500"/>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Aswin A.V</a:t>
            </a:r>
            <a:endParaRPr/>
          </a:p>
          <a:p>
            <a:pPr indent="0" lvl="0" marL="0" rtl="0" algn="l">
              <a:lnSpc>
                <a:spcPct val="100000"/>
              </a:lnSpc>
              <a:spcBef>
                <a:spcPts val="0"/>
              </a:spcBef>
              <a:spcAft>
                <a:spcPts val="0"/>
              </a:spcAft>
              <a:buSzPts val="1800"/>
              <a:buNone/>
            </a:pPr>
            <a:r>
              <a:rPr lang="en"/>
              <a:t>Aleesha A.S</a:t>
            </a:r>
            <a:endParaRPr/>
          </a:p>
          <a:p>
            <a:pPr indent="0" lvl="0" marL="0" rtl="0" algn="l">
              <a:lnSpc>
                <a:spcPct val="100000"/>
              </a:lnSpc>
              <a:spcBef>
                <a:spcPts val="0"/>
              </a:spcBef>
              <a:spcAft>
                <a:spcPts val="0"/>
              </a:spcAft>
              <a:buSzPts val="1800"/>
              <a:buNone/>
            </a:pPr>
            <a:r>
              <a:rPr lang="en"/>
              <a:t>Caroline M.John</a:t>
            </a:r>
            <a:endParaRPr/>
          </a:p>
          <a:p>
            <a:pPr indent="0" lvl="0" marL="0" rtl="0" algn="l">
              <a:lnSpc>
                <a:spcPct val="100000"/>
              </a:lnSpc>
              <a:spcBef>
                <a:spcPts val="0"/>
              </a:spcBef>
              <a:spcAft>
                <a:spcPts val="0"/>
              </a:spcAft>
              <a:buSzPts val="1800"/>
              <a:buNone/>
            </a:pPr>
            <a:r>
              <a:rPr lang="en"/>
              <a:t>Durga M.S</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74" name="Google Shape;74;p14"/>
          <p:cNvSpPr txBox="1"/>
          <p:nvPr>
            <p:ph idx="1" type="body"/>
          </p:nvPr>
        </p:nvSpPr>
        <p:spPr>
          <a:xfrm>
            <a:off x="460950" y="1975500"/>
            <a:ext cx="8222100" cy="3168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Extremely busy world where our health is often compromised </a:t>
            </a:r>
            <a:endParaRPr sz="2000"/>
          </a:p>
          <a:p>
            <a:pPr indent="-355600" lvl="0" marL="457200" rtl="0" algn="l">
              <a:lnSpc>
                <a:spcPct val="150000"/>
              </a:lnSpc>
              <a:spcBef>
                <a:spcPts val="0"/>
              </a:spcBef>
              <a:spcAft>
                <a:spcPts val="0"/>
              </a:spcAft>
              <a:buSzPts val="2000"/>
              <a:buChar char="●"/>
            </a:pPr>
            <a:r>
              <a:rPr lang="en" sz="2000"/>
              <a:t>Lifestyle diseases, depression and anxiety disorders have become very common </a:t>
            </a:r>
            <a:endParaRPr sz="2000"/>
          </a:p>
          <a:p>
            <a:pPr indent="-355600" lvl="0" marL="457200" rtl="0" algn="l">
              <a:lnSpc>
                <a:spcPct val="150000"/>
              </a:lnSpc>
              <a:spcBef>
                <a:spcPts val="0"/>
              </a:spcBef>
              <a:spcAft>
                <a:spcPts val="0"/>
              </a:spcAft>
              <a:buSzPts val="2000"/>
              <a:buChar char="●"/>
            </a:pPr>
            <a:r>
              <a:rPr lang="en" sz="2000"/>
              <a:t>Svasth is a multipurpose, user-friendly app  </a:t>
            </a:r>
            <a:endParaRPr sz="2000"/>
          </a:p>
          <a:p>
            <a:pPr indent="-355600" lvl="0" marL="457200" rtl="0" algn="l">
              <a:lnSpc>
                <a:spcPct val="150000"/>
              </a:lnSpc>
              <a:spcBef>
                <a:spcPts val="0"/>
              </a:spcBef>
              <a:spcAft>
                <a:spcPts val="0"/>
              </a:spcAft>
              <a:buSzPts val="2000"/>
              <a:buChar char="●"/>
            </a:pPr>
            <a:r>
              <a:rPr lang="en" sz="2000"/>
              <a:t>A personal HealthCare companion for individuals</a:t>
            </a:r>
            <a:endParaRPr sz="2000"/>
          </a:p>
          <a:p>
            <a:pPr indent="-355600" lvl="0" marL="457200" rtl="0" algn="l">
              <a:lnSpc>
                <a:spcPct val="150000"/>
              </a:lnSpc>
              <a:spcBef>
                <a:spcPts val="0"/>
              </a:spcBef>
              <a:spcAft>
                <a:spcPts val="0"/>
              </a:spcAft>
              <a:buSzPts val="2000"/>
              <a:buChar char="●"/>
            </a:pPr>
            <a:r>
              <a:rPr lang="en" sz="2000"/>
              <a:t>Continuously monitors the health history of the individual </a:t>
            </a:r>
            <a:endParaRPr sz="2000"/>
          </a:p>
          <a:p>
            <a:pPr indent="-355600" lvl="0" marL="457200" rtl="0" algn="l">
              <a:lnSpc>
                <a:spcPct val="150000"/>
              </a:lnSpc>
              <a:spcBef>
                <a:spcPts val="0"/>
              </a:spcBef>
              <a:spcAft>
                <a:spcPts val="0"/>
              </a:spcAft>
              <a:buSzPts val="2000"/>
              <a:buChar char="●"/>
            </a:pPr>
            <a:r>
              <a:rPr lang="en" sz="2000"/>
              <a:t>Provides unique features that ensure his/her well-being.</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Features</a:t>
            </a:r>
            <a:endParaRPr/>
          </a:p>
        </p:txBody>
      </p:sp>
      <p:sp>
        <p:nvSpPr>
          <p:cNvPr id="80" name="Google Shape;80;p15"/>
          <p:cNvSpPr txBox="1"/>
          <p:nvPr>
            <p:ph idx="1" type="body"/>
          </p:nvPr>
        </p:nvSpPr>
        <p:spPr>
          <a:xfrm>
            <a:off x="460950" y="1714081"/>
            <a:ext cx="8222100" cy="2975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Complete previous health Record of user.</a:t>
            </a:r>
            <a:endParaRPr/>
          </a:p>
          <a:p>
            <a:pPr indent="-342900" lvl="0" marL="457200" rtl="0" algn="l">
              <a:lnSpc>
                <a:spcPct val="150000"/>
              </a:lnSpc>
              <a:spcBef>
                <a:spcPts val="0"/>
              </a:spcBef>
              <a:spcAft>
                <a:spcPts val="0"/>
              </a:spcAft>
              <a:buSzPts val="1800"/>
              <a:buChar char="●"/>
            </a:pPr>
            <a:r>
              <a:rPr lang="en"/>
              <a:t>Daily mental health assessment and support</a:t>
            </a:r>
            <a:endParaRPr/>
          </a:p>
          <a:p>
            <a:pPr indent="-342900" lvl="0" marL="457200" rtl="0" algn="l">
              <a:lnSpc>
                <a:spcPct val="150000"/>
              </a:lnSpc>
              <a:spcBef>
                <a:spcPts val="0"/>
              </a:spcBef>
              <a:spcAft>
                <a:spcPts val="0"/>
              </a:spcAft>
              <a:buSzPts val="1800"/>
              <a:buChar char="●"/>
            </a:pPr>
            <a:r>
              <a:rPr lang="en"/>
              <a:t>Immunisation/vaccination reminders.</a:t>
            </a:r>
            <a:endParaRPr/>
          </a:p>
          <a:p>
            <a:pPr indent="-342900" lvl="0" marL="457200" rtl="0" algn="l">
              <a:lnSpc>
                <a:spcPct val="150000"/>
              </a:lnSpc>
              <a:spcBef>
                <a:spcPts val="0"/>
              </a:spcBef>
              <a:spcAft>
                <a:spcPts val="0"/>
              </a:spcAft>
              <a:buSzPts val="1800"/>
              <a:buChar char="●"/>
            </a:pPr>
            <a:r>
              <a:rPr lang="en"/>
              <a:t>Allergy and drug reaction warnings</a:t>
            </a:r>
            <a:endParaRPr/>
          </a:p>
          <a:p>
            <a:pPr indent="-342900" lvl="0" marL="457200" rtl="0" algn="l">
              <a:lnSpc>
                <a:spcPct val="150000"/>
              </a:lnSpc>
              <a:spcBef>
                <a:spcPts val="0"/>
              </a:spcBef>
              <a:spcAft>
                <a:spcPts val="0"/>
              </a:spcAft>
              <a:buSzPts val="1800"/>
              <a:buChar char="●"/>
            </a:pPr>
            <a:r>
              <a:rPr lang="en"/>
              <a:t>Epidemic warnings and precaution suggestions on visits to affected areas.</a:t>
            </a:r>
            <a:endParaRPr/>
          </a:p>
          <a:p>
            <a:pPr indent="-342900" lvl="0" marL="457200" rtl="0" algn="l">
              <a:lnSpc>
                <a:spcPct val="150000"/>
              </a:lnSpc>
              <a:spcBef>
                <a:spcPts val="0"/>
              </a:spcBef>
              <a:spcAft>
                <a:spcPts val="0"/>
              </a:spcAft>
              <a:buSzPts val="1800"/>
              <a:buChar char="●"/>
            </a:pPr>
            <a:r>
              <a:rPr lang="en"/>
              <a:t>Connecting with users of similar health background</a:t>
            </a:r>
            <a:endParaRPr/>
          </a:p>
          <a:p>
            <a:pPr indent="0" lvl="0" marL="0" rtl="0" algn="l">
              <a:lnSpc>
                <a:spcPct val="150000"/>
              </a:lnSpc>
              <a:spcBef>
                <a:spcPts val="1600"/>
              </a:spcBef>
              <a:spcAft>
                <a:spcPts val="0"/>
              </a:spcAft>
              <a:buSzPts val="1800"/>
              <a:buNone/>
            </a:pPr>
            <a:r>
              <a:t/>
            </a:r>
            <a:endParaRPr/>
          </a:p>
          <a:p>
            <a:pPr indent="0" lvl="0" marL="0" rtl="0" algn="l">
              <a:lnSpc>
                <a:spcPct val="150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Features</a:t>
            </a:r>
            <a:endParaRPr/>
          </a:p>
        </p:txBody>
      </p:sp>
      <p:sp>
        <p:nvSpPr>
          <p:cNvPr id="86" name="Google Shape;86;p16"/>
          <p:cNvSpPr txBox="1"/>
          <p:nvPr>
            <p:ph idx="1" type="body"/>
          </p:nvPr>
        </p:nvSpPr>
        <p:spPr>
          <a:xfrm>
            <a:off x="322650" y="1866000"/>
            <a:ext cx="8520600" cy="32775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Enable group chats and media sharing</a:t>
            </a:r>
            <a:endParaRPr sz="2000"/>
          </a:p>
          <a:p>
            <a:pPr indent="-355600" lvl="0" marL="457200" rtl="0" algn="l">
              <a:lnSpc>
                <a:spcPct val="150000"/>
              </a:lnSpc>
              <a:spcBef>
                <a:spcPts val="0"/>
              </a:spcBef>
              <a:spcAft>
                <a:spcPts val="0"/>
              </a:spcAft>
              <a:buSzPts val="2000"/>
              <a:buChar char="●"/>
            </a:pPr>
            <a:r>
              <a:rPr lang="en" sz="2000"/>
              <a:t>Virtual Assistant</a:t>
            </a:r>
            <a:endParaRPr sz="2000"/>
          </a:p>
          <a:p>
            <a:pPr indent="-355600" lvl="0" marL="457200" rtl="0" algn="l">
              <a:lnSpc>
                <a:spcPct val="150000"/>
              </a:lnSpc>
              <a:spcBef>
                <a:spcPts val="0"/>
              </a:spcBef>
              <a:spcAft>
                <a:spcPts val="0"/>
              </a:spcAft>
              <a:buSzPts val="2000"/>
              <a:buChar char="●"/>
            </a:pPr>
            <a:r>
              <a:rPr lang="en" sz="2000"/>
              <a:t>Automatic BMI and health score calculations</a:t>
            </a:r>
            <a:endParaRPr sz="2000"/>
          </a:p>
          <a:p>
            <a:pPr indent="-355600" lvl="0" marL="457200" rtl="0" algn="l">
              <a:lnSpc>
                <a:spcPct val="150000"/>
              </a:lnSpc>
              <a:spcBef>
                <a:spcPts val="0"/>
              </a:spcBef>
              <a:spcAft>
                <a:spcPts val="0"/>
              </a:spcAft>
              <a:buSzPts val="2000"/>
              <a:buChar char="●"/>
            </a:pPr>
            <a:r>
              <a:rPr lang="en" sz="2000"/>
              <a:t>Based on health score,indicate need to consult doctor or counsellor</a:t>
            </a:r>
            <a:endParaRPr sz="2000"/>
          </a:p>
          <a:p>
            <a:pPr indent="-355600" lvl="0" marL="457200" rtl="0" algn="l">
              <a:lnSpc>
                <a:spcPct val="150000"/>
              </a:lnSpc>
              <a:spcBef>
                <a:spcPts val="0"/>
              </a:spcBef>
              <a:spcAft>
                <a:spcPts val="0"/>
              </a:spcAft>
              <a:buSzPts val="2000"/>
              <a:buChar char="●"/>
            </a:pPr>
            <a:r>
              <a:rPr lang="en" sz="2000"/>
              <a:t>Give suggestions on best doctors of various specialisations</a:t>
            </a:r>
            <a:endParaRPr sz="2000"/>
          </a:p>
          <a:p>
            <a:pPr indent="0" lvl="0" marL="0" rtl="0" algn="l">
              <a:lnSpc>
                <a:spcPct val="150000"/>
              </a:lnSpc>
              <a:spcBef>
                <a:spcPts val="1600"/>
              </a:spcBef>
              <a:spcAft>
                <a:spcPts val="0"/>
              </a:spcAft>
              <a:buSzPts val="1800"/>
              <a:buNone/>
            </a:pPr>
            <a:r>
              <a:t/>
            </a:r>
            <a:endParaRPr sz="2000"/>
          </a:p>
          <a:p>
            <a:pPr indent="0" lvl="0" marL="0" rtl="0" algn="l">
              <a:lnSpc>
                <a:spcPct val="150000"/>
              </a:lnSpc>
              <a:spcBef>
                <a:spcPts val="1600"/>
              </a:spcBef>
              <a:spcAft>
                <a:spcPts val="0"/>
              </a:spcAft>
              <a:buSzPts val="1800"/>
              <a:buNone/>
            </a:pPr>
            <a:r>
              <a:t/>
            </a:r>
            <a:endParaRPr sz="2000"/>
          </a:p>
          <a:p>
            <a:pPr indent="0" lvl="0" marL="0" rtl="0" algn="l">
              <a:lnSpc>
                <a:spcPct val="150000"/>
              </a:lnSpc>
              <a:spcBef>
                <a:spcPts val="1600"/>
              </a:spcBef>
              <a:spcAft>
                <a:spcPts val="0"/>
              </a:spcAft>
              <a:buSzPts val="1800"/>
              <a:buNone/>
            </a:pPr>
            <a:r>
              <a:t/>
            </a:r>
            <a:endParaRPr sz="2000"/>
          </a:p>
          <a:p>
            <a:pPr indent="0" lvl="0" marL="0" rtl="0" algn="l">
              <a:lnSpc>
                <a:spcPct val="150000"/>
              </a:lnSpc>
              <a:spcBef>
                <a:spcPts val="1600"/>
              </a:spcBef>
              <a:spcAft>
                <a:spcPts val="0"/>
              </a:spcAft>
              <a:buSzPts val="1800"/>
              <a:buNone/>
            </a:pPr>
            <a:r>
              <a:t/>
            </a:r>
            <a:endParaRPr sz="2000"/>
          </a:p>
          <a:p>
            <a:pPr indent="0" lvl="0" marL="0" rtl="0" algn="l">
              <a:lnSpc>
                <a:spcPct val="150000"/>
              </a:lnSpc>
              <a:spcBef>
                <a:spcPts val="1600"/>
              </a:spcBef>
              <a:spcAft>
                <a:spcPts val="1600"/>
              </a:spcAft>
              <a:buSzPts val="1800"/>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Prototype</a:t>
            </a:r>
            <a:endParaRPr/>
          </a:p>
        </p:txBody>
      </p:sp>
      <p:sp>
        <p:nvSpPr>
          <p:cNvPr id="92" name="Google Shape;92;p17"/>
          <p:cNvSpPr txBox="1"/>
          <p:nvPr>
            <p:ph idx="1" type="body"/>
          </p:nvPr>
        </p:nvSpPr>
        <p:spPr>
          <a:xfrm>
            <a:off x="3001275" y="2585900"/>
            <a:ext cx="2156400" cy="167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Clr>
                <a:srgbClr val="000000"/>
              </a:buClr>
              <a:buSzPts val="1100"/>
              <a:buFont typeface="Arial"/>
              <a:buNone/>
            </a:pPr>
            <a:r>
              <a:rPr lang="en" sz="3600" u="sng">
                <a:solidFill>
                  <a:schemeClr val="hlink"/>
                </a:solidFill>
                <a:hlinkClick r:id="rId3"/>
              </a:rPr>
              <a:t>SVASTH</a:t>
            </a:r>
            <a:endParaRPr sz="3600"/>
          </a:p>
          <a:p>
            <a:pPr indent="0" lvl="0" marL="0" rtl="0" algn="l">
              <a:lnSpc>
                <a:spcPct val="115000"/>
              </a:lnSpc>
              <a:spcBef>
                <a:spcPts val="1600"/>
              </a:spcBef>
              <a:spcAft>
                <a:spcPts val="0"/>
              </a:spcAft>
              <a:buSzPts val="1800"/>
              <a:buNone/>
            </a:pPr>
            <a:r>
              <a:t/>
            </a:r>
            <a:endParaRPr sz="36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98" name="Google Shape;98;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have tried to develop an app that would address the health and medical needs of individuals of various age groups.What makes Svasth different from other healthcare apps is its ability to give highly personalized warnings regarding drug use and allergy based on one's previous health data.It also gives epidemic informations and personal precautions to be taken while visiting new places..Thus it stands out as a constant health care companion.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