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8cf37dd5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8cf37dd5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8cf37dd5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8cf37dd5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8cf37dd5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8cf37dd5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8cf37dd5d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8cf37dd5d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8cf37dd5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8cf37dd5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8cf37dd5d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8cf37dd5d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8cf37dd5d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8cf37dd5d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8cf37dd5d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8cf37dd5d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8cf37dd5d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8cf37dd5d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8cf37dd5d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8cf37dd5d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8cf37dd5d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8cf37dd5d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8cf37dd5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8cf37dd5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8cf37dd5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8cf37dd5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8cf37dd5d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8cf37dd5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8cf37dd5d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8cf37dd5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8cf37dd5d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8cf37dd5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8cf37dd5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8cf37dd5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Hibernate</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nvSpPr>
        <p:spPr>
          <a:xfrm>
            <a:off x="463650" y="585975"/>
            <a:ext cx="8495100" cy="42915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@Entity - specifies to declare the class as entity or a table.</a:t>
            </a:r>
            <a:endParaRPr sz="1800">
              <a:solidFill>
                <a:schemeClr val="lt2"/>
              </a:solidFill>
              <a:latin typeface="Roboto"/>
              <a:ea typeface="Roboto"/>
              <a:cs typeface="Roboto"/>
              <a:sym typeface="Roboto"/>
            </a:endParaRPr>
          </a:p>
          <a:p>
            <a:pPr indent="-342900" lvl="0" marL="457200" rtl="0" algn="l">
              <a:lnSpc>
                <a:spcPct val="150000"/>
              </a:lnSpc>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@Table - specifies to declare table name</a:t>
            </a:r>
            <a:endParaRPr sz="1800">
              <a:solidFill>
                <a:schemeClr val="lt2"/>
              </a:solidFill>
              <a:latin typeface="Roboto"/>
              <a:ea typeface="Roboto"/>
              <a:cs typeface="Roboto"/>
              <a:sym typeface="Roboto"/>
            </a:endParaRPr>
          </a:p>
          <a:p>
            <a:pPr indent="-342900" lvl="0" marL="457200" rtl="0" algn="l">
              <a:lnSpc>
                <a:spcPct val="150000"/>
              </a:lnSpc>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@Id       - specifies to use for identity (primary key of a table) of the cl</a:t>
            </a:r>
            <a:r>
              <a:rPr lang="en" sz="1800">
                <a:solidFill>
                  <a:schemeClr val="lt2"/>
                </a:solidFill>
                <a:latin typeface="Roboto"/>
                <a:ea typeface="Roboto"/>
                <a:cs typeface="Roboto"/>
                <a:sym typeface="Roboto"/>
              </a:rPr>
              <a:t>ass.</a:t>
            </a:r>
            <a:endParaRPr sz="1800">
              <a:solidFill>
                <a:schemeClr val="lt2"/>
              </a:solidFill>
              <a:latin typeface="Roboto"/>
              <a:ea typeface="Roboto"/>
              <a:cs typeface="Roboto"/>
              <a:sym typeface="Roboto"/>
            </a:endParaRPr>
          </a:p>
          <a:p>
            <a:pPr indent="-342900" lvl="0" marL="457200" rtl="0" algn="l">
              <a:lnSpc>
                <a:spcPct val="150000"/>
              </a:lnSpc>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@GeneratedValue - specifies, how the identity attribute can be initialized such as Automatic, manual, or value taken from sequence table.</a:t>
            </a:r>
            <a:endParaRPr sz="1800">
              <a:solidFill>
                <a:schemeClr val="lt2"/>
              </a:solidFill>
              <a:latin typeface="Roboto"/>
              <a:ea typeface="Roboto"/>
              <a:cs typeface="Roboto"/>
              <a:sym typeface="Roboto"/>
            </a:endParaRPr>
          </a:p>
          <a:p>
            <a:pPr indent="-342900" lvl="0" marL="457200" rtl="0" algn="l">
              <a:lnSpc>
                <a:spcPct val="150000"/>
              </a:lnSpc>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@Column - specify column or attribute for persistence property.</a:t>
            </a:r>
            <a:endParaRPr sz="1800">
              <a:solidFill>
                <a:schemeClr val="lt2"/>
              </a:solidFill>
              <a:latin typeface="Roboto"/>
              <a:ea typeface="Roboto"/>
              <a:cs typeface="Roboto"/>
              <a:sym typeface="Roboto"/>
            </a:endParaRPr>
          </a:p>
          <a:p>
            <a:pPr indent="-342900" lvl="0" marL="457200" rtl="0" algn="l">
              <a:lnSpc>
                <a:spcPct val="150000"/>
              </a:lnSpc>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@Transient - specifies the property which in not persistent</a:t>
            </a:r>
            <a:endParaRPr sz="1800">
              <a:solidFill>
                <a:schemeClr val="lt2"/>
              </a:solidFill>
              <a:latin typeface="Roboto"/>
              <a:ea typeface="Roboto"/>
              <a:cs typeface="Roboto"/>
              <a:sym typeface="Roboto"/>
            </a:endParaRPr>
          </a:p>
          <a:p>
            <a:pPr indent="0" lvl="0" marL="457200" rtl="0" algn="l">
              <a:lnSpc>
                <a:spcPct val="150000"/>
              </a:lnSpc>
              <a:spcBef>
                <a:spcPts val="1600"/>
              </a:spcBef>
              <a:spcAft>
                <a:spcPts val="0"/>
              </a:spcAft>
              <a:buNone/>
            </a:pPr>
            <a:r>
              <a:t/>
            </a:r>
            <a:endParaRPr sz="1800">
              <a:solidFill>
                <a:schemeClr val="lt2"/>
              </a:solidFill>
              <a:latin typeface="Roboto"/>
              <a:ea typeface="Roboto"/>
              <a:cs typeface="Roboto"/>
              <a:sym typeface="Roboto"/>
            </a:endParaRPr>
          </a:p>
          <a:p>
            <a:pPr indent="0" lvl="0" marL="0" rtl="0" algn="l">
              <a:lnSpc>
                <a:spcPct val="150000"/>
              </a:lnSpc>
              <a:spcBef>
                <a:spcPts val="1600"/>
              </a:spcBef>
              <a:spcAft>
                <a:spcPts val="0"/>
              </a:spcAft>
              <a:buNone/>
            </a:pPr>
            <a:r>
              <a:t/>
            </a:r>
            <a:endParaRPr sz="1800">
              <a:solidFill>
                <a:schemeClr val="lt2"/>
              </a:solidFill>
              <a:latin typeface="Roboto"/>
              <a:ea typeface="Roboto"/>
              <a:cs typeface="Roboto"/>
              <a:sym typeface="Roboto"/>
            </a:endParaRPr>
          </a:p>
          <a:p>
            <a:pPr indent="0" lvl="0" marL="0" rtl="0" algn="l">
              <a:lnSpc>
                <a:spcPct val="150000"/>
              </a:lnSpc>
              <a:spcBef>
                <a:spcPts val="1600"/>
              </a:spcBef>
              <a:spcAft>
                <a:spcPts val="0"/>
              </a:spcAft>
              <a:buNone/>
            </a:pPr>
            <a:r>
              <a:t/>
            </a:r>
            <a:endParaRPr sz="1800">
              <a:solidFill>
                <a:schemeClr val="lt2"/>
              </a:solidFill>
              <a:latin typeface="Roboto"/>
              <a:ea typeface="Roboto"/>
              <a:cs typeface="Roboto"/>
              <a:sym typeface="Roboto"/>
            </a:endParaRPr>
          </a:p>
          <a:p>
            <a:pPr indent="0" lvl="0" marL="0" rtl="0" algn="l">
              <a:lnSpc>
                <a:spcPct val="150000"/>
              </a:lnSpc>
              <a:spcBef>
                <a:spcPts val="1600"/>
              </a:spcBef>
              <a:spcAft>
                <a:spcPts val="0"/>
              </a:spcAft>
              <a:buNone/>
            </a:pPr>
            <a:r>
              <a:t/>
            </a:r>
            <a:endParaRPr sz="1800">
              <a:solidFill>
                <a:schemeClr val="lt2"/>
              </a:solidFill>
              <a:latin typeface="Roboto"/>
              <a:ea typeface="Roboto"/>
              <a:cs typeface="Roboto"/>
              <a:sym typeface="Roboto"/>
            </a:endParaRPr>
          </a:p>
          <a:p>
            <a:pPr indent="0" lvl="0" marL="0" rtl="0" algn="l">
              <a:lnSpc>
                <a:spcPct val="150000"/>
              </a:lnSpc>
              <a:spcBef>
                <a:spcPts val="1600"/>
              </a:spcBef>
              <a:spcAft>
                <a:spcPts val="1600"/>
              </a:spcAft>
              <a:buNone/>
            </a:pPr>
            <a:r>
              <a:t/>
            </a:r>
            <a:endParaRPr sz="1800">
              <a:solidFill>
                <a:schemeClr val="lt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nvSpPr>
        <p:spPr>
          <a:xfrm>
            <a:off x="463650" y="585975"/>
            <a:ext cx="8495100" cy="429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lt2"/>
                </a:solidFill>
                <a:latin typeface="Roboto"/>
                <a:ea typeface="Roboto"/>
                <a:cs typeface="Roboto"/>
                <a:sym typeface="Roboto"/>
              </a:rPr>
              <a:t>4</a:t>
            </a:r>
            <a:r>
              <a:rPr b="1" lang="en" sz="2000">
                <a:solidFill>
                  <a:schemeClr val="lt2"/>
                </a:solidFill>
                <a:latin typeface="Roboto"/>
                <a:ea typeface="Roboto"/>
                <a:cs typeface="Roboto"/>
                <a:sym typeface="Roboto"/>
              </a:rPr>
              <a:t>. </a:t>
            </a:r>
            <a:r>
              <a:rPr b="1" lang="en" sz="2000">
                <a:solidFill>
                  <a:schemeClr val="lt2"/>
                </a:solidFill>
                <a:latin typeface="Roboto"/>
                <a:ea typeface="Roboto"/>
                <a:cs typeface="Roboto"/>
                <a:sym typeface="Roboto"/>
              </a:rPr>
              <a:t>Create Repository class to Read Student information</a:t>
            </a:r>
            <a:endParaRPr b="1" sz="2000">
              <a:solidFill>
                <a:schemeClr val="lt2"/>
              </a:solidFill>
              <a:latin typeface="Roboto"/>
              <a:ea typeface="Roboto"/>
              <a:cs typeface="Roboto"/>
              <a:sym typeface="Roboto"/>
            </a:endParaRPr>
          </a:p>
          <a:p>
            <a:pPr indent="-342900" lvl="0" marL="457200" rtl="0" algn="l">
              <a:lnSpc>
                <a:spcPct val="115000"/>
              </a:lnSpc>
              <a:spcBef>
                <a:spcPts val="1600"/>
              </a:spcBef>
              <a:spcAft>
                <a:spcPts val="0"/>
              </a:spcAft>
              <a:buClr>
                <a:schemeClr val="lt2"/>
              </a:buClr>
              <a:buSzPts val="1800"/>
              <a:buFont typeface="Roboto"/>
              <a:buChar char="●"/>
            </a:pPr>
            <a:r>
              <a:rPr lang="en" sz="1800">
                <a:solidFill>
                  <a:schemeClr val="lt2"/>
                </a:solidFill>
                <a:latin typeface="Roboto"/>
                <a:ea typeface="Roboto"/>
                <a:cs typeface="Roboto"/>
                <a:sym typeface="Roboto"/>
              </a:rPr>
              <a:t>@Repository annotation is used to indicate that the class provides the mechanism for storage, retrieval, search, update and delete operation on objects.</a:t>
            </a:r>
            <a:endParaRPr sz="1800">
              <a:solidFill>
                <a:schemeClr val="lt2"/>
              </a:solidFill>
              <a:latin typeface="Roboto"/>
              <a:ea typeface="Roboto"/>
              <a:cs typeface="Roboto"/>
              <a:sym typeface="Roboto"/>
            </a:endParaRPr>
          </a:p>
          <a:p>
            <a:pPr indent="0" lvl="0" marL="0" rtl="0" algn="l">
              <a:lnSpc>
                <a:spcPct val="115000"/>
              </a:lnSpc>
              <a:spcBef>
                <a:spcPts val="1600"/>
              </a:spcBef>
              <a:spcAft>
                <a:spcPts val="0"/>
              </a:spcAft>
              <a:buNone/>
            </a:pPr>
            <a:r>
              <a:rPr lang="en" sz="1800">
                <a:solidFill>
                  <a:schemeClr val="lt2"/>
                </a:solidFill>
                <a:latin typeface="Roboto"/>
                <a:ea typeface="Roboto"/>
                <a:cs typeface="Roboto"/>
                <a:sym typeface="Roboto"/>
              </a:rPr>
              <a:t>        </a:t>
            </a:r>
            <a:endParaRPr sz="1800">
              <a:solidFill>
                <a:schemeClr val="lt2"/>
              </a:solidFill>
              <a:latin typeface="Roboto"/>
              <a:ea typeface="Roboto"/>
              <a:cs typeface="Roboto"/>
              <a:sym typeface="Roboto"/>
            </a:endParaRPr>
          </a:p>
          <a:p>
            <a:pPr indent="0" lvl="0" marL="457200" rtl="0" algn="l">
              <a:lnSpc>
                <a:spcPct val="115000"/>
              </a:lnSpc>
              <a:spcBef>
                <a:spcPts val="1600"/>
              </a:spcBef>
              <a:spcAft>
                <a:spcPts val="0"/>
              </a:spcAft>
              <a:buNone/>
            </a:pPr>
            <a:r>
              <a:t/>
            </a:r>
            <a:endParaRPr sz="1800">
              <a:solidFill>
                <a:schemeClr val="lt2"/>
              </a:solidFill>
              <a:latin typeface="Roboto"/>
              <a:ea typeface="Roboto"/>
              <a:cs typeface="Roboto"/>
              <a:sym typeface="Roboto"/>
            </a:endParaRPr>
          </a:p>
          <a:p>
            <a:pPr indent="0" lvl="0" marL="0" rtl="0" algn="l">
              <a:lnSpc>
                <a:spcPct val="115000"/>
              </a:lnSpc>
              <a:spcBef>
                <a:spcPts val="1600"/>
              </a:spcBef>
              <a:spcAft>
                <a:spcPts val="0"/>
              </a:spcAft>
              <a:buNone/>
            </a:pPr>
            <a:r>
              <a:t/>
            </a:r>
            <a:endParaRPr sz="1800">
              <a:solidFill>
                <a:schemeClr val="lt2"/>
              </a:solidFill>
              <a:latin typeface="Roboto"/>
              <a:ea typeface="Roboto"/>
              <a:cs typeface="Roboto"/>
              <a:sym typeface="Roboto"/>
            </a:endParaRPr>
          </a:p>
          <a:p>
            <a:pPr indent="0" lvl="0" marL="0" rtl="0" algn="l">
              <a:lnSpc>
                <a:spcPct val="115000"/>
              </a:lnSpc>
              <a:spcBef>
                <a:spcPts val="1600"/>
              </a:spcBef>
              <a:spcAft>
                <a:spcPts val="0"/>
              </a:spcAft>
              <a:buNone/>
            </a:pPr>
            <a:r>
              <a:t/>
            </a:r>
            <a:endParaRPr sz="1800">
              <a:solidFill>
                <a:schemeClr val="lt2"/>
              </a:solidFill>
              <a:latin typeface="Roboto"/>
              <a:ea typeface="Roboto"/>
              <a:cs typeface="Roboto"/>
              <a:sym typeface="Roboto"/>
            </a:endParaRPr>
          </a:p>
          <a:p>
            <a:pPr indent="0" lvl="0" marL="0" rtl="0" algn="l">
              <a:lnSpc>
                <a:spcPct val="115000"/>
              </a:lnSpc>
              <a:spcBef>
                <a:spcPts val="1600"/>
              </a:spcBef>
              <a:spcAft>
                <a:spcPts val="0"/>
              </a:spcAft>
              <a:buNone/>
            </a:pPr>
            <a:r>
              <a:t/>
            </a:r>
            <a:endParaRPr sz="1800">
              <a:solidFill>
                <a:schemeClr val="lt2"/>
              </a:solidFill>
              <a:latin typeface="Roboto"/>
              <a:ea typeface="Roboto"/>
              <a:cs typeface="Roboto"/>
              <a:sym typeface="Roboto"/>
            </a:endParaRPr>
          </a:p>
          <a:p>
            <a:pPr indent="0" lvl="0" marL="0" rtl="0" algn="l">
              <a:lnSpc>
                <a:spcPct val="115000"/>
              </a:lnSpc>
              <a:spcBef>
                <a:spcPts val="1600"/>
              </a:spcBef>
              <a:spcAft>
                <a:spcPts val="1600"/>
              </a:spcAft>
              <a:buNone/>
            </a:pPr>
            <a:r>
              <a:t/>
            </a:r>
            <a:endParaRPr sz="1800">
              <a:solidFill>
                <a:schemeClr val="lt2"/>
              </a:solidFill>
              <a:latin typeface="Roboto"/>
              <a:ea typeface="Roboto"/>
              <a:cs typeface="Roboto"/>
              <a:sym typeface="Roboto"/>
            </a:endParaRPr>
          </a:p>
        </p:txBody>
      </p:sp>
      <p:pic>
        <p:nvPicPr>
          <p:cNvPr id="130" name="Google Shape;130;p23"/>
          <p:cNvPicPr preferRelativeResize="0"/>
          <p:nvPr/>
        </p:nvPicPr>
        <p:blipFill>
          <a:blip r:embed="rId3">
            <a:alphaModFix/>
          </a:blip>
          <a:stretch>
            <a:fillRect/>
          </a:stretch>
        </p:blipFill>
        <p:spPr>
          <a:xfrm>
            <a:off x="2216925" y="1902350"/>
            <a:ext cx="5543550" cy="609600"/>
          </a:xfrm>
          <a:prstGeom prst="rect">
            <a:avLst/>
          </a:prstGeom>
          <a:noFill/>
          <a:ln>
            <a:noFill/>
          </a:ln>
        </p:spPr>
      </p:pic>
      <p:pic>
        <p:nvPicPr>
          <p:cNvPr id="131" name="Google Shape;131;p23"/>
          <p:cNvPicPr preferRelativeResize="0"/>
          <p:nvPr/>
        </p:nvPicPr>
        <p:blipFill>
          <a:blip r:embed="rId4">
            <a:alphaModFix/>
          </a:blip>
          <a:stretch>
            <a:fillRect/>
          </a:stretch>
        </p:blipFill>
        <p:spPr>
          <a:xfrm>
            <a:off x="2631250" y="2628963"/>
            <a:ext cx="4714875" cy="2333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nvSpPr>
        <p:spPr>
          <a:xfrm>
            <a:off x="463650" y="585975"/>
            <a:ext cx="8495100" cy="429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lt2"/>
                </a:solidFill>
                <a:latin typeface="Roboto"/>
                <a:ea typeface="Roboto"/>
                <a:cs typeface="Roboto"/>
                <a:sym typeface="Roboto"/>
              </a:rPr>
              <a:t>5. Service to call repository methods</a:t>
            </a:r>
            <a:endParaRPr b="1" sz="2000">
              <a:solidFill>
                <a:schemeClr val="lt2"/>
              </a:solidFill>
              <a:latin typeface="Roboto"/>
              <a:ea typeface="Roboto"/>
              <a:cs typeface="Roboto"/>
              <a:sym typeface="Roboto"/>
            </a:endParaRPr>
          </a:p>
          <a:p>
            <a:pPr indent="0" lvl="0" marL="0" rtl="0" algn="l">
              <a:lnSpc>
                <a:spcPct val="115000"/>
              </a:lnSpc>
              <a:spcBef>
                <a:spcPts val="1600"/>
              </a:spcBef>
              <a:spcAft>
                <a:spcPts val="0"/>
              </a:spcAft>
              <a:buNone/>
            </a:pPr>
            <a:r>
              <a:t/>
            </a:r>
            <a:endParaRPr sz="1800">
              <a:solidFill>
                <a:schemeClr val="lt2"/>
              </a:solidFill>
              <a:latin typeface="Roboto"/>
              <a:ea typeface="Roboto"/>
              <a:cs typeface="Roboto"/>
              <a:sym typeface="Roboto"/>
            </a:endParaRPr>
          </a:p>
          <a:p>
            <a:pPr indent="0" lvl="0" marL="0" rtl="0" algn="l">
              <a:lnSpc>
                <a:spcPct val="115000"/>
              </a:lnSpc>
              <a:spcBef>
                <a:spcPts val="1600"/>
              </a:spcBef>
              <a:spcAft>
                <a:spcPts val="0"/>
              </a:spcAft>
              <a:buNone/>
            </a:pPr>
            <a:r>
              <a:rPr lang="en" sz="1800">
                <a:solidFill>
                  <a:schemeClr val="lt2"/>
                </a:solidFill>
                <a:latin typeface="Roboto"/>
                <a:ea typeface="Roboto"/>
                <a:cs typeface="Roboto"/>
                <a:sym typeface="Roboto"/>
              </a:rPr>
              <a:t>.</a:t>
            </a:r>
            <a:endParaRPr sz="1800">
              <a:solidFill>
                <a:schemeClr val="lt2"/>
              </a:solidFill>
              <a:latin typeface="Roboto"/>
              <a:ea typeface="Roboto"/>
              <a:cs typeface="Roboto"/>
              <a:sym typeface="Roboto"/>
            </a:endParaRPr>
          </a:p>
          <a:p>
            <a:pPr indent="0" lvl="0" marL="0" rtl="0" algn="l">
              <a:lnSpc>
                <a:spcPct val="115000"/>
              </a:lnSpc>
              <a:spcBef>
                <a:spcPts val="1600"/>
              </a:spcBef>
              <a:spcAft>
                <a:spcPts val="0"/>
              </a:spcAft>
              <a:buNone/>
            </a:pPr>
            <a:r>
              <a:rPr lang="en" sz="1800">
                <a:solidFill>
                  <a:schemeClr val="lt2"/>
                </a:solidFill>
                <a:latin typeface="Roboto"/>
                <a:ea typeface="Roboto"/>
                <a:cs typeface="Roboto"/>
                <a:sym typeface="Roboto"/>
              </a:rPr>
              <a:t>        </a:t>
            </a:r>
            <a:endParaRPr sz="1800">
              <a:solidFill>
                <a:schemeClr val="lt2"/>
              </a:solidFill>
              <a:latin typeface="Roboto"/>
              <a:ea typeface="Roboto"/>
              <a:cs typeface="Roboto"/>
              <a:sym typeface="Roboto"/>
            </a:endParaRPr>
          </a:p>
          <a:p>
            <a:pPr indent="0" lvl="0" marL="457200" rtl="0" algn="l">
              <a:lnSpc>
                <a:spcPct val="115000"/>
              </a:lnSpc>
              <a:spcBef>
                <a:spcPts val="1600"/>
              </a:spcBef>
              <a:spcAft>
                <a:spcPts val="0"/>
              </a:spcAft>
              <a:buNone/>
            </a:pPr>
            <a:r>
              <a:t/>
            </a:r>
            <a:endParaRPr sz="1800">
              <a:solidFill>
                <a:schemeClr val="lt2"/>
              </a:solidFill>
              <a:latin typeface="Roboto"/>
              <a:ea typeface="Roboto"/>
              <a:cs typeface="Roboto"/>
              <a:sym typeface="Roboto"/>
            </a:endParaRPr>
          </a:p>
          <a:p>
            <a:pPr indent="0" lvl="0" marL="0" rtl="0" algn="l">
              <a:lnSpc>
                <a:spcPct val="115000"/>
              </a:lnSpc>
              <a:spcBef>
                <a:spcPts val="1600"/>
              </a:spcBef>
              <a:spcAft>
                <a:spcPts val="0"/>
              </a:spcAft>
              <a:buNone/>
            </a:pPr>
            <a:r>
              <a:t/>
            </a:r>
            <a:endParaRPr sz="1800">
              <a:solidFill>
                <a:schemeClr val="lt2"/>
              </a:solidFill>
              <a:latin typeface="Roboto"/>
              <a:ea typeface="Roboto"/>
              <a:cs typeface="Roboto"/>
              <a:sym typeface="Roboto"/>
            </a:endParaRPr>
          </a:p>
          <a:p>
            <a:pPr indent="0" lvl="0" marL="0" rtl="0" algn="l">
              <a:lnSpc>
                <a:spcPct val="115000"/>
              </a:lnSpc>
              <a:spcBef>
                <a:spcPts val="1600"/>
              </a:spcBef>
              <a:spcAft>
                <a:spcPts val="0"/>
              </a:spcAft>
              <a:buNone/>
            </a:pPr>
            <a:r>
              <a:t/>
            </a:r>
            <a:endParaRPr sz="1800">
              <a:solidFill>
                <a:schemeClr val="lt2"/>
              </a:solidFill>
              <a:latin typeface="Roboto"/>
              <a:ea typeface="Roboto"/>
              <a:cs typeface="Roboto"/>
              <a:sym typeface="Roboto"/>
            </a:endParaRPr>
          </a:p>
          <a:p>
            <a:pPr indent="0" lvl="0" marL="0" rtl="0" algn="l">
              <a:lnSpc>
                <a:spcPct val="115000"/>
              </a:lnSpc>
              <a:spcBef>
                <a:spcPts val="1600"/>
              </a:spcBef>
              <a:spcAft>
                <a:spcPts val="0"/>
              </a:spcAft>
              <a:buNone/>
            </a:pPr>
            <a:r>
              <a:t/>
            </a:r>
            <a:endParaRPr sz="1800">
              <a:solidFill>
                <a:schemeClr val="lt2"/>
              </a:solidFill>
              <a:latin typeface="Roboto"/>
              <a:ea typeface="Roboto"/>
              <a:cs typeface="Roboto"/>
              <a:sym typeface="Roboto"/>
            </a:endParaRPr>
          </a:p>
          <a:p>
            <a:pPr indent="0" lvl="0" marL="0" rtl="0" algn="l">
              <a:lnSpc>
                <a:spcPct val="115000"/>
              </a:lnSpc>
              <a:spcBef>
                <a:spcPts val="1600"/>
              </a:spcBef>
              <a:spcAft>
                <a:spcPts val="1600"/>
              </a:spcAft>
              <a:buNone/>
            </a:pPr>
            <a:r>
              <a:t/>
            </a:r>
            <a:endParaRPr sz="1800">
              <a:solidFill>
                <a:schemeClr val="lt2"/>
              </a:solidFill>
              <a:latin typeface="Roboto"/>
              <a:ea typeface="Roboto"/>
              <a:cs typeface="Roboto"/>
              <a:sym typeface="Roboto"/>
            </a:endParaRPr>
          </a:p>
        </p:txBody>
      </p:sp>
      <p:pic>
        <p:nvPicPr>
          <p:cNvPr id="137" name="Google Shape;137;p24"/>
          <p:cNvPicPr preferRelativeResize="0"/>
          <p:nvPr/>
        </p:nvPicPr>
        <p:blipFill>
          <a:blip r:embed="rId3">
            <a:alphaModFix/>
          </a:blip>
          <a:stretch>
            <a:fillRect/>
          </a:stretch>
        </p:blipFill>
        <p:spPr>
          <a:xfrm>
            <a:off x="865925" y="1635732"/>
            <a:ext cx="6215050" cy="2382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JPA - Entity Relationships</a:t>
            </a:r>
            <a:endParaRPr/>
          </a:p>
        </p:txBody>
      </p:sp>
      <p:sp>
        <p:nvSpPr>
          <p:cNvPr id="143" name="Google Shape;143;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@OneToOne Relation</a:t>
            </a:r>
            <a:endParaRPr/>
          </a:p>
          <a:p>
            <a:pPr indent="-342900" lvl="0" marL="457200" rtl="0" algn="l">
              <a:lnSpc>
                <a:spcPct val="150000"/>
              </a:lnSpc>
              <a:spcBef>
                <a:spcPts val="0"/>
              </a:spcBef>
              <a:spcAft>
                <a:spcPts val="0"/>
              </a:spcAft>
              <a:buSzPts val="1800"/>
              <a:buChar char="●"/>
            </a:pPr>
            <a:r>
              <a:rPr lang="en"/>
              <a:t>@OneToMany Relation</a:t>
            </a:r>
            <a:endParaRPr/>
          </a:p>
          <a:p>
            <a:pPr indent="-342900" lvl="0" marL="457200" rtl="0" algn="l">
              <a:lnSpc>
                <a:spcPct val="150000"/>
              </a:lnSpc>
              <a:spcBef>
                <a:spcPts val="0"/>
              </a:spcBef>
              <a:spcAft>
                <a:spcPts val="0"/>
              </a:spcAft>
              <a:buSzPts val="1800"/>
              <a:buChar char="●"/>
            </a:pPr>
            <a:r>
              <a:rPr lang="en"/>
              <a:t>@ManyToOne Relation</a:t>
            </a:r>
            <a:endParaRPr/>
          </a:p>
          <a:p>
            <a:pPr indent="-342900" lvl="0" marL="457200" rtl="0" algn="l">
              <a:lnSpc>
                <a:spcPct val="150000"/>
              </a:lnSpc>
              <a:spcBef>
                <a:spcPts val="0"/>
              </a:spcBef>
              <a:spcAft>
                <a:spcPts val="0"/>
              </a:spcAft>
              <a:buSzPts val="1800"/>
              <a:buChar char="●"/>
            </a:pPr>
            <a:r>
              <a:rPr lang="en"/>
              <a:t>@ManyToMany Relation</a:t>
            </a:r>
            <a:endParaRPr/>
          </a:p>
          <a:p>
            <a:pPr indent="0" lvl="0" marL="0" rtl="0" algn="l">
              <a:lnSpc>
                <a:spcPct val="150000"/>
              </a:lnSpc>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OneToOne Relation</a:t>
            </a:r>
            <a:endParaRPr/>
          </a:p>
        </p:txBody>
      </p:sp>
      <p:sp>
        <p:nvSpPr>
          <p:cNvPr id="149" name="Google Shape;149;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It means each row of one entity is referred to one and only one row of another entity.</a:t>
            </a:r>
            <a:endParaRPr/>
          </a:p>
          <a:p>
            <a:pPr indent="0" lvl="0" marL="457200" rtl="0" algn="l">
              <a:lnSpc>
                <a:spcPct val="150000"/>
              </a:lnSpc>
              <a:spcBef>
                <a:spcPts val="1600"/>
              </a:spcBef>
              <a:spcAft>
                <a:spcPts val="1600"/>
              </a:spcAft>
              <a:buNone/>
            </a:pPr>
            <a:r>
              <a:t/>
            </a:r>
            <a:endParaRPr/>
          </a:p>
        </p:txBody>
      </p:sp>
      <p:pic>
        <p:nvPicPr>
          <p:cNvPr id="150" name="Google Shape;150;p26"/>
          <p:cNvPicPr preferRelativeResize="0"/>
          <p:nvPr/>
        </p:nvPicPr>
        <p:blipFill>
          <a:blip r:embed="rId3">
            <a:alphaModFix/>
          </a:blip>
          <a:stretch>
            <a:fillRect/>
          </a:stretch>
        </p:blipFill>
        <p:spPr>
          <a:xfrm>
            <a:off x="2347900" y="2838575"/>
            <a:ext cx="4448175" cy="1790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7"/>
          <p:cNvSpPr txBox="1"/>
          <p:nvPr/>
        </p:nvSpPr>
        <p:spPr>
          <a:xfrm>
            <a:off x="89200" y="208125"/>
            <a:ext cx="8869500" cy="475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chemeClr val="lt2"/>
              </a:solidFill>
              <a:latin typeface="Roboto"/>
              <a:ea typeface="Roboto"/>
              <a:cs typeface="Roboto"/>
              <a:sym typeface="Roboto"/>
            </a:endParaRPr>
          </a:p>
          <a:p>
            <a:pPr indent="0" lvl="0" marL="0" rtl="0" algn="l">
              <a:lnSpc>
                <a:spcPct val="115000"/>
              </a:lnSpc>
              <a:spcBef>
                <a:spcPts val="1600"/>
              </a:spcBef>
              <a:spcAft>
                <a:spcPts val="0"/>
              </a:spcAft>
              <a:buNone/>
            </a:pPr>
            <a:r>
              <a:rPr lang="en" sz="1800">
                <a:solidFill>
                  <a:schemeClr val="lt2"/>
                </a:solidFill>
                <a:latin typeface="Roboto"/>
                <a:ea typeface="Roboto"/>
                <a:cs typeface="Roboto"/>
                <a:sym typeface="Roboto"/>
              </a:rPr>
              <a:t>.</a:t>
            </a:r>
            <a:endParaRPr sz="1800">
              <a:solidFill>
                <a:schemeClr val="lt2"/>
              </a:solidFill>
              <a:latin typeface="Roboto"/>
              <a:ea typeface="Roboto"/>
              <a:cs typeface="Roboto"/>
              <a:sym typeface="Roboto"/>
            </a:endParaRPr>
          </a:p>
          <a:p>
            <a:pPr indent="0" lvl="0" marL="0" rtl="0" algn="l">
              <a:lnSpc>
                <a:spcPct val="115000"/>
              </a:lnSpc>
              <a:spcBef>
                <a:spcPts val="1600"/>
              </a:spcBef>
              <a:spcAft>
                <a:spcPts val="0"/>
              </a:spcAft>
              <a:buNone/>
            </a:pPr>
            <a:r>
              <a:rPr lang="en" sz="1800">
                <a:solidFill>
                  <a:schemeClr val="lt2"/>
                </a:solidFill>
                <a:latin typeface="Roboto"/>
                <a:ea typeface="Roboto"/>
                <a:cs typeface="Roboto"/>
                <a:sym typeface="Roboto"/>
              </a:rPr>
              <a:t>        </a:t>
            </a:r>
            <a:endParaRPr sz="1800">
              <a:solidFill>
                <a:schemeClr val="lt2"/>
              </a:solidFill>
              <a:latin typeface="Roboto"/>
              <a:ea typeface="Roboto"/>
              <a:cs typeface="Roboto"/>
              <a:sym typeface="Roboto"/>
            </a:endParaRPr>
          </a:p>
          <a:p>
            <a:pPr indent="0" lvl="0" marL="457200" rtl="0" algn="l">
              <a:lnSpc>
                <a:spcPct val="115000"/>
              </a:lnSpc>
              <a:spcBef>
                <a:spcPts val="1600"/>
              </a:spcBef>
              <a:spcAft>
                <a:spcPts val="0"/>
              </a:spcAft>
              <a:buNone/>
            </a:pPr>
            <a:r>
              <a:t/>
            </a:r>
            <a:endParaRPr sz="1800">
              <a:solidFill>
                <a:schemeClr val="lt2"/>
              </a:solidFill>
              <a:latin typeface="Roboto"/>
              <a:ea typeface="Roboto"/>
              <a:cs typeface="Roboto"/>
              <a:sym typeface="Roboto"/>
            </a:endParaRPr>
          </a:p>
          <a:p>
            <a:pPr indent="0" lvl="0" marL="0" rtl="0" algn="l">
              <a:lnSpc>
                <a:spcPct val="115000"/>
              </a:lnSpc>
              <a:spcBef>
                <a:spcPts val="1600"/>
              </a:spcBef>
              <a:spcAft>
                <a:spcPts val="0"/>
              </a:spcAft>
              <a:buNone/>
            </a:pPr>
            <a:r>
              <a:t/>
            </a:r>
            <a:endParaRPr sz="1800">
              <a:solidFill>
                <a:schemeClr val="lt2"/>
              </a:solidFill>
              <a:latin typeface="Roboto"/>
              <a:ea typeface="Roboto"/>
              <a:cs typeface="Roboto"/>
              <a:sym typeface="Roboto"/>
            </a:endParaRPr>
          </a:p>
          <a:p>
            <a:pPr indent="0" lvl="0" marL="0" rtl="0" algn="l">
              <a:lnSpc>
                <a:spcPct val="115000"/>
              </a:lnSpc>
              <a:spcBef>
                <a:spcPts val="1600"/>
              </a:spcBef>
              <a:spcAft>
                <a:spcPts val="0"/>
              </a:spcAft>
              <a:buNone/>
            </a:pPr>
            <a:r>
              <a:t/>
            </a:r>
            <a:endParaRPr sz="1800">
              <a:solidFill>
                <a:schemeClr val="lt2"/>
              </a:solidFill>
              <a:latin typeface="Roboto"/>
              <a:ea typeface="Roboto"/>
              <a:cs typeface="Roboto"/>
              <a:sym typeface="Roboto"/>
            </a:endParaRPr>
          </a:p>
          <a:p>
            <a:pPr indent="0" lvl="0" marL="0" rtl="0" algn="l">
              <a:lnSpc>
                <a:spcPct val="115000"/>
              </a:lnSpc>
              <a:spcBef>
                <a:spcPts val="1600"/>
              </a:spcBef>
              <a:spcAft>
                <a:spcPts val="0"/>
              </a:spcAft>
              <a:buNone/>
            </a:pPr>
            <a:r>
              <a:t/>
            </a:r>
            <a:endParaRPr sz="1800">
              <a:solidFill>
                <a:schemeClr val="lt2"/>
              </a:solidFill>
              <a:latin typeface="Roboto"/>
              <a:ea typeface="Roboto"/>
              <a:cs typeface="Roboto"/>
              <a:sym typeface="Roboto"/>
            </a:endParaRPr>
          </a:p>
          <a:p>
            <a:pPr indent="-342900" lvl="0" marL="457200" rtl="0" algn="l">
              <a:lnSpc>
                <a:spcPct val="115000"/>
              </a:lnSpc>
              <a:spcBef>
                <a:spcPts val="1600"/>
              </a:spcBef>
              <a:spcAft>
                <a:spcPts val="0"/>
              </a:spcAft>
              <a:buClr>
                <a:schemeClr val="lt2"/>
              </a:buClr>
              <a:buSzPts val="1800"/>
              <a:buFont typeface="Roboto"/>
              <a:buChar char="●"/>
            </a:pPr>
            <a:r>
              <a:rPr lang="en" sz="1800">
                <a:solidFill>
                  <a:schemeClr val="lt2"/>
                </a:solidFill>
                <a:latin typeface="Roboto"/>
                <a:ea typeface="Roboto"/>
                <a:cs typeface="Roboto"/>
                <a:sym typeface="Roboto"/>
              </a:rPr>
              <a:t> “mappedBy” attribute declares that it is dependent on owner entity for mapping</a:t>
            </a:r>
            <a:endParaRPr sz="1800">
              <a:solidFill>
                <a:schemeClr val="lt2"/>
              </a:solidFill>
              <a:latin typeface="Roboto"/>
              <a:ea typeface="Roboto"/>
              <a:cs typeface="Roboto"/>
              <a:sym typeface="Roboto"/>
            </a:endParaRPr>
          </a:p>
          <a:p>
            <a:pPr indent="0" lvl="0" marL="0" rtl="0" algn="l">
              <a:lnSpc>
                <a:spcPct val="115000"/>
              </a:lnSpc>
              <a:spcBef>
                <a:spcPts val="1600"/>
              </a:spcBef>
              <a:spcAft>
                <a:spcPts val="1600"/>
              </a:spcAft>
              <a:buNone/>
            </a:pPr>
            <a:r>
              <a:t/>
            </a:r>
            <a:endParaRPr sz="1800">
              <a:solidFill>
                <a:schemeClr val="lt2"/>
              </a:solidFill>
              <a:latin typeface="Roboto"/>
              <a:ea typeface="Roboto"/>
              <a:cs typeface="Roboto"/>
              <a:sym typeface="Roboto"/>
            </a:endParaRPr>
          </a:p>
        </p:txBody>
      </p:sp>
      <p:pic>
        <p:nvPicPr>
          <p:cNvPr id="156" name="Google Shape;156;p27"/>
          <p:cNvPicPr preferRelativeResize="0"/>
          <p:nvPr/>
        </p:nvPicPr>
        <p:blipFill>
          <a:blip r:embed="rId3">
            <a:alphaModFix/>
          </a:blip>
          <a:stretch>
            <a:fillRect/>
          </a:stretch>
        </p:blipFill>
        <p:spPr>
          <a:xfrm>
            <a:off x="179188" y="357378"/>
            <a:ext cx="8785624" cy="1492575"/>
          </a:xfrm>
          <a:prstGeom prst="rect">
            <a:avLst/>
          </a:prstGeom>
          <a:noFill/>
          <a:ln>
            <a:noFill/>
          </a:ln>
        </p:spPr>
      </p:pic>
      <p:sp>
        <p:nvSpPr>
          <p:cNvPr id="157" name="Google Shape;157;p27"/>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58" name="Google Shape;158;p27"/>
          <p:cNvPicPr preferRelativeResize="0"/>
          <p:nvPr/>
        </p:nvPicPr>
        <p:blipFill>
          <a:blip r:embed="rId4">
            <a:alphaModFix/>
          </a:blip>
          <a:stretch>
            <a:fillRect/>
          </a:stretch>
        </p:blipFill>
        <p:spPr>
          <a:xfrm>
            <a:off x="179200" y="2055450"/>
            <a:ext cx="8785600" cy="1402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OneToMany Relation</a:t>
            </a:r>
            <a:endParaRPr/>
          </a:p>
        </p:txBody>
      </p:sp>
      <p:sp>
        <p:nvSpPr>
          <p:cNvPr id="164" name="Google Shape;164;p2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Hibernate one to many mapping is made between two entities where first entity can have relation with multiple second entity instances but second can be associated with only one instance of first entity.</a:t>
            </a:r>
            <a:endParaRPr/>
          </a:p>
          <a:p>
            <a:pPr indent="0" lvl="0" marL="457200" rtl="0" algn="l">
              <a:lnSpc>
                <a:spcPct val="150000"/>
              </a:lnSpc>
              <a:spcBef>
                <a:spcPts val="1600"/>
              </a:spcBef>
              <a:spcAft>
                <a:spcPts val="1600"/>
              </a:spcAft>
              <a:buNone/>
            </a:pPr>
            <a:r>
              <a:t/>
            </a:r>
            <a:endParaRPr/>
          </a:p>
        </p:txBody>
      </p:sp>
      <p:pic>
        <p:nvPicPr>
          <p:cNvPr id="165" name="Google Shape;165;p28"/>
          <p:cNvPicPr preferRelativeResize="0"/>
          <p:nvPr/>
        </p:nvPicPr>
        <p:blipFill>
          <a:blip r:embed="rId3">
            <a:alphaModFix/>
          </a:blip>
          <a:stretch>
            <a:fillRect/>
          </a:stretch>
        </p:blipFill>
        <p:spPr>
          <a:xfrm>
            <a:off x="1901075" y="3223713"/>
            <a:ext cx="4895850" cy="1609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9"/>
          <p:cNvSpPr txBox="1"/>
          <p:nvPr/>
        </p:nvSpPr>
        <p:spPr>
          <a:xfrm>
            <a:off x="89200" y="208125"/>
            <a:ext cx="8869500" cy="475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lt2"/>
                </a:solidFill>
                <a:latin typeface="Roboto"/>
                <a:ea typeface="Roboto"/>
                <a:cs typeface="Roboto"/>
                <a:sym typeface="Roboto"/>
              </a:rPr>
              <a:t>Employee Entity</a:t>
            </a:r>
            <a:endParaRPr b="1" sz="1800">
              <a:solidFill>
                <a:schemeClr val="lt2"/>
              </a:solidFill>
              <a:latin typeface="Roboto"/>
              <a:ea typeface="Roboto"/>
              <a:cs typeface="Roboto"/>
              <a:sym typeface="Roboto"/>
            </a:endParaRPr>
          </a:p>
          <a:p>
            <a:pPr indent="0" lvl="0" marL="0" rtl="0" algn="l">
              <a:lnSpc>
                <a:spcPct val="115000"/>
              </a:lnSpc>
              <a:spcBef>
                <a:spcPts val="1600"/>
              </a:spcBef>
              <a:spcAft>
                <a:spcPts val="0"/>
              </a:spcAft>
              <a:buNone/>
            </a:pPr>
            <a:r>
              <a:t/>
            </a:r>
            <a:endParaRPr sz="1800">
              <a:solidFill>
                <a:schemeClr val="lt2"/>
              </a:solidFill>
              <a:latin typeface="Roboto"/>
              <a:ea typeface="Roboto"/>
              <a:cs typeface="Roboto"/>
              <a:sym typeface="Roboto"/>
            </a:endParaRPr>
          </a:p>
          <a:p>
            <a:pPr indent="0" lvl="0" marL="0" rtl="0" algn="l">
              <a:lnSpc>
                <a:spcPct val="115000"/>
              </a:lnSpc>
              <a:spcBef>
                <a:spcPts val="1600"/>
              </a:spcBef>
              <a:spcAft>
                <a:spcPts val="0"/>
              </a:spcAft>
              <a:buNone/>
            </a:pPr>
            <a:r>
              <a:rPr lang="en" sz="1800">
                <a:solidFill>
                  <a:schemeClr val="lt2"/>
                </a:solidFill>
                <a:latin typeface="Roboto"/>
                <a:ea typeface="Roboto"/>
                <a:cs typeface="Roboto"/>
                <a:sym typeface="Roboto"/>
              </a:rPr>
              <a:t>.</a:t>
            </a:r>
            <a:endParaRPr sz="1800">
              <a:solidFill>
                <a:schemeClr val="lt2"/>
              </a:solidFill>
              <a:latin typeface="Roboto"/>
              <a:ea typeface="Roboto"/>
              <a:cs typeface="Roboto"/>
              <a:sym typeface="Roboto"/>
            </a:endParaRPr>
          </a:p>
          <a:p>
            <a:pPr indent="0" lvl="0" marL="0" rtl="0" algn="l">
              <a:lnSpc>
                <a:spcPct val="115000"/>
              </a:lnSpc>
              <a:spcBef>
                <a:spcPts val="1600"/>
              </a:spcBef>
              <a:spcAft>
                <a:spcPts val="0"/>
              </a:spcAft>
              <a:buNone/>
            </a:pPr>
            <a:r>
              <a:rPr lang="en" sz="1800">
                <a:solidFill>
                  <a:schemeClr val="lt2"/>
                </a:solidFill>
                <a:latin typeface="Roboto"/>
                <a:ea typeface="Roboto"/>
                <a:cs typeface="Roboto"/>
                <a:sym typeface="Roboto"/>
              </a:rPr>
              <a:t>       </a:t>
            </a:r>
            <a:endParaRPr sz="1800">
              <a:solidFill>
                <a:schemeClr val="lt2"/>
              </a:solidFill>
              <a:latin typeface="Roboto"/>
              <a:ea typeface="Roboto"/>
              <a:cs typeface="Roboto"/>
              <a:sym typeface="Roboto"/>
            </a:endParaRPr>
          </a:p>
          <a:p>
            <a:pPr indent="0" lvl="0" marL="0" rtl="0" algn="l">
              <a:lnSpc>
                <a:spcPct val="115000"/>
              </a:lnSpc>
              <a:spcBef>
                <a:spcPts val="1600"/>
              </a:spcBef>
              <a:spcAft>
                <a:spcPts val="0"/>
              </a:spcAft>
              <a:buNone/>
            </a:pPr>
            <a:r>
              <a:rPr b="1" lang="en" sz="2000">
                <a:solidFill>
                  <a:schemeClr val="lt2"/>
                </a:solidFill>
                <a:latin typeface="Roboto"/>
                <a:ea typeface="Roboto"/>
                <a:cs typeface="Roboto"/>
                <a:sym typeface="Roboto"/>
              </a:rPr>
              <a:t>Account Entity</a:t>
            </a:r>
            <a:endParaRPr b="1" sz="2000">
              <a:solidFill>
                <a:schemeClr val="lt2"/>
              </a:solidFill>
              <a:latin typeface="Roboto"/>
              <a:ea typeface="Roboto"/>
              <a:cs typeface="Roboto"/>
              <a:sym typeface="Roboto"/>
            </a:endParaRPr>
          </a:p>
          <a:p>
            <a:pPr indent="0" lvl="0" marL="0" rtl="0" algn="l">
              <a:lnSpc>
                <a:spcPct val="115000"/>
              </a:lnSpc>
              <a:spcBef>
                <a:spcPts val="1600"/>
              </a:spcBef>
              <a:spcAft>
                <a:spcPts val="1600"/>
              </a:spcAft>
              <a:buNone/>
            </a:pPr>
            <a:r>
              <a:t/>
            </a:r>
            <a:endParaRPr sz="1800">
              <a:solidFill>
                <a:schemeClr val="lt2"/>
              </a:solidFill>
              <a:latin typeface="Roboto"/>
              <a:ea typeface="Roboto"/>
              <a:cs typeface="Roboto"/>
              <a:sym typeface="Roboto"/>
            </a:endParaRPr>
          </a:p>
        </p:txBody>
      </p:sp>
      <p:pic>
        <p:nvPicPr>
          <p:cNvPr id="171" name="Google Shape;171;p29"/>
          <p:cNvPicPr preferRelativeResize="0"/>
          <p:nvPr/>
        </p:nvPicPr>
        <p:blipFill>
          <a:blip r:embed="rId3">
            <a:alphaModFix/>
          </a:blip>
          <a:stretch>
            <a:fillRect/>
          </a:stretch>
        </p:blipFill>
        <p:spPr>
          <a:xfrm>
            <a:off x="89200" y="892400"/>
            <a:ext cx="8869500" cy="1215200"/>
          </a:xfrm>
          <a:prstGeom prst="rect">
            <a:avLst/>
          </a:prstGeom>
          <a:noFill/>
          <a:ln>
            <a:noFill/>
          </a:ln>
        </p:spPr>
      </p:pic>
      <p:pic>
        <p:nvPicPr>
          <p:cNvPr id="172" name="Google Shape;172;p29"/>
          <p:cNvPicPr preferRelativeResize="0"/>
          <p:nvPr/>
        </p:nvPicPr>
        <p:blipFill>
          <a:blip r:embed="rId4">
            <a:alphaModFix/>
          </a:blip>
          <a:stretch>
            <a:fillRect/>
          </a:stretch>
        </p:blipFill>
        <p:spPr>
          <a:xfrm>
            <a:off x="206175" y="3030425"/>
            <a:ext cx="8668600" cy="1215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ManyToMany </a:t>
            </a:r>
            <a:r>
              <a:rPr lang="en"/>
              <a:t> Relation</a:t>
            </a:r>
            <a:endParaRPr/>
          </a:p>
        </p:txBody>
      </p:sp>
      <p:sp>
        <p:nvSpPr>
          <p:cNvPr id="178" name="Google Shape;178;p3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1600"/>
              </a:spcAft>
              <a:buNone/>
            </a:pPr>
            <a:r>
              <a:rPr lang="en"/>
              <a:t>Many-To-Many relationship is where one or more rows from one entity are associated with more than one row in other entity.</a:t>
            </a:r>
            <a:endParaRPr/>
          </a:p>
        </p:txBody>
      </p:sp>
      <p:pic>
        <p:nvPicPr>
          <p:cNvPr id="179" name="Google Shape;179;p30"/>
          <p:cNvPicPr preferRelativeResize="0"/>
          <p:nvPr/>
        </p:nvPicPr>
        <p:blipFill>
          <a:blip r:embed="rId3">
            <a:alphaModFix/>
          </a:blip>
          <a:stretch>
            <a:fillRect/>
          </a:stretch>
        </p:blipFill>
        <p:spPr>
          <a:xfrm>
            <a:off x="970024" y="2787949"/>
            <a:ext cx="7518250" cy="2287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1"/>
          <p:cNvSpPr txBox="1"/>
          <p:nvPr/>
        </p:nvSpPr>
        <p:spPr>
          <a:xfrm>
            <a:off x="89200" y="208125"/>
            <a:ext cx="8869500" cy="475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lt2"/>
                </a:solidFill>
                <a:latin typeface="Roboto"/>
                <a:ea typeface="Roboto"/>
                <a:cs typeface="Roboto"/>
                <a:sym typeface="Roboto"/>
              </a:rPr>
              <a:t>Post Entity</a:t>
            </a:r>
            <a:endParaRPr b="1" sz="2000">
              <a:solidFill>
                <a:schemeClr val="lt2"/>
              </a:solidFill>
              <a:latin typeface="Roboto"/>
              <a:ea typeface="Roboto"/>
              <a:cs typeface="Roboto"/>
              <a:sym typeface="Roboto"/>
            </a:endParaRPr>
          </a:p>
          <a:p>
            <a:pPr indent="0" lvl="0" marL="0" rtl="0" algn="l">
              <a:lnSpc>
                <a:spcPct val="115000"/>
              </a:lnSpc>
              <a:spcBef>
                <a:spcPts val="1600"/>
              </a:spcBef>
              <a:spcAft>
                <a:spcPts val="0"/>
              </a:spcAft>
              <a:buNone/>
            </a:pPr>
            <a:r>
              <a:t/>
            </a:r>
            <a:endParaRPr sz="1800">
              <a:solidFill>
                <a:schemeClr val="lt2"/>
              </a:solidFill>
              <a:latin typeface="Roboto"/>
              <a:ea typeface="Roboto"/>
              <a:cs typeface="Roboto"/>
              <a:sym typeface="Roboto"/>
            </a:endParaRPr>
          </a:p>
          <a:p>
            <a:pPr indent="0" lvl="0" marL="0" rtl="0" algn="l">
              <a:lnSpc>
                <a:spcPct val="115000"/>
              </a:lnSpc>
              <a:spcBef>
                <a:spcPts val="1600"/>
              </a:spcBef>
              <a:spcAft>
                <a:spcPts val="0"/>
              </a:spcAft>
              <a:buNone/>
            </a:pPr>
            <a:r>
              <a:rPr lang="en" sz="1800">
                <a:solidFill>
                  <a:schemeClr val="lt2"/>
                </a:solidFill>
                <a:latin typeface="Roboto"/>
                <a:ea typeface="Roboto"/>
                <a:cs typeface="Roboto"/>
                <a:sym typeface="Roboto"/>
              </a:rPr>
              <a:t>.</a:t>
            </a:r>
            <a:endParaRPr sz="1800">
              <a:solidFill>
                <a:schemeClr val="lt2"/>
              </a:solidFill>
              <a:latin typeface="Roboto"/>
              <a:ea typeface="Roboto"/>
              <a:cs typeface="Roboto"/>
              <a:sym typeface="Roboto"/>
            </a:endParaRPr>
          </a:p>
          <a:p>
            <a:pPr indent="0" lvl="0" marL="0" rtl="0" algn="l">
              <a:lnSpc>
                <a:spcPct val="115000"/>
              </a:lnSpc>
              <a:spcBef>
                <a:spcPts val="1600"/>
              </a:spcBef>
              <a:spcAft>
                <a:spcPts val="0"/>
              </a:spcAft>
              <a:buNone/>
            </a:pPr>
            <a:r>
              <a:rPr lang="en" sz="1800">
                <a:solidFill>
                  <a:schemeClr val="lt2"/>
                </a:solidFill>
                <a:latin typeface="Roboto"/>
                <a:ea typeface="Roboto"/>
                <a:cs typeface="Roboto"/>
                <a:sym typeface="Roboto"/>
              </a:rPr>
              <a:t>       </a:t>
            </a:r>
            <a:endParaRPr sz="1800">
              <a:solidFill>
                <a:schemeClr val="lt2"/>
              </a:solidFill>
              <a:latin typeface="Roboto"/>
              <a:ea typeface="Roboto"/>
              <a:cs typeface="Roboto"/>
              <a:sym typeface="Roboto"/>
            </a:endParaRPr>
          </a:p>
          <a:p>
            <a:pPr indent="0" lvl="0" marL="0" rtl="0" algn="l">
              <a:lnSpc>
                <a:spcPct val="115000"/>
              </a:lnSpc>
              <a:spcBef>
                <a:spcPts val="1600"/>
              </a:spcBef>
              <a:spcAft>
                <a:spcPts val="1600"/>
              </a:spcAft>
              <a:buNone/>
            </a:pPr>
            <a:r>
              <a:t/>
            </a:r>
            <a:endParaRPr sz="1800">
              <a:solidFill>
                <a:schemeClr val="lt2"/>
              </a:solidFill>
              <a:latin typeface="Roboto"/>
              <a:ea typeface="Roboto"/>
              <a:cs typeface="Roboto"/>
              <a:sym typeface="Roboto"/>
            </a:endParaRPr>
          </a:p>
        </p:txBody>
      </p:sp>
      <p:pic>
        <p:nvPicPr>
          <p:cNvPr id="185" name="Google Shape;185;p31"/>
          <p:cNvPicPr preferRelativeResize="0"/>
          <p:nvPr/>
        </p:nvPicPr>
        <p:blipFill>
          <a:blip r:embed="rId3">
            <a:alphaModFix/>
          </a:blip>
          <a:stretch>
            <a:fillRect/>
          </a:stretch>
        </p:blipFill>
        <p:spPr>
          <a:xfrm>
            <a:off x="590125" y="1089575"/>
            <a:ext cx="7867650" cy="2667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idx="4294967295" type="title"/>
          </p:nvPr>
        </p:nvSpPr>
        <p:spPr>
          <a:xfrm>
            <a:off x="773700" y="1663450"/>
            <a:ext cx="7596600" cy="76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endParaRPr>
          </a:p>
          <a:p>
            <a:pPr indent="0" lvl="0" marL="0" rtl="0" algn="ctr">
              <a:spcBef>
                <a:spcPts val="0"/>
              </a:spcBef>
              <a:spcAft>
                <a:spcPts val="0"/>
              </a:spcAft>
              <a:buNone/>
            </a:pPr>
            <a:r>
              <a:t/>
            </a:r>
            <a:endParaRPr>
              <a:solidFill>
                <a:schemeClr val="lt2"/>
              </a:solidFill>
            </a:endParaRPr>
          </a:p>
          <a:p>
            <a:pPr indent="0" lvl="0" marL="0" rtl="0" algn="ctr">
              <a:spcBef>
                <a:spcPts val="0"/>
              </a:spcBef>
              <a:spcAft>
                <a:spcPts val="0"/>
              </a:spcAft>
              <a:buNone/>
            </a:pPr>
            <a:r>
              <a:rPr lang="en">
                <a:solidFill>
                  <a:schemeClr val="lt2"/>
                </a:solidFill>
              </a:rPr>
              <a:t>Hibernate is an Object-Relational Mapping (ORM) solution for JAVA</a:t>
            </a:r>
            <a:endParaRPr>
              <a:solidFill>
                <a:schemeClr val="lt2"/>
              </a:solidFill>
            </a:endParaRPr>
          </a:p>
          <a:p>
            <a:pPr indent="0" lvl="0" marL="0" rtl="0" algn="ctr">
              <a:spcBef>
                <a:spcPts val="0"/>
              </a:spcBef>
              <a:spcAft>
                <a:spcPts val="0"/>
              </a:spcAft>
              <a:buNone/>
            </a:pPr>
            <a:r>
              <a:t/>
            </a:r>
            <a:endParaRPr>
              <a:solidFill>
                <a:schemeClr val="lt2"/>
              </a:solidFill>
            </a:endParaRPr>
          </a:p>
          <a:p>
            <a:pPr indent="0" lvl="0" marL="0" rtl="0" algn="ctr">
              <a:spcBef>
                <a:spcPts val="0"/>
              </a:spcBef>
              <a:spcAft>
                <a:spcPts val="0"/>
              </a:spcAft>
              <a:buNone/>
            </a:pPr>
            <a:r>
              <a:t/>
            </a:r>
            <a:endParaRPr>
              <a:solidFill>
                <a:schemeClr val="lt2"/>
              </a:solidFill>
            </a:endParaRPr>
          </a:p>
        </p:txBody>
      </p:sp>
      <p:cxnSp>
        <p:nvCxnSpPr>
          <p:cNvPr id="74" name="Google Shape;74;p14"/>
          <p:cNvCxnSpPr/>
          <p:nvPr/>
        </p:nvCxnSpPr>
        <p:spPr>
          <a:xfrm>
            <a:off x="4295550" y="2693400"/>
            <a:ext cx="552900" cy="0"/>
          </a:xfrm>
          <a:prstGeom prst="straightConnector1">
            <a:avLst/>
          </a:prstGeom>
          <a:noFill/>
          <a:ln cap="flat" cmpd="sng" w="28575">
            <a:solidFill>
              <a:schemeClr val="dk1"/>
            </a:solidFill>
            <a:prstDash val="solid"/>
            <a:round/>
            <a:headEnd len="sm" w="sm" type="none"/>
            <a:tailEnd len="sm" w="sm" type="none"/>
          </a:ln>
        </p:spPr>
      </p:cxnSp>
      <p:sp>
        <p:nvSpPr>
          <p:cNvPr id="75" name="Google Shape;75;p14"/>
          <p:cNvSpPr txBox="1"/>
          <p:nvPr>
            <p:ph idx="4294967295" type="body"/>
          </p:nvPr>
        </p:nvSpPr>
        <p:spPr>
          <a:xfrm>
            <a:off x="773700" y="2961650"/>
            <a:ext cx="7596600" cy="518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2"/>
          <p:cNvSpPr txBox="1"/>
          <p:nvPr/>
        </p:nvSpPr>
        <p:spPr>
          <a:xfrm>
            <a:off x="89200" y="208125"/>
            <a:ext cx="8869500" cy="475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lt2"/>
                </a:solidFill>
                <a:latin typeface="Roboto"/>
                <a:ea typeface="Roboto"/>
                <a:cs typeface="Roboto"/>
                <a:sym typeface="Roboto"/>
              </a:rPr>
              <a:t>Tag</a:t>
            </a:r>
            <a:r>
              <a:rPr b="1" lang="en" sz="2000">
                <a:solidFill>
                  <a:schemeClr val="lt2"/>
                </a:solidFill>
                <a:latin typeface="Roboto"/>
                <a:ea typeface="Roboto"/>
                <a:cs typeface="Roboto"/>
                <a:sym typeface="Roboto"/>
              </a:rPr>
              <a:t> Entity</a:t>
            </a:r>
            <a:endParaRPr b="1" sz="2000">
              <a:solidFill>
                <a:schemeClr val="lt2"/>
              </a:solidFill>
              <a:latin typeface="Roboto"/>
              <a:ea typeface="Roboto"/>
              <a:cs typeface="Roboto"/>
              <a:sym typeface="Roboto"/>
            </a:endParaRPr>
          </a:p>
          <a:p>
            <a:pPr indent="0" lvl="0" marL="0" rtl="0" algn="l">
              <a:lnSpc>
                <a:spcPct val="115000"/>
              </a:lnSpc>
              <a:spcBef>
                <a:spcPts val="1600"/>
              </a:spcBef>
              <a:spcAft>
                <a:spcPts val="0"/>
              </a:spcAft>
              <a:buNone/>
            </a:pPr>
            <a:r>
              <a:t/>
            </a:r>
            <a:endParaRPr sz="1800">
              <a:solidFill>
                <a:schemeClr val="lt2"/>
              </a:solidFill>
              <a:latin typeface="Roboto"/>
              <a:ea typeface="Roboto"/>
              <a:cs typeface="Roboto"/>
              <a:sym typeface="Roboto"/>
            </a:endParaRPr>
          </a:p>
          <a:p>
            <a:pPr indent="0" lvl="0" marL="0" rtl="0" algn="l">
              <a:lnSpc>
                <a:spcPct val="115000"/>
              </a:lnSpc>
              <a:spcBef>
                <a:spcPts val="1600"/>
              </a:spcBef>
              <a:spcAft>
                <a:spcPts val="0"/>
              </a:spcAft>
              <a:buNone/>
            </a:pPr>
            <a:r>
              <a:rPr lang="en" sz="1800">
                <a:solidFill>
                  <a:schemeClr val="lt2"/>
                </a:solidFill>
                <a:latin typeface="Roboto"/>
                <a:ea typeface="Roboto"/>
                <a:cs typeface="Roboto"/>
                <a:sym typeface="Roboto"/>
              </a:rPr>
              <a:t>.</a:t>
            </a:r>
            <a:endParaRPr sz="1800">
              <a:solidFill>
                <a:schemeClr val="lt2"/>
              </a:solidFill>
              <a:latin typeface="Roboto"/>
              <a:ea typeface="Roboto"/>
              <a:cs typeface="Roboto"/>
              <a:sym typeface="Roboto"/>
            </a:endParaRPr>
          </a:p>
          <a:p>
            <a:pPr indent="0" lvl="0" marL="0" rtl="0" algn="l">
              <a:lnSpc>
                <a:spcPct val="115000"/>
              </a:lnSpc>
              <a:spcBef>
                <a:spcPts val="1600"/>
              </a:spcBef>
              <a:spcAft>
                <a:spcPts val="0"/>
              </a:spcAft>
              <a:buNone/>
            </a:pPr>
            <a:r>
              <a:rPr lang="en" sz="1800">
                <a:solidFill>
                  <a:schemeClr val="lt2"/>
                </a:solidFill>
                <a:latin typeface="Roboto"/>
                <a:ea typeface="Roboto"/>
                <a:cs typeface="Roboto"/>
                <a:sym typeface="Roboto"/>
              </a:rPr>
              <a:t>       </a:t>
            </a:r>
            <a:endParaRPr sz="1800">
              <a:solidFill>
                <a:schemeClr val="lt2"/>
              </a:solidFill>
              <a:latin typeface="Roboto"/>
              <a:ea typeface="Roboto"/>
              <a:cs typeface="Roboto"/>
              <a:sym typeface="Roboto"/>
            </a:endParaRPr>
          </a:p>
          <a:p>
            <a:pPr indent="0" lvl="0" marL="0" rtl="0" algn="l">
              <a:lnSpc>
                <a:spcPct val="115000"/>
              </a:lnSpc>
              <a:spcBef>
                <a:spcPts val="1600"/>
              </a:spcBef>
              <a:spcAft>
                <a:spcPts val="1600"/>
              </a:spcAft>
              <a:buNone/>
            </a:pPr>
            <a:r>
              <a:t/>
            </a:r>
            <a:endParaRPr sz="1800">
              <a:solidFill>
                <a:schemeClr val="lt2"/>
              </a:solidFill>
              <a:latin typeface="Roboto"/>
              <a:ea typeface="Roboto"/>
              <a:cs typeface="Roboto"/>
              <a:sym typeface="Roboto"/>
            </a:endParaRPr>
          </a:p>
        </p:txBody>
      </p:sp>
      <p:pic>
        <p:nvPicPr>
          <p:cNvPr id="191" name="Google Shape;191;p32"/>
          <p:cNvPicPr preferRelativeResize="0"/>
          <p:nvPr/>
        </p:nvPicPr>
        <p:blipFill>
          <a:blip r:embed="rId3">
            <a:alphaModFix/>
          </a:blip>
          <a:stretch>
            <a:fillRect/>
          </a:stretch>
        </p:blipFill>
        <p:spPr>
          <a:xfrm>
            <a:off x="842963" y="1509713"/>
            <a:ext cx="7458075" cy="2124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ORM?</a:t>
            </a:r>
            <a:endParaRPr/>
          </a:p>
        </p:txBody>
      </p:sp>
      <p:sp>
        <p:nvSpPr>
          <p:cNvPr id="81" name="Google Shape;81;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 Object-Relational Mapping (ORM) is a programming technique for converting data between relational databases and object oriented programming languages.</a:t>
            </a:r>
            <a:endParaRPr sz="2000"/>
          </a:p>
          <a:p>
            <a:pPr indent="0" lvl="0" marL="0" rtl="0" algn="l">
              <a:spcBef>
                <a:spcPts val="1600"/>
              </a:spcBef>
              <a:spcAft>
                <a:spcPts val="1600"/>
              </a:spcAft>
              <a:buNone/>
            </a:pPr>
            <a:r>
              <a:t/>
            </a:r>
            <a:endParaRPr sz="2000"/>
          </a:p>
        </p:txBody>
      </p:sp>
      <p:pic>
        <p:nvPicPr>
          <p:cNvPr id="82" name="Google Shape;82;p15"/>
          <p:cNvPicPr preferRelativeResize="0"/>
          <p:nvPr/>
        </p:nvPicPr>
        <p:blipFill>
          <a:blip r:embed="rId3">
            <a:alphaModFix/>
          </a:blip>
          <a:stretch>
            <a:fillRect/>
          </a:stretch>
        </p:blipFill>
        <p:spPr>
          <a:xfrm>
            <a:off x="2163600" y="3352638"/>
            <a:ext cx="4838700" cy="1457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Object Relational Mapping (ORM)?</a:t>
            </a:r>
            <a:endParaRPr/>
          </a:p>
        </p:txBody>
      </p:sp>
      <p:sp>
        <p:nvSpPr>
          <p:cNvPr id="88" name="Google Shape;88;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Mismatch between the object model and the relational database.</a:t>
            </a:r>
            <a:endParaRPr sz="2000"/>
          </a:p>
          <a:p>
            <a:pPr indent="-355600" lvl="0" marL="457200" rtl="0" algn="l">
              <a:spcBef>
                <a:spcPts val="0"/>
              </a:spcBef>
              <a:spcAft>
                <a:spcPts val="0"/>
              </a:spcAft>
              <a:buSzPts val="2000"/>
              <a:buChar char="●"/>
            </a:pPr>
            <a:r>
              <a:rPr lang="en" sz="2000"/>
              <a:t>Databases are designed with Tables/Relations</a:t>
            </a:r>
            <a:endParaRPr sz="2000"/>
          </a:p>
          <a:p>
            <a:pPr indent="-355600" lvl="0" marL="457200" rtl="0" algn="l">
              <a:spcBef>
                <a:spcPts val="0"/>
              </a:spcBef>
              <a:spcAft>
                <a:spcPts val="0"/>
              </a:spcAft>
              <a:buSzPts val="2000"/>
              <a:buChar char="●"/>
            </a:pPr>
            <a:r>
              <a:rPr lang="en" sz="2000"/>
              <a:t>Java objects are designed using OOPS.</a:t>
            </a:r>
            <a:endParaRPr sz="2000"/>
          </a:p>
          <a:p>
            <a:pPr indent="-355600" lvl="0" marL="457200" rtl="0" algn="l">
              <a:spcBef>
                <a:spcPts val="0"/>
              </a:spcBef>
              <a:spcAft>
                <a:spcPts val="0"/>
              </a:spcAft>
              <a:buSzPts val="2000"/>
              <a:buChar char="●"/>
            </a:pPr>
            <a:r>
              <a:rPr lang="en" sz="2000"/>
              <a:t>We would want to store the data from objects into tables and vice-versa.</a:t>
            </a:r>
            <a:endParaRPr sz="2000"/>
          </a:p>
          <a:p>
            <a:pPr indent="-355600" lvl="0" marL="457200" rtl="0" algn="l">
              <a:spcBef>
                <a:spcPts val="0"/>
              </a:spcBef>
              <a:spcAft>
                <a:spcPts val="0"/>
              </a:spcAft>
              <a:buSzPts val="2000"/>
              <a:buChar char="●"/>
            </a:pPr>
            <a:r>
              <a:rPr lang="en" sz="2000"/>
              <a:t>Earlier approaches involved writing SQL Queries : JDBC</a:t>
            </a:r>
            <a:endParaRPr sz="2000"/>
          </a:p>
          <a:p>
            <a:pPr indent="-355600" lvl="0" marL="457200" rtl="0" algn="l">
              <a:spcBef>
                <a:spcPts val="0"/>
              </a:spcBef>
              <a:spcAft>
                <a:spcPts val="0"/>
              </a:spcAft>
              <a:buSzPts val="2000"/>
              <a:buChar char="●"/>
            </a:pPr>
            <a:r>
              <a:rPr lang="en" sz="2000"/>
              <a:t>How about mapping the objects directly to tables/relationships?</a:t>
            </a:r>
            <a:endParaRPr sz="2000"/>
          </a:p>
          <a:p>
            <a:pPr indent="0" lvl="0" marL="457200" rtl="0" algn="l">
              <a:spcBef>
                <a:spcPts val="1600"/>
              </a:spcBef>
              <a:spcAft>
                <a:spcPts val="160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Object-Relational Mapping</a:t>
            </a:r>
            <a:endParaRPr/>
          </a:p>
        </p:txBody>
      </p:sp>
      <p:sp>
        <p:nvSpPr>
          <p:cNvPr id="94" name="Google Shape;94;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Let’s business code access objects rather than DB tables.</a:t>
            </a:r>
            <a:endParaRPr sz="2000"/>
          </a:p>
          <a:p>
            <a:pPr indent="-355600" lvl="0" marL="457200" rtl="0" algn="l">
              <a:spcBef>
                <a:spcPts val="0"/>
              </a:spcBef>
              <a:spcAft>
                <a:spcPts val="0"/>
              </a:spcAft>
              <a:buSzPts val="2000"/>
              <a:buChar char="●"/>
            </a:pPr>
            <a:r>
              <a:rPr lang="en" sz="2000"/>
              <a:t>Hides details of SQL queries from OO logic.</a:t>
            </a:r>
            <a:endParaRPr sz="2000"/>
          </a:p>
          <a:p>
            <a:pPr indent="-355600" lvl="0" marL="457200" rtl="0" algn="l">
              <a:spcBef>
                <a:spcPts val="0"/>
              </a:spcBef>
              <a:spcAft>
                <a:spcPts val="0"/>
              </a:spcAft>
              <a:buSzPts val="2000"/>
              <a:buChar char="●"/>
            </a:pPr>
            <a:r>
              <a:rPr lang="en" sz="2000"/>
              <a:t>Entities based on business concepts rather than database structure.</a:t>
            </a:r>
            <a:endParaRPr sz="2000"/>
          </a:p>
          <a:p>
            <a:pPr indent="0" lvl="0" marL="0" rtl="0" algn="l">
              <a:spcBef>
                <a:spcPts val="1600"/>
              </a:spcBef>
              <a:spcAft>
                <a:spcPts val="0"/>
              </a:spcAft>
              <a:buNone/>
            </a:pPr>
            <a:r>
              <a:t/>
            </a:r>
            <a:endParaRPr sz="2000"/>
          </a:p>
          <a:p>
            <a:pPr indent="0" lvl="0" marL="0" rtl="0" algn="l">
              <a:spcBef>
                <a:spcPts val="1600"/>
              </a:spcBef>
              <a:spcAft>
                <a:spcPts val="1600"/>
              </a:spcAft>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Hibernate </a:t>
            </a:r>
            <a:endParaRPr/>
          </a:p>
        </p:txBody>
      </p:sp>
      <p:sp>
        <p:nvSpPr>
          <p:cNvPr id="100" name="Google Shape;100;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Hibernate is one of the popular implementations of JPA.</a:t>
            </a:r>
            <a:endParaRPr sz="2000"/>
          </a:p>
          <a:p>
            <a:pPr indent="-355600" lvl="0" marL="457200" rtl="0" algn="l">
              <a:spcBef>
                <a:spcPts val="0"/>
              </a:spcBef>
              <a:spcAft>
                <a:spcPts val="0"/>
              </a:spcAft>
              <a:buSzPts val="2000"/>
              <a:buChar char="●"/>
            </a:pPr>
            <a:r>
              <a:rPr lang="en" sz="2000"/>
              <a:t>Hibernate understands the mappings that we add between objects and tables</a:t>
            </a:r>
            <a:endParaRPr sz="2000"/>
          </a:p>
          <a:p>
            <a:pPr indent="-355600" lvl="0" marL="457200" rtl="0" algn="l">
              <a:spcBef>
                <a:spcPts val="0"/>
              </a:spcBef>
              <a:spcAft>
                <a:spcPts val="0"/>
              </a:spcAft>
              <a:buSzPts val="2000"/>
              <a:buChar char="●"/>
            </a:pPr>
            <a:r>
              <a:rPr lang="en" sz="2000"/>
              <a:t>It ensures that data is stored/retrieved from the database based on the mapping.</a:t>
            </a:r>
            <a:endParaRPr sz="2000"/>
          </a:p>
          <a:p>
            <a:pPr indent="0" lvl="0" marL="0" rtl="0" algn="l">
              <a:spcBef>
                <a:spcPts val="1600"/>
              </a:spcBef>
              <a:spcAft>
                <a:spcPts val="0"/>
              </a:spcAft>
              <a:buNone/>
            </a:pPr>
            <a:r>
              <a:t/>
            </a:r>
            <a:endParaRPr sz="2000"/>
          </a:p>
          <a:p>
            <a:pPr indent="0" lvl="0" marL="0" rtl="0" algn="l">
              <a:spcBef>
                <a:spcPts val="1600"/>
              </a:spcBef>
              <a:spcAft>
                <a:spcPts val="1600"/>
              </a:spcAft>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Spring Boot with Hibernate</a:t>
            </a:r>
            <a:endParaRPr/>
          </a:p>
        </p:txBody>
      </p:sp>
      <p:sp>
        <p:nvSpPr>
          <p:cNvPr id="106" name="Google Shape;106;p19"/>
          <p:cNvSpPr txBox="1"/>
          <p:nvPr>
            <p:ph idx="1" type="body"/>
          </p:nvPr>
        </p:nvSpPr>
        <p:spPr>
          <a:xfrm>
            <a:off x="471900" y="1919075"/>
            <a:ext cx="8578200" cy="3049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b="1" lang="en" sz="2000"/>
              <a:t>Add </a:t>
            </a:r>
            <a:r>
              <a:rPr b="1" i="1" lang="en" sz="2000"/>
              <a:t>spring-boot-starter-data-jpa</a:t>
            </a:r>
            <a:r>
              <a:rPr b="1" lang="en" sz="2000"/>
              <a:t> as maven dependencies in pom.xml</a:t>
            </a:r>
            <a:endParaRPr b="1" sz="2000"/>
          </a:p>
          <a:p>
            <a:pPr indent="0" lvl="0" marL="457200" rtl="0" algn="l">
              <a:spcBef>
                <a:spcPts val="1600"/>
              </a:spcBef>
              <a:spcAft>
                <a:spcPts val="0"/>
              </a:spcAft>
              <a:buNone/>
            </a:pPr>
            <a:r>
              <a:t/>
            </a:r>
            <a:endParaRPr sz="2000"/>
          </a:p>
          <a:p>
            <a:pPr indent="0" lvl="0" marL="0" rtl="0" algn="l">
              <a:spcBef>
                <a:spcPts val="1600"/>
              </a:spcBef>
              <a:spcAft>
                <a:spcPts val="0"/>
              </a:spcAft>
              <a:buNone/>
            </a:pPr>
            <a:r>
              <a:t/>
            </a:r>
            <a:endParaRPr sz="2000"/>
          </a:p>
          <a:p>
            <a:pPr indent="-355600" lvl="0" marL="457200" rtl="0" algn="l">
              <a:spcBef>
                <a:spcPts val="1600"/>
              </a:spcBef>
              <a:spcAft>
                <a:spcPts val="0"/>
              </a:spcAft>
              <a:buSzPts val="2000"/>
              <a:buChar char="●"/>
            </a:pPr>
            <a:r>
              <a:rPr lang="en" sz="2000"/>
              <a:t>This dependency includes JPA API, JPA Implementation, JDBC and other needed libraries.</a:t>
            </a:r>
            <a:endParaRPr sz="2000"/>
          </a:p>
          <a:p>
            <a:pPr indent="-355600" lvl="0" marL="457200" rtl="0" algn="l">
              <a:spcBef>
                <a:spcPts val="0"/>
              </a:spcBef>
              <a:spcAft>
                <a:spcPts val="0"/>
              </a:spcAft>
              <a:buSzPts val="2000"/>
              <a:buChar char="●"/>
            </a:pPr>
            <a:r>
              <a:rPr lang="en" sz="2000"/>
              <a:t>Default JPA implementation is Hibernate</a:t>
            </a:r>
            <a:endParaRPr sz="2000"/>
          </a:p>
        </p:txBody>
      </p:sp>
      <p:pic>
        <p:nvPicPr>
          <p:cNvPr id="107" name="Google Shape;107;p19"/>
          <p:cNvPicPr preferRelativeResize="0"/>
          <p:nvPr/>
        </p:nvPicPr>
        <p:blipFill>
          <a:blip r:embed="rId3">
            <a:alphaModFix/>
          </a:blip>
          <a:stretch>
            <a:fillRect/>
          </a:stretch>
        </p:blipFill>
        <p:spPr>
          <a:xfrm>
            <a:off x="1669963" y="2445788"/>
            <a:ext cx="5153025" cy="981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nvSpPr>
        <p:spPr>
          <a:xfrm>
            <a:off x="463650" y="585975"/>
            <a:ext cx="8495100" cy="429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lt2"/>
                </a:solidFill>
                <a:latin typeface="Roboto"/>
                <a:ea typeface="Roboto"/>
                <a:cs typeface="Roboto"/>
                <a:sym typeface="Roboto"/>
              </a:rPr>
              <a:t>2. Add db connection details in application.properties</a:t>
            </a:r>
            <a:endParaRPr b="1" sz="2000">
              <a:solidFill>
                <a:schemeClr val="lt2"/>
              </a:solidFill>
              <a:latin typeface="Roboto"/>
              <a:ea typeface="Roboto"/>
              <a:cs typeface="Roboto"/>
              <a:sym typeface="Roboto"/>
            </a:endParaRPr>
          </a:p>
          <a:p>
            <a:pPr indent="0" lvl="0" marL="457200" rtl="0" algn="l">
              <a:lnSpc>
                <a:spcPct val="115000"/>
              </a:lnSpc>
              <a:spcBef>
                <a:spcPts val="1600"/>
              </a:spcBef>
              <a:spcAft>
                <a:spcPts val="0"/>
              </a:spcAft>
              <a:buNone/>
            </a:pPr>
            <a:r>
              <a:t/>
            </a:r>
            <a:endParaRPr sz="1800">
              <a:solidFill>
                <a:schemeClr val="lt2"/>
              </a:solidFill>
              <a:latin typeface="Roboto"/>
              <a:ea typeface="Roboto"/>
              <a:cs typeface="Roboto"/>
              <a:sym typeface="Roboto"/>
            </a:endParaRPr>
          </a:p>
          <a:p>
            <a:pPr indent="0" lvl="0" marL="457200" rtl="0" algn="l">
              <a:lnSpc>
                <a:spcPct val="115000"/>
              </a:lnSpc>
              <a:spcBef>
                <a:spcPts val="1600"/>
              </a:spcBef>
              <a:spcAft>
                <a:spcPts val="0"/>
              </a:spcAft>
              <a:buNone/>
            </a:pPr>
            <a:r>
              <a:t/>
            </a:r>
            <a:endParaRPr sz="1800">
              <a:solidFill>
                <a:schemeClr val="lt2"/>
              </a:solidFill>
              <a:latin typeface="Roboto"/>
              <a:ea typeface="Roboto"/>
              <a:cs typeface="Roboto"/>
              <a:sym typeface="Roboto"/>
            </a:endParaRPr>
          </a:p>
          <a:p>
            <a:pPr indent="0" lvl="0" marL="0" rtl="0" algn="l">
              <a:lnSpc>
                <a:spcPct val="115000"/>
              </a:lnSpc>
              <a:spcBef>
                <a:spcPts val="1600"/>
              </a:spcBef>
              <a:spcAft>
                <a:spcPts val="0"/>
              </a:spcAft>
              <a:buNone/>
            </a:pPr>
            <a:r>
              <a:t/>
            </a:r>
            <a:endParaRPr sz="1800">
              <a:solidFill>
                <a:schemeClr val="lt2"/>
              </a:solidFill>
              <a:latin typeface="Roboto"/>
              <a:ea typeface="Roboto"/>
              <a:cs typeface="Roboto"/>
              <a:sym typeface="Roboto"/>
            </a:endParaRPr>
          </a:p>
          <a:p>
            <a:pPr indent="0" lvl="0" marL="0" rtl="0" algn="l">
              <a:lnSpc>
                <a:spcPct val="115000"/>
              </a:lnSpc>
              <a:spcBef>
                <a:spcPts val="1600"/>
              </a:spcBef>
              <a:spcAft>
                <a:spcPts val="0"/>
              </a:spcAft>
              <a:buNone/>
            </a:pPr>
            <a:r>
              <a:t/>
            </a:r>
            <a:endParaRPr sz="1800">
              <a:solidFill>
                <a:schemeClr val="lt2"/>
              </a:solidFill>
              <a:latin typeface="Roboto"/>
              <a:ea typeface="Roboto"/>
              <a:cs typeface="Roboto"/>
              <a:sym typeface="Roboto"/>
            </a:endParaRPr>
          </a:p>
          <a:p>
            <a:pPr indent="0" lvl="0" marL="0" rtl="0" algn="l">
              <a:lnSpc>
                <a:spcPct val="115000"/>
              </a:lnSpc>
              <a:spcBef>
                <a:spcPts val="1600"/>
              </a:spcBef>
              <a:spcAft>
                <a:spcPts val="0"/>
              </a:spcAft>
              <a:buNone/>
            </a:pPr>
            <a:r>
              <a:t/>
            </a:r>
            <a:endParaRPr sz="1800">
              <a:solidFill>
                <a:schemeClr val="lt2"/>
              </a:solidFill>
              <a:latin typeface="Roboto"/>
              <a:ea typeface="Roboto"/>
              <a:cs typeface="Roboto"/>
              <a:sym typeface="Roboto"/>
            </a:endParaRPr>
          </a:p>
          <a:p>
            <a:pPr indent="0" lvl="0" marL="0" rtl="0" algn="l">
              <a:lnSpc>
                <a:spcPct val="115000"/>
              </a:lnSpc>
              <a:spcBef>
                <a:spcPts val="1600"/>
              </a:spcBef>
              <a:spcAft>
                <a:spcPts val="1600"/>
              </a:spcAft>
              <a:buNone/>
            </a:pPr>
            <a:r>
              <a:t/>
            </a:r>
            <a:endParaRPr sz="1800">
              <a:solidFill>
                <a:schemeClr val="lt2"/>
              </a:solidFill>
              <a:latin typeface="Roboto"/>
              <a:ea typeface="Roboto"/>
              <a:cs typeface="Roboto"/>
              <a:sym typeface="Roboto"/>
            </a:endParaRPr>
          </a:p>
        </p:txBody>
      </p:sp>
      <p:pic>
        <p:nvPicPr>
          <p:cNvPr id="113" name="Google Shape;113;p20"/>
          <p:cNvPicPr preferRelativeResize="0"/>
          <p:nvPr/>
        </p:nvPicPr>
        <p:blipFill>
          <a:blip r:embed="rId3">
            <a:alphaModFix/>
          </a:blip>
          <a:stretch>
            <a:fillRect/>
          </a:stretch>
        </p:blipFill>
        <p:spPr>
          <a:xfrm>
            <a:off x="438450" y="1630836"/>
            <a:ext cx="8267100" cy="1881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nvSpPr>
        <p:spPr>
          <a:xfrm>
            <a:off x="463650" y="585975"/>
            <a:ext cx="8495100" cy="429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lt2"/>
                </a:solidFill>
                <a:latin typeface="Roboto"/>
                <a:ea typeface="Roboto"/>
                <a:cs typeface="Roboto"/>
                <a:sym typeface="Roboto"/>
              </a:rPr>
              <a:t>3</a:t>
            </a:r>
            <a:r>
              <a:rPr b="1" lang="en" sz="2000">
                <a:solidFill>
                  <a:schemeClr val="lt2"/>
                </a:solidFill>
                <a:latin typeface="Roboto"/>
                <a:ea typeface="Roboto"/>
                <a:cs typeface="Roboto"/>
                <a:sym typeface="Roboto"/>
              </a:rPr>
              <a:t>. Creating the Entity</a:t>
            </a:r>
            <a:endParaRPr b="1" sz="2000">
              <a:solidFill>
                <a:schemeClr val="lt2"/>
              </a:solidFill>
              <a:latin typeface="Roboto"/>
              <a:ea typeface="Roboto"/>
              <a:cs typeface="Roboto"/>
              <a:sym typeface="Roboto"/>
            </a:endParaRPr>
          </a:p>
          <a:p>
            <a:pPr indent="-342900" lvl="0" marL="457200" rtl="0" algn="l">
              <a:lnSpc>
                <a:spcPct val="115000"/>
              </a:lnSpc>
              <a:spcBef>
                <a:spcPts val="1600"/>
              </a:spcBef>
              <a:spcAft>
                <a:spcPts val="0"/>
              </a:spcAft>
              <a:buClr>
                <a:schemeClr val="lt2"/>
              </a:buClr>
              <a:buSzPts val="1800"/>
              <a:buFont typeface="Roboto"/>
              <a:buChar char="●"/>
            </a:pPr>
            <a:r>
              <a:rPr lang="en" sz="1800">
                <a:solidFill>
                  <a:schemeClr val="lt2"/>
                </a:solidFill>
                <a:latin typeface="Roboto"/>
                <a:ea typeface="Roboto"/>
                <a:cs typeface="Roboto"/>
                <a:sym typeface="Roboto"/>
              </a:rPr>
              <a:t>Entities are  POJOs representing data that can be persisted to the database.</a:t>
            </a:r>
            <a:endParaRPr sz="1800">
              <a:solidFill>
                <a:schemeClr val="lt2"/>
              </a:solidFill>
              <a:latin typeface="Roboto"/>
              <a:ea typeface="Roboto"/>
              <a:cs typeface="Roboto"/>
              <a:sym typeface="Roboto"/>
            </a:endParaRPr>
          </a:p>
          <a:p>
            <a:pPr indent="-342900" lvl="0" marL="457200" rtl="0" algn="l">
              <a:lnSpc>
                <a:spcPct val="115000"/>
              </a:lnSpc>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An entity represents a table stored in a database. </a:t>
            </a:r>
            <a:endParaRPr sz="1800">
              <a:solidFill>
                <a:schemeClr val="lt2"/>
              </a:solidFill>
              <a:latin typeface="Roboto"/>
              <a:ea typeface="Roboto"/>
              <a:cs typeface="Roboto"/>
              <a:sym typeface="Roboto"/>
            </a:endParaRPr>
          </a:p>
          <a:p>
            <a:pPr indent="-342900" lvl="0" marL="457200" rtl="0" algn="l">
              <a:lnSpc>
                <a:spcPct val="115000"/>
              </a:lnSpc>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Every instance of an entity represents a row in the table.</a:t>
            </a:r>
            <a:endParaRPr sz="1800">
              <a:solidFill>
                <a:schemeClr val="lt2"/>
              </a:solidFill>
              <a:latin typeface="Roboto"/>
              <a:ea typeface="Roboto"/>
              <a:cs typeface="Roboto"/>
              <a:sym typeface="Roboto"/>
            </a:endParaRPr>
          </a:p>
          <a:p>
            <a:pPr indent="0" lvl="0" marL="457200" rtl="0" algn="l">
              <a:lnSpc>
                <a:spcPct val="115000"/>
              </a:lnSpc>
              <a:spcBef>
                <a:spcPts val="1600"/>
              </a:spcBef>
              <a:spcAft>
                <a:spcPts val="0"/>
              </a:spcAft>
              <a:buNone/>
            </a:pPr>
            <a:r>
              <a:t/>
            </a:r>
            <a:endParaRPr sz="1800">
              <a:solidFill>
                <a:schemeClr val="lt2"/>
              </a:solidFill>
              <a:latin typeface="Roboto"/>
              <a:ea typeface="Roboto"/>
              <a:cs typeface="Roboto"/>
              <a:sym typeface="Roboto"/>
            </a:endParaRPr>
          </a:p>
          <a:p>
            <a:pPr indent="0" lvl="0" marL="0" rtl="0" algn="l">
              <a:lnSpc>
                <a:spcPct val="115000"/>
              </a:lnSpc>
              <a:spcBef>
                <a:spcPts val="1600"/>
              </a:spcBef>
              <a:spcAft>
                <a:spcPts val="0"/>
              </a:spcAft>
              <a:buNone/>
            </a:pPr>
            <a:r>
              <a:t/>
            </a:r>
            <a:endParaRPr sz="1800">
              <a:solidFill>
                <a:schemeClr val="lt2"/>
              </a:solidFill>
              <a:latin typeface="Roboto"/>
              <a:ea typeface="Roboto"/>
              <a:cs typeface="Roboto"/>
              <a:sym typeface="Roboto"/>
            </a:endParaRPr>
          </a:p>
          <a:p>
            <a:pPr indent="0" lvl="0" marL="0" rtl="0" algn="l">
              <a:lnSpc>
                <a:spcPct val="115000"/>
              </a:lnSpc>
              <a:spcBef>
                <a:spcPts val="1600"/>
              </a:spcBef>
              <a:spcAft>
                <a:spcPts val="0"/>
              </a:spcAft>
              <a:buNone/>
            </a:pPr>
            <a:r>
              <a:t/>
            </a:r>
            <a:endParaRPr sz="1800">
              <a:solidFill>
                <a:schemeClr val="lt2"/>
              </a:solidFill>
              <a:latin typeface="Roboto"/>
              <a:ea typeface="Roboto"/>
              <a:cs typeface="Roboto"/>
              <a:sym typeface="Roboto"/>
            </a:endParaRPr>
          </a:p>
          <a:p>
            <a:pPr indent="0" lvl="0" marL="0" rtl="0" algn="l">
              <a:lnSpc>
                <a:spcPct val="115000"/>
              </a:lnSpc>
              <a:spcBef>
                <a:spcPts val="1600"/>
              </a:spcBef>
              <a:spcAft>
                <a:spcPts val="0"/>
              </a:spcAft>
              <a:buNone/>
            </a:pPr>
            <a:r>
              <a:t/>
            </a:r>
            <a:endParaRPr sz="1800">
              <a:solidFill>
                <a:schemeClr val="lt2"/>
              </a:solidFill>
              <a:latin typeface="Roboto"/>
              <a:ea typeface="Roboto"/>
              <a:cs typeface="Roboto"/>
              <a:sym typeface="Roboto"/>
            </a:endParaRPr>
          </a:p>
          <a:p>
            <a:pPr indent="0" lvl="0" marL="0" rtl="0" algn="l">
              <a:lnSpc>
                <a:spcPct val="115000"/>
              </a:lnSpc>
              <a:spcBef>
                <a:spcPts val="1600"/>
              </a:spcBef>
              <a:spcAft>
                <a:spcPts val="1600"/>
              </a:spcAft>
              <a:buNone/>
            </a:pPr>
            <a:r>
              <a:t/>
            </a:r>
            <a:endParaRPr sz="1800">
              <a:solidFill>
                <a:schemeClr val="lt2"/>
              </a:solidFill>
              <a:latin typeface="Roboto"/>
              <a:ea typeface="Roboto"/>
              <a:cs typeface="Roboto"/>
              <a:sym typeface="Roboto"/>
            </a:endParaRPr>
          </a:p>
        </p:txBody>
      </p:sp>
      <p:pic>
        <p:nvPicPr>
          <p:cNvPr id="119" name="Google Shape;119;p21"/>
          <p:cNvPicPr preferRelativeResize="0"/>
          <p:nvPr/>
        </p:nvPicPr>
        <p:blipFill>
          <a:blip r:embed="rId3">
            <a:alphaModFix/>
          </a:blip>
          <a:stretch>
            <a:fillRect/>
          </a:stretch>
        </p:blipFill>
        <p:spPr>
          <a:xfrm>
            <a:off x="2489400" y="2178975"/>
            <a:ext cx="3721875" cy="2599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