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ilvare Base" charset="1" panose="00000500000000000000"/>
      <p:regular r:id="rId10"/>
    </p:embeddedFont>
    <p:embeddedFont>
      <p:font typeface="Oilvare Base Italics" charset="1" panose="00000500000000000000"/>
      <p:regular r:id="rId11"/>
    </p:embeddedFont>
    <p:embeddedFont>
      <p:font typeface="Times New Roman" charset="1" panose="02030502070405020303"/>
      <p:regular r:id="rId12"/>
    </p:embeddedFont>
    <p:embeddedFont>
      <p:font typeface="Times New Roman Bold" charset="1" panose="02030802070405020303"/>
      <p:regular r:id="rId13"/>
    </p:embeddedFont>
    <p:embeddedFont>
      <p:font typeface="Times New Roman Italics" charset="1" panose="02030502070405090303"/>
      <p:regular r:id="rId14"/>
    </p:embeddedFont>
    <p:embeddedFont>
      <p:font typeface="Times New Roman Bold Italics" charset="1" panose="02030802070405090303"/>
      <p:regular r:id="rId15"/>
    </p:embeddedFont>
    <p:embeddedFont>
      <p:font typeface="Times New Roman Medium" charset="1" panose="02030502070405020303"/>
      <p:regular r:id="rId16"/>
    </p:embeddedFont>
    <p:embeddedFont>
      <p:font typeface="Times New Roman Medium Italics" charset="1" panose="02030502070405090303"/>
      <p:regular r:id="rId17"/>
    </p:embeddedFont>
    <p:embeddedFont>
      <p:font typeface="Times New Roman Semi-Bold" charset="1" panose="02030702070405020303"/>
      <p:regular r:id="rId18"/>
    </p:embeddedFont>
    <p:embeddedFont>
      <p:font typeface="Times New Roman Semi-Bold Italics" charset="1" panose="02030702070405090303"/>
      <p:regular r:id="rId19"/>
    </p:embeddedFont>
    <p:embeddedFont>
      <p:font typeface="Times New Roman Ultra-Bold" charset="1" panose="02030902070405020303"/>
      <p:regular r:id="rId20"/>
    </p:embeddedFont>
    <p:embeddedFont>
      <p:font typeface="Arial" charset="1" panose="020B0502020202020204"/>
      <p:regular r:id="rId21"/>
    </p:embeddedFont>
    <p:embeddedFont>
      <p:font typeface="Arial Bold" charset="1" panose="020B0802020202020204"/>
      <p:regular r:id="rId22"/>
    </p:embeddedFont>
    <p:embeddedFont>
      <p:font typeface="Arial Italics" charset="1" panose="020B0502020202090204"/>
      <p:regular r:id="rId23"/>
    </p:embeddedFont>
    <p:embeddedFont>
      <p:font typeface="Arial Bold Italics" charset="1" panose="020B0802020202090204"/>
      <p:regular r:id="rId24"/>
    </p:embeddedFont>
    <p:embeddedFont>
      <p:font typeface="GIST-TMOTChanakya" charset="1" panose="000004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ocs.python.org/" TargetMode="External" Type="http://schemas.openxmlformats.org/officeDocument/2006/relationships/hyperlink"/><Relationship Id="rId5" Target="https://diveintopython3.problemsolving.io/" TargetMode="External" Type="http://schemas.openxmlformats.org/officeDocument/2006/relationships/hyperlink"/><Relationship Id="rId6" Target="https://stripe.com/docs/api" TargetMode="External" Type="http://schemas.openxmlformats.org/officeDocument/2006/relationships/hyperlink"/><Relationship Id="rId7" Target="https://developer.paypal.com/docs"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617232" cy="10287000"/>
          </a:xfrm>
          <a:custGeom>
            <a:avLst/>
            <a:gdLst/>
            <a:ahLst/>
            <a:cxnLst/>
            <a:rect r="r" b="b" t="t" l="l"/>
            <a:pathLst>
              <a:path h="10287000" w="18617232">
                <a:moveTo>
                  <a:pt x="0" y="0"/>
                </a:moveTo>
                <a:lnTo>
                  <a:pt x="18617232" y="0"/>
                </a:lnTo>
                <a:lnTo>
                  <a:pt x="18617232" y="10287000"/>
                </a:lnTo>
                <a:lnTo>
                  <a:pt x="0" y="10287000"/>
                </a:lnTo>
                <a:lnTo>
                  <a:pt x="0" y="0"/>
                </a:lnTo>
                <a:close/>
              </a:path>
            </a:pathLst>
          </a:custGeom>
          <a:blipFill>
            <a:blip r:embed="rId2"/>
            <a:stretch>
              <a:fillRect l="-7413" t="0" r="-7413" b="0"/>
            </a:stretch>
          </a:blipFill>
        </p:spPr>
      </p:sp>
      <p:sp>
        <p:nvSpPr>
          <p:cNvPr name="TextBox 3" id="3"/>
          <p:cNvSpPr txBox="true"/>
          <p:nvPr/>
        </p:nvSpPr>
        <p:spPr>
          <a:xfrm rot="0">
            <a:off x="1592468" y="2548757"/>
            <a:ext cx="12354488" cy="1666875"/>
          </a:xfrm>
          <a:prstGeom prst="rect">
            <a:avLst/>
          </a:prstGeom>
        </p:spPr>
        <p:txBody>
          <a:bodyPr anchor="t" rtlCol="false" tIns="0" lIns="0" bIns="0" rIns="0">
            <a:spAutoFit/>
          </a:bodyPr>
          <a:lstStyle/>
          <a:p>
            <a:pPr algn="l">
              <a:lnSpc>
                <a:spcPts val="6599"/>
              </a:lnSpc>
            </a:pPr>
            <a:r>
              <a:rPr lang="en-US" sz="5499" spc="7">
                <a:solidFill>
                  <a:srgbClr val="0000FF"/>
                </a:solidFill>
                <a:latin typeface="GIST-TMOTChanakya"/>
              </a:rPr>
              <a:t>DATA SCIENCE PROJECT ON BILLING SYSTEM USING PYTHON</a:t>
            </a:r>
          </a:p>
        </p:txBody>
      </p:sp>
      <p:sp>
        <p:nvSpPr>
          <p:cNvPr name="TextBox 4" id="4"/>
          <p:cNvSpPr txBox="true"/>
          <p:nvPr/>
        </p:nvSpPr>
        <p:spPr>
          <a:xfrm rot="0">
            <a:off x="2796704" y="1342935"/>
            <a:ext cx="7861253" cy="838200"/>
          </a:xfrm>
          <a:prstGeom prst="rect">
            <a:avLst/>
          </a:prstGeom>
        </p:spPr>
        <p:txBody>
          <a:bodyPr anchor="t" rtlCol="false" tIns="0" lIns="0" bIns="0" rIns="0">
            <a:spAutoFit/>
          </a:bodyPr>
          <a:lstStyle/>
          <a:p>
            <a:pPr algn="l">
              <a:lnSpc>
                <a:spcPts val="6599"/>
              </a:lnSpc>
            </a:pPr>
            <a:r>
              <a:rPr lang="en-US" sz="5499" spc="34">
                <a:solidFill>
                  <a:srgbClr val="0000FF"/>
                </a:solidFill>
                <a:latin typeface="GIST-TMOTChanakya"/>
              </a:rPr>
              <a:t>CAPSTONE PROJECT</a:t>
            </a:r>
          </a:p>
        </p:txBody>
      </p:sp>
      <p:sp>
        <p:nvSpPr>
          <p:cNvPr name="TextBox 5" id="5"/>
          <p:cNvSpPr txBox="true"/>
          <p:nvPr/>
        </p:nvSpPr>
        <p:spPr>
          <a:xfrm rot="0">
            <a:off x="5103646" y="6781800"/>
            <a:ext cx="12155654" cy="2476500"/>
          </a:xfrm>
          <a:prstGeom prst="rect">
            <a:avLst/>
          </a:prstGeom>
        </p:spPr>
        <p:txBody>
          <a:bodyPr anchor="t" rtlCol="false" tIns="0" lIns="0" bIns="0" rIns="0">
            <a:spAutoFit/>
          </a:bodyPr>
          <a:lstStyle/>
          <a:p>
            <a:pPr algn="just">
              <a:lnSpc>
                <a:spcPts val="4799"/>
              </a:lnSpc>
            </a:pPr>
            <a:r>
              <a:rPr lang="en-US" sz="3999" spc="3">
                <a:solidFill>
                  <a:srgbClr val="0000FF"/>
                </a:solidFill>
                <a:ea typeface="Arial Bold"/>
              </a:rPr>
              <a:t>﻿</a:t>
            </a:r>
            <a:r>
              <a:rPr lang="en-US" sz="3999" spc="3">
                <a:solidFill>
                  <a:srgbClr val="0000FF"/>
                </a:solidFill>
                <a:latin typeface="Arial Bold"/>
              </a:rPr>
              <a:t>Presented By:</a:t>
            </a:r>
          </a:p>
          <a:p>
            <a:pPr algn="just">
              <a:lnSpc>
                <a:spcPts val="4799"/>
              </a:lnSpc>
            </a:pPr>
            <a:r>
              <a:rPr lang="en-US" sz="3999" spc="5">
                <a:solidFill>
                  <a:srgbClr val="0000FF"/>
                </a:solidFill>
                <a:latin typeface="Arial Bold"/>
              </a:rPr>
              <a:t>M.ASWIN BALAJI </a:t>
            </a:r>
            <a:r>
              <a:rPr lang="en-US" sz="3999" spc="5">
                <a:solidFill>
                  <a:srgbClr val="0000FF"/>
                </a:solidFill>
                <a:latin typeface="Arial Bold"/>
              </a:rPr>
              <a:t>(2021301305)-Alagappa college of technology, Anna University –Department of ceramic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4832" y="2730428"/>
            <a:ext cx="5203930" cy="3544850"/>
          </a:xfrm>
          <a:custGeom>
            <a:avLst/>
            <a:gdLst/>
            <a:ahLst/>
            <a:cxnLst/>
            <a:rect r="r" b="b" t="t" l="l"/>
            <a:pathLst>
              <a:path h="3544850" w="5203930">
                <a:moveTo>
                  <a:pt x="0" y="0"/>
                </a:moveTo>
                <a:lnTo>
                  <a:pt x="5203931" y="0"/>
                </a:lnTo>
                <a:lnTo>
                  <a:pt x="5203931" y="3544850"/>
                </a:lnTo>
                <a:lnTo>
                  <a:pt x="0" y="3544850"/>
                </a:lnTo>
                <a:lnTo>
                  <a:pt x="0" y="0"/>
                </a:lnTo>
                <a:close/>
              </a:path>
            </a:pathLst>
          </a:custGeom>
          <a:blipFill>
            <a:blip r:embed="rId4"/>
            <a:stretch>
              <a:fillRect l="-10579" t="0" r="-10579" b="0"/>
            </a:stretch>
          </a:blipFill>
        </p:spPr>
      </p:sp>
      <p:sp>
        <p:nvSpPr>
          <p:cNvPr name="Freeform 4" id="4"/>
          <p:cNvSpPr/>
          <p:nvPr/>
        </p:nvSpPr>
        <p:spPr>
          <a:xfrm flipH="false" flipV="false" rot="0">
            <a:off x="7230202" y="2730428"/>
            <a:ext cx="9296935" cy="3544850"/>
          </a:xfrm>
          <a:custGeom>
            <a:avLst/>
            <a:gdLst/>
            <a:ahLst/>
            <a:cxnLst/>
            <a:rect r="r" b="b" t="t" l="l"/>
            <a:pathLst>
              <a:path h="3544850" w="9296935">
                <a:moveTo>
                  <a:pt x="0" y="0"/>
                </a:moveTo>
                <a:lnTo>
                  <a:pt x="9296936" y="0"/>
                </a:lnTo>
                <a:lnTo>
                  <a:pt x="9296936" y="3544850"/>
                </a:lnTo>
                <a:lnTo>
                  <a:pt x="0" y="3544850"/>
                </a:lnTo>
                <a:lnTo>
                  <a:pt x="0" y="0"/>
                </a:lnTo>
                <a:close/>
              </a:path>
            </a:pathLst>
          </a:custGeom>
          <a:blipFill>
            <a:blip r:embed="rId5"/>
            <a:stretch>
              <a:fillRect l="0" t="-23726" r="0" b="-23726"/>
            </a:stretch>
          </a:blipFill>
        </p:spPr>
      </p:sp>
      <p:sp>
        <p:nvSpPr>
          <p:cNvPr name="TextBox 5" id="5"/>
          <p:cNvSpPr txBox="true"/>
          <p:nvPr/>
        </p:nvSpPr>
        <p:spPr>
          <a:xfrm rot="0">
            <a:off x="1354832" y="1483266"/>
            <a:ext cx="4001370"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RESULT</a:t>
            </a:r>
          </a:p>
        </p:txBody>
      </p:sp>
      <p:sp>
        <p:nvSpPr>
          <p:cNvPr name="TextBox 6" id="6"/>
          <p:cNvSpPr txBox="true"/>
          <p:nvPr/>
        </p:nvSpPr>
        <p:spPr>
          <a:xfrm rot="0">
            <a:off x="2162099" y="7062606"/>
            <a:ext cx="13963802" cy="1752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spc="28">
                <a:solidFill>
                  <a:srgbClr val="000000"/>
                </a:solidFill>
                <a:latin typeface="Times New Roman"/>
              </a:rPr>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76338"/>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71994" y="1695450"/>
            <a:ext cx="15474201" cy="7467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In conclusion, the billing system implemented in Python provides a basic framework for managing products, a shopping cart, and generating bills. The system consists of three main classes: Product, ShoppingCart, and BillingSystem.</a:t>
            </a:r>
          </a:p>
          <a:p>
            <a:pPr algn="just">
              <a:lnSpc>
                <a:spcPts val="4500"/>
              </a:lnSpc>
            </a:pPr>
          </a:p>
          <a:p>
            <a:pPr algn="just" marL="542925" indent="-271462" lvl="1">
              <a:lnSpc>
                <a:spcPts val="4500"/>
              </a:lnSpc>
              <a:buAutoNum type="arabicPeriod" startAt="1"/>
            </a:pPr>
            <a:r>
              <a:rPr lang="en-US" sz="3000">
                <a:solidFill>
                  <a:srgbClr val="000000"/>
                </a:solidFill>
                <a:latin typeface="Times New Roman"/>
              </a:rPr>
              <a:t>The Product class represents individual items with their name and price.</a:t>
            </a:r>
          </a:p>
          <a:p>
            <a:pPr algn="just" marL="542925" indent="-271462" lvl="1">
              <a:lnSpc>
                <a:spcPts val="4500"/>
              </a:lnSpc>
              <a:buAutoNum type="arabicPeriod" startAt="1"/>
            </a:pPr>
            <a:r>
              <a:rPr lang="en-US" sz="3000">
                <a:solidFill>
                  <a:srgbClr val="000000"/>
                </a:solidFill>
                <a:latin typeface="Times New Roman"/>
              </a:rPr>
              <a:t>The ShoppingCart class manages the items added by the user along with their quantities and calculates the total amount.</a:t>
            </a:r>
          </a:p>
          <a:p>
            <a:pPr algn="just" marL="542925" indent="-271462" lvl="1">
              <a:lnSpc>
                <a:spcPts val="4500"/>
              </a:lnSpc>
              <a:buAutoNum type="arabicPeriod" startAt="1"/>
            </a:pPr>
            <a:r>
              <a:rPr lang="en-US" sz="3000">
                <a:solidFill>
                  <a:srgbClr val="000000"/>
                </a:solidFill>
                <a:latin typeface="Times New Roman"/>
              </a:rPr>
              <a:t>The BillingSystem class acts as a controller for adding items to the cart and generating the bill.</a:t>
            </a:r>
          </a:p>
          <a:p>
            <a:pPr algn="just" marL="542925" indent="-271462" lvl="1">
              <a:lnSpc>
                <a:spcPts val="4500"/>
              </a:lnSpc>
            </a:pPr>
            <a:r>
              <a:rPr lang="en-US" sz="3000">
                <a:solidFill>
                  <a:srgbClr val="000000"/>
                </a:solidFill>
                <a:latin typeface="Times New Roman"/>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
        <p:nvSpPr>
          <p:cNvPr name="TextBox 4" id="4"/>
          <p:cNvSpPr txBox="true"/>
          <p:nvPr/>
        </p:nvSpPr>
        <p:spPr>
          <a:xfrm rot="0">
            <a:off x="1452944" y="1188798"/>
            <a:ext cx="5104447" cy="771525"/>
          </a:xfrm>
          <a:prstGeom prst="rect">
            <a:avLst/>
          </a:prstGeom>
        </p:spPr>
        <p:txBody>
          <a:bodyPr anchor="t" rtlCol="false" tIns="0" lIns="0" bIns="0" rIns="0">
            <a:spAutoFit/>
          </a:bodyPr>
          <a:lstStyle/>
          <a:p>
            <a:pPr algn="l">
              <a:lnSpc>
                <a:spcPts val="6000"/>
              </a:lnSpc>
            </a:pPr>
            <a:r>
              <a:rPr lang="en-US" sz="5000">
                <a:solidFill>
                  <a:srgbClr val="1CACE3"/>
                </a:solidFill>
                <a:latin typeface="GIST-TMOTChanakya"/>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110" y="674370"/>
            <a:ext cx="18222890" cy="8906438"/>
          </a:xfrm>
          <a:custGeom>
            <a:avLst/>
            <a:gdLst/>
            <a:ahLst/>
            <a:cxnLst/>
            <a:rect r="r" b="b" t="t" l="l"/>
            <a:pathLst>
              <a:path h="8906438" w="18222890">
                <a:moveTo>
                  <a:pt x="0" y="0"/>
                </a:moveTo>
                <a:lnTo>
                  <a:pt x="18222890" y="0"/>
                </a:lnTo>
                <a:lnTo>
                  <a:pt x="18222890" y="8906438"/>
                </a:lnTo>
                <a:lnTo>
                  <a:pt x="0" y="890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4772" y="1685925"/>
            <a:ext cx="14709855" cy="7467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User Interface Enhancements</a:t>
            </a:r>
            <a:r>
              <a:rPr lang="en-US" sz="3000">
                <a:solidFill>
                  <a:srgbClr val="000000"/>
                </a:solidFill>
                <a:latin typeface="Times New Roman"/>
              </a:rPr>
              <a:t>: Improve the user interface for better usability.</a:t>
            </a:r>
          </a:p>
          <a:p>
            <a:pPr algn="just" marL="542925" indent="-271462" lvl="1">
              <a:lnSpc>
                <a:spcPts val="4500"/>
              </a:lnSpc>
              <a:buFont typeface="Arial"/>
              <a:buChar char="•"/>
            </a:pPr>
            <a:r>
              <a:rPr lang="en-US" sz="3000">
                <a:solidFill>
                  <a:srgbClr val="000000"/>
                </a:solidFill>
                <a:latin typeface="Times New Roman Bold"/>
              </a:rPr>
              <a:t>Database Integration</a:t>
            </a:r>
            <a:r>
              <a:rPr lang="en-US" sz="3000">
                <a:solidFill>
                  <a:srgbClr val="000000"/>
                </a:solidFill>
                <a:latin typeface="Times New Roman"/>
              </a:rPr>
              <a:t>: Integrate with databases for data management and analysis.</a:t>
            </a:r>
          </a:p>
          <a:p>
            <a:pPr algn="just" marL="542925" indent="-271462" lvl="1">
              <a:lnSpc>
                <a:spcPts val="4500"/>
              </a:lnSpc>
              <a:buFont typeface="Arial"/>
              <a:buChar char="•"/>
            </a:pPr>
            <a:r>
              <a:rPr lang="en-US" sz="3000">
                <a:solidFill>
                  <a:srgbClr val="000000"/>
                </a:solidFill>
                <a:latin typeface="Times New Roman Bold"/>
              </a:rPr>
              <a:t>Inventory Management</a:t>
            </a:r>
            <a:r>
              <a:rPr lang="en-US" sz="3000">
                <a:solidFill>
                  <a:srgbClr val="000000"/>
                </a:solidFill>
                <a:latin typeface="Times New Roman"/>
              </a:rPr>
              <a:t>: Add features to manage inventory levels and stock.</a:t>
            </a:r>
          </a:p>
          <a:p>
            <a:pPr algn="just" marL="542925" indent="-271462" lvl="1">
              <a:lnSpc>
                <a:spcPts val="4500"/>
              </a:lnSpc>
              <a:buFont typeface="Arial"/>
              <a:buChar char="•"/>
            </a:pPr>
            <a:r>
              <a:rPr lang="en-US" sz="3000">
                <a:solidFill>
                  <a:srgbClr val="000000"/>
                </a:solidFill>
                <a:latin typeface="Times New Roman Bold"/>
              </a:rPr>
              <a:t>Billing Features</a:t>
            </a:r>
            <a:r>
              <a:rPr lang="en-US" sz="3000">
                <a:solidFill>
                  <a:srgbClr val="000000"/>
                </a:solidFill>
                <a:latin typeface="Times New Roman"/>
              </a:rPr>
              <a:t>: Enhance billing capabilities with support for various payment methods, discounts, and taxes.</a:t>
            </a:r>
          </a:p>
          <a:p>
            <a:pPr algn="just" marL="542925" indent="-271462" lvl="1">
              <a:lnSpc>
                <a:spcPts val="4500"/>
              </a:lnSpc>
              <a:buFont typeface="Arial"/>
              <a:buChar char="•"/>
            </a:pPr>
            <a:r>
              <a:rPr lang="en-US" sz="3000">
                <a:solidFill>
                  <a:srgbClr val="000000"/>
                </a:solidFill>
                <a:latin typeface="Times New Roman Bold"/>
              </a:rPr>
              <a:t>Localization and Internationalization</a:t>
            </a:r>
            <a:r>
              <a:rPr lang="en-US" sz="3000">
                <a:solidFill>
                  <a:srgbClr val="000000"/>
                </a:solidFill>
                <a:latin typeface="Times New Roman"/>
              </a:rPr>
              <a:t>: Support multiple languages, currencies, and regional preferences.</a:t>
            </a:r>
          </a:p>
          <a:p>
            <a:pPr algn="just" marL="542925" indent="-271462" lvl="1">
              <a:lnSpc>
                <a:spcPts val="4500"/>
              </a:lnSpc>
              <a:buFont typeface="Arial"/>
              <a:buChar char="•"/>
            </a:pPr>
            <a:r>
              <a:rPr lang="en-US" sz="3000">
                <a:solidFill>
                  <a:srgbClr val="000000"/>
                </a:solidFill>
                <a:latin typeface="Times New Roman Bold"/>
              </a:rPr>
              <a:t>Mobile Application Development</a:t>
            </a:r>
            <a:r>
              <a:rPr lang="en-US" sz="3000">
                <a:solidFill>
                  <a:srgbClr val="000000"/>
                </a:solidFill>
                <a:latin typeface="Times New Roman"/>
              </a:rPr>
              <a:t>: Develop mobile applications for increased accessibility.</a:t>
            </a:r>
          </a:p>
          <a:p>
            <a:pPr algn="just" marL="542925" indent="-271462" lvl="1">
              <a:lnSpc>
                <a:spcPts val="4500"/>
              </a:lnSpc>
              <a:buFont typeface="Arial"/>
              <a:buChar char="•"/>
            </a:pPr>
            <a:r>
              <a:rPr lang="en-US" sz="3000">
                <a:solidFill>
                  <a:srgbClr val="000000"/>
                </a:solidFill>
                <a:latin typeface="Times New Roman Bold"/>
              </a:rPr>
              <a:t>Customer Relationship Management (CRM)</a:t>
            </a:r>
            <a:r>
              <a:rPr lang="en-US" sz="3000">
                <a:solidFill>
                  <a:srgbClr val="000000"/>
                </a:solidFill>
                <a:latin typeface="Times New Roman"/>
              </a:rPr>
              <a:t>: Integrate CRM functionalities for managing customer interactions and marketing efforts.</a:t>
            </a:r>
          </a:p>
          <a:p>
            <a:pPr algn="just" marL="542925" indent="-271462" lvl="1">
              <a:lnSpc>
                <a:spcPts val="4500"/>
              </a:lnSpc>
            </a:pPr>
            <a:r>
              <a:rPr lang="en-US" sz="3000">
                <a:solidFill>
                  <a:srgbClr val="000000"/>
                </a:solidFill>
                <a:latin typeface="Times New Roman"/>
              </a:rPr>
              <a:t>These enhancements can make the billing system more efficient, adaptable, and user-friendly, catering to the evolving needs of businesses and customers.</a:t>
            </a:r>
          </a:p>
        </p:txBody>
      </p:sp>
      <p:sp>
        <p:nvSpPr>
          <p:cNvPr name="TextBox 4" id="4"/>
          <p:cNvSpPr txBox="true"/>
          <p:nvPr/>
        </p:nvSpPr>
        <p:spPr>
          <a:xfrm rot="0">
            <a:off x="1889870" y="1217182"/>
            <a:ext cx="6297450" cy="771525"/>
          </a:xfrm>
          <a:prstGeom prst="rect">
            <a:avLst/>
          </a:prstGeom>
        </p:spPr>
        <p:txBody>
          <a:bodyPr anchor="t" rtlCol="false" tIns="0" lIns="0" bIns="0" rIns="0">
            <a:spAutoFit/>
          </a:bodyPr>
          <a:lstStyle/>
          <a:p>
            <a:pPr algn="l">
              <a:lnSpc>
                <a:spcPts val="6000"/>
              </a:lnSpc>
            </a:pPr>
            <a:r>
              <a:rPr lang="en-US" sz="5000" spc="7">
                <a:solidFill>
                  <a:srgbClr val="1CACE3"/>
                </a:solidFill>
                <a:latin typeface="GIST-TMOTChanakya"/>
              </a:rPr>
              <a:t>FUTURE SCOPE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62523"/>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3744" y="2560158"/>
            <a:ext cx="14868296" cy="6324600"/>
          </a:xfrm>
          <a:prstGeom prst="rect">
            <a:avLst/>
          </a:prstGeom>
        </p:spPr>
        <p:txBody>
          <a:bodyPr anchor="t" rtlCol="false" tIns="0" lIns="0" bIns="0" rIns="0">
            <a:spAutoFit/>
          </a:bodyPr>
          <a:lstStyle/>
          <a:p>
            <a:pPr algn="just" marL="542925" indent="-271462" lvl="1">
              <a:lnSpc>
                <a:spcPts val="4500"/>
              </a:lnSpc>
              <a:buAutoNum type="arabicPeriod" startAt="1"/>
            </a:pPr>
            <a:r>
              <a:rPr lang="en-US" sz="3000">
                <a:solidFill>
                  <a:srgbClr val="000000"/>
                </a:solidFill>
                <a:latin typeface="Times New Roman Bold"/>
              </a:rPr>
              <a:t>Python Documentation:</a:t>
            </a:r>
          </a:p>
          <a:p>
            <a:pPr algn="just" marL="542925" indent="-271462" lvl="1">
              <a:lnSpc>
                <a:spcPts val="4500"/>
              </a:lnSpc>
              <a:buFont typeface="Arial"/>
              <a:buChar char="•"/>
            </a:pPr>
            <a:r>
              <a:rPr lang="en-US" sz="3000">
                <a:solidFill>
                  <a:srgbClr val="000000"/>
                </a:solidFill>
                <a:latin typeface="Times New Roman"/>
              </a:rPr>
              <a:t>Official Python documentation: </a:t>
            </a:r>
            <a:r>
              <a:rPr lang="en-US" sz="3000" u="sng">
                <a:solidFill>
                  <a:srgbClr val="0000FF"/>
                </a:solidFill>
                <a:latin typeface="Times New Roman"/>
                <a:hlinkClick r:id="rId4" tooltip="https://docs.python.org/"/>
              </a:rPr>
              <a:t>https://docs.python.org/</a:t>
            </a:r>
          </a:p>
          <a:p>
            <a:pPr algn="just" marL="542925" indent="-271462" lvl="1">
              <a:lnSpc>
                <a:spcPts val="4500"/>
              </a:lnSpc>
              <a:buFont typeface="Arial"/>
              <a:buChar char="•"/>
            </a:pPr>
            <a:r>
              <a:rPr lang="en-US" sz="3000">
                <a:solidFill>
                  <a:srgbClr val="000000"/>
                </a:solidFill>
                <a:latin typeface="Times New Roman"/>
              </a:rPr>
              <a:t>Dive Into Python: A free Python tutorial for experienced programmers:  </a:t>
            </a:r>
            <a:r>
              <a:rPr lang="en-US" sz="3000" u="sng">
                <a:solidFill>
                  <a:srgbClr val="0000FF"/>
                </a:solidFill>
                <a:latin typeface="Times New Roman"/>
                <a:hlinkClick r:id="rId5" tooltip="https://diveintopython3.problemsolving.io/"/>
              </a:rPr>
              <a:t>https://diveintopython3.problemsolving.io/</a:t>
            </a:r>
          </a:p>
          <a:p>
            <a:pPr algn="just" marL="542925" indent="-271462" lvl="1">
              <a:lnSpc>
                <a:spcPts val="4500"/>
              </a:lnSpc>
            </a:pPr>
          </a:p>
          <a:p>
            <a:pPr algn="just" marL="542925" indent="-271462" lvl="1">
              <a:lnSpc>
                <a:spcPts val="4500"/>
              </a:lnSpc>
              <a:buAutoNum type="arabicPeriod" startAt="1"/>
            </a:pPr>
            <a:r>
              <a:rPr lang="en-US" sz="3000">
                <a:solidFill>
                  <a:srgbClr val="000000"/>
                </a:solidFill>
                <a:latin typeface="Times New Roman Bold"/>
              </a:rPr>
              <a:t>Payment Processing:</a:t>
            </a:r>
          </a:p>
          <a:p>
            <a:pPr algn="just" marL="542925" indent="-271462" lvl="1">
              <a:lnSpc>
                <a:spcPts val="4500"/>
              </a:lnSpc>
              <a:buFont typeface="Arial"/>
              <a:buChar char="•"/>
            </a:pPr>
            <a:r>
              <a:rPr lang="en-US" sz="3000">
                <a:solidFill>
                  <a:srgbClr val="000000"/>
                </a:solidFill>
                <a:latin typeface="Times New Roman"/>
              </a:rPr>
              <a:t>Stripe API Documentation: A popular payment processing platform with comprehensive API documentation: </a:t>
            </a:r>
            <a:r>
              <a:rPr lang="en-US" sz="3000" u="sng">
                <a:solidFill>
                  <a:srgbClr val="0000FF"/>
                </a:solidFill>
                <a:latin typeface="Times New Roman"/>
                <a:hlinkClick r:id="rId6" tooltip="https://stripe.com/docs/api"/>
              </a:rPr>
              <a:t>https://stripe.com/docs/api</a:t>
            </a:r>
          </a:p>
          <a:p>
            <a:pPr algn="just" marL="542925" indent="-271462" lvl="1">
              <a:lnSpc>
                <a:spcPts val="4500"/>
              </a:lnSpc>
              <a:buFont typeface="Arial"/>
              <a:buChar char="•"/>
            </a:pPr>
            <a:r>
              <a:rPr lang="en-US" sz="3000">
                <a:solidFill>
                  <a:srgbClr val="000000"/>
                </a:solidFill>
                <a:latin typeface="Times New Roman"/>
              </a:rPr>
              <a:t>PayPal Developer Documentation: PayPal’s developer documentation for integrating payment processing: </a:t>
            </a:r>
            <a:r>
              <a:rPr lang="en-US" sz="3000" u="sng">
                <a:solidFill>
                  <a:srgbClr val="0000FF"/>
                </a:solidFill>
                <a:latin typeface="Times New Roman"/>
                <a:hlinkClick r:id="rId7" tooltip="https://developer.paypal.com/docs"/>
              </a:rPr>
              <a:t>https://developer.paypal.com/docs</a:t>
            </a:r>
          </a:p>
          <a:p>
            <a:pPr algn="just" marL="542925" indent="-271462" lvl="1">
              <a:lnSpc>
                <a:spcPts val="4500"/>
              </a:lnSpc>
            </a:pPr>
          </a:p>
        </p:txBody>
      </p:sp>
      <p:sp>
        <p:nvSpPr>
          <p:cNvPr name="TextBox 4" id="4"/>
          <p:cNvSpPr txBox="true"/>
          <p:nvPr/>
        </p:nvSpPr>
        <p:spPr>
          <a:xfrm rot="0">
            <a:off x="2122414" y="1741008"/>
            <a:ext cx="5177790"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REFERENCES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40406" y="3924300"/>
            <a:ext cx="7906919" cy="1219200"/>
          </a:xfrm>
          <a:prstGeom prst="rect">
            <a:avLst/>
          </a:prstGeom>
        </p:spPr>
        <p:txBody>
          <a:bodyPr anchor="t" rtlCol="false" tIns="0" lIns="0" bIns="0" rIns="0">
            <a:spAutoFit/>
          </a:bodyPr>
          <a:lstStyle/>
          <a:p>
            <a:pPr algn="l">
              <a:lnSpc>
                <a:spcPts val="9600"/>
              </a:lnSpc>
            </a:pPr>
            <a:r>
              <a:rPr lang="en-US" sz="8000" spc="87">
                <a:solidFill>
                  <a:srgbClr val="1CACE3"/>
                </a:solidFill>
                <a:latin typeface="Oilvare Bas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25127" y="2641512"/>
            <a:ext cx="4385148" cy="771525"/>
          </a:xfrm>
          <a:prstGeom prst="rect">
            <a:avLst/>
          </a:prstGeom>
        </p:spPr>
        <p:txBody>
          <a:bodyPr anchor="t" rtlCol="false" tIns="0" lIns="0" bIns="0" rIns="0">
            <a:spAutoFit/>
          </a:bodyPr>
          <a:lstStyle/>
          <a:p>
            <a:pPr algn="l">
              <a:lnSpc>
                <a:spcPts val="6000"/>
              </a:lnSpc>
            </a:pPr>
            <a:r>
              <a:rPr lang="en-US" sz="5000" spc="54">
                <a:solidFill>
                  <a:srgbClr val="1CACE3"/>
                </a:solidFill>
                <a:latin typeface="GIST-TMOTChanakya"/>
              </a:rPr>
              <a:t>OUTLINE</a:t>
            </a:r>
          </a:p>
        </p:txBody>
      </p:sp>
      <p:sp>
        <p:nvSpPr>
          <p:cNvPr name="TextBox 4" id="4"/>
          <p:cNvSpPr txBox="true"/>
          <p:nvPr/>
        </p:nvSpPr>
        <p:spPr>
          <a:xfrm rot="0">
            <a:off x="2876550" y="3756904"/>
            <a:ext cx="6267450" cy="4610100"/>
          </a:xfrm>
          <a:prstGeom prst="rect">
            <a:avLst/>
          </a:prstGeom>
        </p:spPr>
        <p:txBody>
          <a:bodyPr anchor="t" rtlCol="false" tIns="0" lIns="0" bIns="0" rIns="0">
            <a:spAutoFit/>
          </a:bodyPr>
          <a:lstStyle/>
          <a:p>
            <a:pPr algn="l" marL="647700" indent="-323850" lvl="1">
              <a:lnSpc>
                <a:spcPts val="4500"/>
              </a:lnSpc>
              <a:buAutoNum type="arabicPeriod" startAt="1"/>
            </a:pPr>
            <a:r>
              <a:rPr lang="en-US" sz="3000" spc="22">
                <a:solidFill>
                  <a:srgbClr val="404040"/>
                </a:solidFill>
                <a:latin typeface="Times New Roman"/>
              </a:rPr>
              <a:t>Problem Statement</a:t>
            </a:r>
          </a:p>
          <a:p>
            <a:pPr algn="l" marL="647700" indent="-323850" lvl="1">
              <a:lnSpc>
                <a:spcPts val="4500"/>
              </a:lnSpc>
              <a:buAutoNum type="arabicPeriod" startAt="1"/>
            </a:pPr>
            <a:r>
              <a:rPr lang="en-US" sz="3000" spc="22">
                <a:solidFill>
                  <a:srgbClr val="404040"/>
                </a:solidFill>
                <a:latin typeface="Times New Roman"/>
              </a:rPr>
              <a:t>Proposed System/Solution</a:t>
            </a:r>
          </a:p>
          <a:p>
            <a:pPr algn="l" marL="647700" indent="-323850" lvl="1">
              <a:lnSpc>
                <a:spcPts val="4500"/>
              </a:lnSpc>
              <a:buAutoNum type="arabicPeriod" startAt="1"/>
            </a:pPr>
            <a:r>
              <a:rPr lang="en-US" sz="3000" spc="22">
                <a:solidFill>
                  <a:srgbClr val="404040"/>
                </a:solidFill>
                <a:latin typeface="Times New Roman"/>
              </a:rPr>
              <a:t>System Development Approach</a:t>
            </a:r>
          </a:p>
          <a:p>
            <a:pPr algn="l" marL="647700" indent="-323850" lvl="1">
              <a:lnSpc>
                <a:spcPts val="4500"/>
              </a:lnSpc>
              <a:buAutoNum type="arabicPeriod" startAt="1"/>
            </a:pPr>
            <a:r>
              <a:rPr lang="en-US" sz="3000" spc="67">
                <a:solidFill>
                  <a:srgbClr val="404040"/>
                </a:solidFill>
                <a:latin typeface="Times New Roman"/>
              </a:rPr>
              <a:t>Algorithm &amp; Deployment</a:t>
            </a:r>
          </a:p>
          <a:p>
            <a:pPr algn="l" marL="647700" indent="-323850" lvl="1">
              <a:lnSpc>
                <a:spcPts val="4500"/>
              </a:lnSpc>
              <a:buAutoNum type="arabicPeriod" startAt="1"/>
            </a:pPr>
            <a:r>
              <a:rPr lang="en-US" sz="3000" spc="37">
                <a:solidFill>
                  <a:srgbClr val="404040"/>
                </a:solidFill>
                <a:latin typeface="Times New Roman"/>
              </a:rPr>
              <a:t>Result</a:t>
            </a:r>
          </a:p>
          <a:p>
            <a:pPr algn="l" marL="647700" indent="-323850" lvl="1">
              <a:lnSpc>
                <a:spcPts val="4500"/>
              </a:lnSpc>
              <a:buAutoNum type="arabicPeriod" startAt="1"/>
            </a:pPr>
            <a:r>
              <a:rPr lang="en-US" sz="3000" spc="30">
                <a:solidFill>
                  <a:srgbClr val="404040"/>
                </a:solidFill>
                <a:latin typeface="Times New Roman"/>
              </a:rPr>
              <a:t>Conclusion</a:t>
            </a:r>
          </a:p>
          <a:p>
            <a:pPr algn="l" marL="647700" indent="-323850" lvl="1">
              <a:lnSpc>
                <a:spcPts val="4500"/>
              </a:lnSpc>
              <a:buAutoNum type="arabicPeriod" startAt="1"/>
            </a:pPr>
            <a:r>
              <a:rPr lang="en-US" sz="3000" spc="67">
                <a:solidFill>
                  <a:srgbClr val="404040"/>
                </a:solidFill>
                <a:latin typeface="Times New Roman"/>
              </a:rPr>
              <a:t>Future Scope</a:t>
            </a:r>
          </a:p>
          <a:p>
            <a:pPr algn="l" marL="647700" indent="-323850" lvl="1">
              <a:lnSpc>
                <a:spcPts val="4500"/>
              </a:lnSpc>
              <a:buAutoNum type="arabicPeriod" startAt="1"/>
            </a:pPr>
            <a:r>
              <a:rPr lang="en-US" sz="3000" spc="30">
                <a:solidFill>
                  <a:srgbClr val="404040"/>
                </a:solidFill>
                <a:latin typeface="Times New Roman"/>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05068" y="3048000"/>
            <a:ext cx="14447577" cy="4038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         </a:t>
            </a:r>
            <a:r>
              <a:rPr lang="en-US" sz="3000">
                <a:solidFill>
                  <a:srgbClr val="000000"/>
                </a:solidFill>
                <a:latin typeface="Times New Roman"/>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p>
        </p:txBody>
      </p:sp>
      <p:sp>
        <p:nvSpPr>
          <p:cNvPr name="Freeform 3" id="3"/>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05068" y="2225154"/>
            <a:ext cx="8537257" cy="771525"/>
          </a:xfrm>
          <a:prstGeom prst="rect">
            <a:avLst/>
          </a:prstGeom>
        </p:spPr>
        <p:txBody>
          <a:bodyPr anchor="t" rtlCol="false" tIns="0" lIns="0" bIns="0" rIns="0">
            <a:spAutoFit/>
          </a:bodyPr>
          <a:lstStyle/>
          <a:p>
            <a:pPr algn="l">
              <a:lnSpc>
                <a:spcPts val="6000"/>
              </a:lnSpc>
            </a:pPr>
            <a:r>
              <a:rPr lang="en-US" sz="5000" spc="-94">
                <a:solidFill>
                  <a:srgbClr val="1CACE3"/>
                </a:solidFill>
                <a:latin typeface="GIST-TMOTChanakya"/>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00175" y="1828800"/>
            <a:ext cx="15262166" cy="7467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spc="28">
                <a:solidFill>
                  <a:srgbClr val="000000"/>
                </a:solidFill>
                <a:latin typeface="Times New Roman"/>
              </a:rPr>
              <a:t>Define Classes: Create classes to represent items and the billing system.</a:t>
            </a:r>
          </a:p>
          <a:p>
            <a:pPr algn="just" marL="542925" indent="-271462" lvl="1">
              <a:lnSpc>
                <a:spcPts val="4500"/>
              </a:lnSpc>
              <a:buFont typeface="Arial"/>
              <a:buChar char="•"/>
            </a:pPr>
            <a:r>
              <a:rPr lang="en-US" sz="3000" spc="28">
                <a:solidFill>
                  <a:srgbClr val="000000"/>
                </a:solidFill>
                <a:latin typeface="Times New Roman"/>
              </a:rPr>
              <a:t>Input Handling: Implement functions to handle user input for adding items to the bill.</a:t>
            </a:r>
          </a:p>
          <a:p>
            <a:pPr algn="just" marL="542925" indent="-271462" lvl="1">
              <a:lnSpc>
                <a:spcPts val="4500"/>
              </a:lnSpc>
              <a:buFont typeface="Arial"/>
              <a:buChar char="•"/>
            </a:pPr>
            <a:r>
              <a:rPr lang="en-US" sz="3000" spc="28">
                <a:solidFill>
                  <a:srgbClr val="000000"/>
                </a:solidFill>
                <a:latin typeface="Times New Roman"/>
              </a:rPr>
              <a:t>Tax Calculation: Implement methods within the ‘BillingSystem’ class to calculate taxes based on the subtotal.</a:t>
            </a:r>
          </a:p>
          <a:p>
            <a:pPr algn="just" marL="542925" indent="-271462" lvl="1">
              <a:lnSpc>
                <a:spcPts val="4500"/>
              </a:lnSpc>
              <a:buFont typeface="Arial"/>
              <a:buChar char="•"/>
            </a:pPr>
            <a:r>
              <a:rPr lang="en-US" sz="3000" spc="28">
                <a:solidFill>
                  <a:srgbClr val="000000"/>
                </a:solidFill>
                <a:latin typeface="Times New Roman"/>
              </a:rPr>
              <a:t>Discount Application: Implement methods within the ‘BillingSystem’ class to apply discounts based on predefined rules or conditions.</a:t>
            </a:r>
          </a:p>
          <a:p>
            <a:pPr algn="just" marL="542925" indent="-271462" lvl="1">
              <a:lnSpc>
                <a:spcPts val="4500"/>
              </a:lnSpc>
              <a:buFont typeface="Arial"/>
              <a:buChar char="•"/>
            </a:pPr>
            <a:r>
              <a:rPr lang="en-US" sz="3000" spc="28">
                <a:solidFill>
                  <a:srgbClr val="000000"/>
                </a:solidFill>
                <a:latin typeface="Times New Roman"/>
              </a:rPr>
              <a:t>Generate Receipt: Implement a method to generate a detailed bill receipt.</a:t>
            </a:r>
          </a:p>
          <a:p>
            <a:pPr algn="just" marL="542925" indent="-271462" lvl="1">
              <a:lnSpc>
                <a:spcPts val="4500"/>
              </a:lnSpc>
              <a:buFont typeface="Arial"/>
              <a:buChar char="•"/>
            </a:pPr>
            <a:r>
              <a:rPr lang="en-US" sz="3000" spc="28">
                <a:solidFill>
                  <a:srgbClr val="000000"/>
                </a:solidFill>
                <a:latin typeface="Times New Roman"/>
              </a:rPr>
              <a:t>User Interface: Depending on the preference, you can implement a command-line interface (CLI) or a graphical user interface (GUI) to interact with the billing system.</a:t>
            </a:r>
          </a:p>
          <a:p>
            <a:pPr algn="just" marL="542925" indent="-271462" lvl="1">
              <a:lnSpc>
                <a:spcPts val="4500"/>
              </a:lnSpc>
              <a:buFont typeface="Arial"/>
              <a:buChar char="•"/>
            </a:pPr>
            <a:r>
              <a:rPr lang="en-US" sz="3000" spc="28">
                <a:solidFill>
                  <a:srgbClr val="000000"/>
                </a:solidFill>
                <a:latin typeface="Times New Roman"/>
              </a:rPr>
              <a:t>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
        <p:nvSpPr>
          <p:cNvPr name="Freeform 3" id="3"/>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00175" y="1209675"/>
            <a:ext cx="10866206" cy="771525"/>
          </a:xfrm>
          <a:prstGeom prst="rect">
            <a:avLst/>
          </a:prstGeom>
        </p:spPr>
        <p:txBody>
          <a:bodyPr anchor="t" rtlCol="false" tIns="0" lIns="0" bIns="0" rIns="0">
            <a:spAutoFit/>
          </a:bodyPr>
          <a:lstStyle/>
          <a:p>
            <a:pPr algn="l">
              <a:lnSpc>
                <a:spcPts val="6000"/>
              </a:lnSpc>
            </a:pPr>
            <a:r>
              <a:rPr lang="en-US" sz="5000">
                <a:solidFill>
                  <a:srgbClr val="1CACE3"/>
                </a:solidFill>
                <a:latin typeface="GIST-TMOTChanakya"/>
              </a:rPr>
              <a:t>PROPOSED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42991"/>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7335" y="1373229"/>
            <a:ext cx="7863840" cy="771525"/>
          </a:xfrm>
          <a:prstGeom prst="rect">
            <a:avLst/>
          </a:prstGeom>
        </p:spPr>
        <p:txBody>
          <a:bodyPr anchor="t" rtlCol="false" tIns="0" lIns="0" bIns="0" rIns="0">
            <a:spAutoFit/>
          </a:bodyPr>
          <a:lstStyle/>
          <a:p>
            <a:pPr algn="l">
              <a:lnSpc>
                <a:spcPts val="6000"/>
              </a:lnSpc>
            </a:pPr>
            <a:r>
              <a:rPr lang="en-US" sz="5000" spc="-18">
                <a:solidFill>
                  <a:srgbClr val="1CACE3"/>
                </a:solidFill>
                <a:latin typeface="GIST-TMOTChanakya"/>
              </a:rPr>
              <a:t> SYSTEM APPROACH </a:t>
            </a:r>
          </a:p>
        </p:txBody>
      </p:sp>
      <p:sp>
        <p:nvSpPr>
          <p:cNvPr name="TextBox 4" id="4"/>
          <p:cNvSpPr txBox="true"/>
          <p:nvPr/>
        </p:nvSpPr>
        <p:spPr>
          <a:xfrm rot="0">
            <a:off x="2079734" y="2362200"/>
            <a:ext cx="14128533" cy="6896100"/>
          </a:xfrm>
          <a:prstGeom prst="rect">
            <a:avLst/>
          </a:prstGeom>
        </p:spPr>
        <p:txBody>
          <a:bodyPr anchor="t" rtlCol="false" tIns="0" lIns="0" bIns="0" rIns="0">
            <a:spAutoFit/>
          </a:bodyPr>
          <a:lstStyle/>
          <a:p>
            <a:pPr algn="just" marL="542925" indent="-271462" lvl="1">
              <a:lnSpc>
                <a:spcPts val="4500"/>
              </a:lnSpc>
              <a:buAutoNum type="arabicPeriod" startAt="1"/>
            </a:pPr>
            <a:r>
              <a:rPr lang="en-US" sz="3000" spc="28">
                <a:solidFill>
                  <a:srgbClr val="000000"/>
                </a:solidFill>
                <a:latin typeface="Times New Roman"/>
              </a:rPr>
              <a:t>Requirement Gathering: Understand the requirements of the billing system. Identify the features and functionalities it should have. </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Design: Design the system architecture. This includes deciding on the components, their interactions, and the data flow within the system.</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Database Design: Design the database schema to store information such as customer details, products, invoices, etc.</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User Interface Design: Design the user interface for the billing system. This could be a command-line interface, a graphical user interface, or a web-based interface.</a:t>
            </a:r>
          </a:p>
          <a:p>
            <a:pPr algn="just" marL="542925" indent="-271462" lvl="1">
              <a:lnSpc>
                <a:spcPts val="45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806"/>
            <a:ext cx="18106164" cy="8849388"/>
          </a:xfrm>
          <a:custGeom>
            <a:avLst/>
            <a:gdLst/>
            <a:ahLst/>
            <a:cxnLst/>
            <a:rect r="r" b="b" t="t" l="l"/>
            <a:pathLst>
              <a:path h="8849388" w="18106164">
                <a:moveTo>
                  <a:pt x="0" y="0"/>
                </a:moveTo>
                <a:lnTo>
                  <a:pt x="18106164" y="0"/>
                </a:lnTo>
                <a:lnTo>
                  <a:pt x="18106164" y="8849388"/>
                </a:lnTo>
                <a:lnTo>
                  <a:pt x="0" y="8849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101653"/>
            <a:ext cx="16230600" cy="5753100"/>
          </a:xfrm>
          <a:prstGeom prst="rect">
            <a:avLst/>
          </a:prstGeom>
        </p:spPr>
        <p:txBody>
          <a:bodyPr anchor="t" rtlCol="false" tIns="0" lIns="0" bIns="0" rIns="0">
            <a:spAutoFit/>
          </a:bodyPr>
          <a:lstStyle/>
          <a:p>
            <a:pPr algn="just" marL="647700" indent="-323850" lvl="1">
              <a:lnSpc>
                <a:spcPts val="4500"/>
              </a:lnSpc>
              <a:buFont typeface="Arial"/>
              <a:buChar char="•"/>
            </a:pPr>
            <a:r>
              <a:rPr lang="en-US" sz="3000" spc="28">
                <a:solidFill>
                  <a:srgbClr val="000000"/>
                </a:solidFill>
                <a:latin typeface="Times New Roman"/>
              </a:rPr>
              <a:t>Development: Develop the billing system using Python. Break down the     development process into smaller tasks and implement them one by one.</a:t>
            </a:r>
          </a:p>
          <a:p>
            <a:pPr algn="just" marL="647700" indent="-323850" lvl="1">
              <a:lnSpc>
                <a:spcPts val="4500"/>
              </a:lnSpc>
              <a:buFont typeface="Arial"/>
              <a:buChar char="•"/>
            </a:pPr>
            <a:r>
              <a:rPr lang="en-US" sz="3000" spc="28">
                <a:solidFill>
                  <a:srgbClr val="000000"/>
                </a:solidFill>
                <a:latin typeface="Times New Roman"/>
              </a:rPr>
              <a:t>Testing: Test the system thoroughly to ensure that it works as expected. This includes unit testing, integration testing, and system testing.</a:t>
            </a:r>
          </a:p>
          <a:p>
            <a:pPr algn="just" marL="647700" indent="-323850" lvl="1">
              <a:lnSpc>
                <a:spcPts val="4500"/>
              </a:lnSpc>
              <a:buFont typeface="Arial"/>
              <a:buChar char="•"/>
            </a:pPr>
            <a:r>
              <a:rPr lang="en-US" sz="3000" spc="28">
                <a:solidFill>
                  <a:srgbClr val="000000"/>
                </a:solidFill>
                <a:latin typeface="Times New Roman"/>
              </a:rPr>
              <a:t>Documentation: Document the system including its architecture,  components, functionalities, and usage instructions.</a:t>
            </a:r>
          </a:p>
          <a:p>
            <a:pPr algn="just" marL="647700" indent="-323850" lvl="1">
              <a:lnSpc>
                <a:spcPts val="4500"/>
              </a:lnSpc>
              <a:buFont typeface="Arial"/>
              <a:buChar char="•"/>
            </a:pPr>
            <a:r>
              <a:rPr lang="en-US" sz="3000" spc="28">
                <a:solidFill>
                  <a:srgbClr val="000000"/>
                </a:solidFill>
                <a:latin typeface="Times New Roman"/>
              </a:rPr>
              <a:t>Deployment: Deploy the billing system in the desired environment. This could be on-premise or on the cloud.</a:t>
            </a:r>
          </a:p>
          <a:p>
            <a:pPr algn="just" marL="647700" indent="-323850" lvl="1">
              <a:lnSpc>
                <a:spcPts val="4500"/>
              </a:lnSpc>
              <a:buFont typeface="Arial"/>
              <a:buChar char="•"/>
            </a:pPr>
            <a:r>
              <a:rPr lang="en-US" sz="3000" spc="28">
                <a:solidFill>
                  <a:srgbClr val="000000"/>
                </a:solidFill>
                <a:latin typeface="Times New Roman"/>
              </a:rPr>
              <a:t>Maintenance: Maintain the billing system by fixing bugs, adding new features, and updating it as required.</a:t>
            </a:r>
          </a:p>
        </p:txBody>
      </p:sp>
      <p:sp>
        <p:nvSpPr>
          <p:cNvPr name="TextBox 4" id="4"/>
          <p:cNvSpPr txBox="true"/>
          <p:nvPr/>
        </p:nvSpPr>
        <p:spPr>
          <a:xfrm rot="0">
            <a:off x="1381355" y="2150214"/>
            <a:ext cx="12848664" cy="771525"/>
          </a:xfrm>
          <a:prstGeom prst="rect">
            <a:avLst/>
          </a:prstGeom>
        </p:spPr>
        <p:txBody>
          <a:bodyPr anchor="t" rtlCol="false" tIns="0" lIns="0" bIns="0" rIns="0">
            <a:spAutoFit/>
          </a:bodyPr>
          <a:lstStyle/>
          <a:p>
            <a:pPr algn="l">
              <a:lnSpc>
                <a:spcPts val="6000"/>
              </a:lnSpc>
            </a:pPr>
            <a:r>
              <a:rPr lang="en-US" sz="5000" spc="-18">
                <a:solidFill>
                  <a:srgbClr val="1CACE3"/>
                </a:solidFill>
                <a:latin typeface="GIST-TMOTChanakya"/>
              </a:rPr>
              <a:t>SYSTEM APPROACH(CONTD)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60027" y="1762125"/>
            <a:ext cx="14567946" cy="7467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Designing a billing system involves several steps, including algorithm development and deployment. </a:t>
            </a:r>
          </a:p>
          <a:p>
            <a:pPr algn="just" marL="542925" indent="-271462" lvl="1">
              <a:lnSpc>
                <a:spcPts val="4500"/>
              </a:lnSpc>
              <a:buFont typeface="Arial"/>
              <a:buChar char="•"/>
            </a:pPr>
            <a:r>
              <a:rPr lang="en-US" sz="3000">
                <a:solidFill>
                  <a:srgbClr val="000000"/>
                </a:solidFill>
                <a:latin typeface="Times New Roman Bold"/>
              </a:rPr>
              <a:t>Requirements Gathering</a:t>
            </a:r>
            <a:r>
              <a:rPr lang="en-US" sz="3000">
                <a:solidFill>
                  <a:srgbClr val="000000"/>
                </a:solidFill>
                <a:latin typeface="Times New Roman"/>
              </a:rPr>
              <a:t>: Understand the requirements of the billing system, such as types of products or services, pricing models, billing frequency, etc.</a:t>
            </a:r>
          </a:p>
          <a:p>
            <a:pPr algn="just" marL="542925" indent="-271462" lvl="1">
              <a:lnSpc>
                <a:spcPts val="4500"/>
              </a:lnSpc>
              <a:buFont typeface="Arial"/>
              <a:buChar char="•"/>
            </a:pPr>
            <a:r>
              <a:rPr lang="en-US" sz="3000">
                <a:solidFill>
                  <a:srgbClr val="000000"/>
                </a:solidFill>
                <a:latin typeface="Times New Roman Bold"/>
              </a:rPr>
              <a:t>Data Modeling</a:t>
            </a:r>
            <a:r>
              <a:rPr lang="en-US" sz="3000">
                <a:solidFill>
                  <a:srgbClr val="000000"/>
                </a:solidFill>
                <a:latin typeface="Times New Roman"/>
              </a:rPr>
              <a:t>: Design the database schema to store customer information, products/services, pricing details, transactions, etc.</a:t>
            </a:r>
          </a:p>
          <a:p>
            <a:pPr algn="just" marL="542925" indent="-271462" lvl="1">
              <a:lnSpc>
                <a:spcPts val="4500"/>
              </a:lnSpc>
              <a:buFont typeface="Arial"/>
              <a:buChar char="•"/>
            </a:pPr>
            <a:r>
              <a:rPr lang="en-US" sz="3000">
                <a:solidFill>
                  <a:srgbClr val="000000"/>
                </a:solidFill>
                <a:latin typeface="Times New Roman Bold"/>
              </a:rPr>
              <a:t>Algorithm Development</a:t>
            </a:r>
            <a:r>
              <a:rPr lang="en-US" sz="3000">
                <a:solidFill>
                  <a:srgbClr val="000000"/>
                </a:solidFill>
                <a:latin typeface="Times New Roman"/>
              </a:rPr>
              <a:t>:</a:t>
            </a:r>
          </a:p>
          <a:p>
            <a:pPr algn="just" marL="1114425" indent="-371475" lvl="2">
              <a:lnSpc>
                <a:spcPts val="4500"/>
              </a:lnSpc>
              <a:buFont typeface="Arial"/>
              <a:buChar char="⚬"/>
            </a:pPr>
            <a:r>
              <a:rPr lang="en-US" sz="3000">
                <a:solidFill>
                  <a:srgbClr val="000000"/>
                </a:solidFill>
                <a:latin typeface="Times New Roman Bold"/>
              </a:rPr>
              <a:t>Billing Calculation</a:t>
            </a:r>
            <a:r>
              <a:rPr lang="en-US" sz="3000">
                <a:solidFill>
                  <a:srgbClr val="000000"/>
                </a:solidFill>
                <a:latin typeface="Times New Roman"/>
              </a:rPr>
              <a:t>: Develop algorithms to calculate bills based on the usage of products/services, applying any discounts or taxes as necessary.</a:t>
            </a:r>
          </a:p>
          <a:p>
            <a:pPr algn="just" marL="1114425" indent="-371475" lvl="2">
              <a:lnSpc>
                <a:spcPts val="4500"/>
              </a:lnSpc>
              <a:buFont typeface="Arial"/>
              <a:buChar char="⚬"/>
            </a:pPr>
            <a:r>
              <a:rPr lang="en-US" sz="3000">
                <a:solidFill>
                  <a:srgbClr val="000000"/>
                </a:solidFill>
                <a:latin typeface="Times New Roman Bold"/>
              </a:rPr>
              <a:t>Invoice Generation</a:t>
            </a:r>
            <a:r>
              <a:rPr lang="en-US" sz="3000">
                <a:solidFill>
                  <a:srgbClr val="000000"/>
                </a:solidFill>
                <a:latin typeface="Times New Roman"/>
              </a:rPr>
              <a:t>: Create algorithms to generate invoices, including itemized details of charges.</a:t>
            </a:r>
          </a:p>
          <a:p>
            <a:pPr algn="just" marL="1114425" indent="-371475" lvl="2">
              <a:lnSpc>
                <a:spcPts val="4500"/>
              </a:lnSpc>
              <a:buFont typeface="Arial"/>
              <a:buChar char="⚬"/>
            </a:pPr>
            <a:r>
              <a:rPr lang="en-US" sz="3000">
                <a:solidFill>
                  <a:srgbClr val="000000"/>
                </a:solidFill>
                <a:latin typeface="Times New Roman Bold"/>
              </a:rPr>
              <a:t>Payment Processing</a:t>
            </a:r>
            <a:r>
              <a:rPr lang="en-US" sz="3000">
                <a:solidFill>
                  <a:srgbClr val="000000"/>
                </a:solidFill>
                <a:latin typeface="Times New Roman"/>
              </a:rPr>
              <a:t>: Implement algorithms for processing payments, including tracking outstanding balances, handling partial payments, and generating receipts.</a:t>
            </a:r>
          </a:p>
        </p:txBody>
      </p:sp>
      <p:sp>
        <p:nvSpPr>
          <p:cNvPr name="TextBox 4" id="4"/>
          <p:cNvSpPr txBox="true"/>
          <p:nvPr/>
        </p:nvSpPr>
        <p:spPr>
          <a:xfrm rot="0">
            <a:off x="1370171" y="1257764"/>
            <a:ext cx="10865168"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8165"/>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1564" y="1655940"/>
            <a:ext cx="16952402" cy="8610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Security</a:t>
            </a:r>
            <a:r>
              <a:rPr lang="en-US" sz="3000">
                <a:solidFill>
                  <a:srgbClr val="000000"/>
                </a:solidFill>
                <a:latin typeface="Times New Roman"/>
              </a:rPr>
              <a:t>: Implement security measures to protect sensitive customer information and financial transactions, such as encryption, access control, and data integrity checks.</a:t>
            </a:r>
          </a:p>
          <a:p>
            <a:pPr algn="just" marL="542925" indent="-271462" lvl="1">
              <a:lnSpc>
                <a:spcPts val="4500"/>
              </a:lnSpc>
              <a:buFont typeface="Arial"/>
              <a:buChar char="•"/>
            </a:pPr>
            <a:r>
              <a:rPr lang="en-US" sz="3000">
                <a:solidFill>
                  <a:srgbClr val="000000"/>
                </a:solidFill>
                <a:latin typeface="Times New Roman Bold"/>
              </a:rPr>
              <a:t>Testing</a:t>
            </a:r>
            <a:r>
              <a:rPr lang="en-US" sz="3000">
                <a:solidFill>
                  <a:srgbClr val="000000"/>
                </a:solidFill>
                <a:latin typeface="Times New Roman"/>
              </a:rPr>
              <a:t>: Thoroughly test the billing system to ensure accuracy in billing calculations, invoice generation, and payment processing.</a:t>
            </a:r>
          </a:p>
          <a:p>
            <a:pPr algn="just" marL="542925" indent="-271462" lvl="1">
              <a:lnSpc>
                <a:spcPts val="4500"/>
              </a:lnSpc>
              <a:buFont typeface="Arial"/>
              <a:buChar char="•"/>
            </a:pPr>
            <a:r>
              <a:rPr lang="en-US" sz="3000">
                <a:solidFill>
                  <a:srgbClr val="000000"/>
                </a:solidFill>
                <a:latin typeface="Times New Roman Bold"/>
              </a:rPr>
              <a:t>Deployment</a:t>
            </a:r>
            <a:r>
              <a:rPr lang="en-US" sz="3000">
                <a:solidFill>
                  <a:srgbClr val="000000"/>
                </a:solidFill>
                <a:latin typeface="Times New Roman"/>
              </a:rPr>
              <a:t>:</a:t>
            </a:r>
          </a:p>
          <a:p>
            <a:pPr algn="just" marL="1114425" indent="-371475" lvl="2">
              <a:lnSpc>
                <a:spcPts val="4500"/>
              </a:lnSpc>
              <a:buFont typeface="Arial"/>
              <a:buChar char="⚬"/>
            </a:pPr>
            <a:r>
              <a:rPr lang="en-US" sz="3000">
                <a:solidFill>
                  <a:srgbClr val="000000"/>
                </a:solidFill>
                <a:latin typeface="Times New Roman Bold"/>
              </a:rPr>
              <a:t>Choose Deployment Environment</a:t>
            </a:r>
            <a:r>
              <a:rPr lang="en-US" sz="3000">
                <a:solidFill>
                  <a:srgbClr val="000000"/>
                </a:solidFill>
                <a:latin typeface="Times New Roman"/>
              </a:rPr>
              <a:t>: Decide whether to deploy the billing system on-premises or in the cloud.</a:t>
            </a:r>
          </a:p>
          <a:p>
            <a:pPr algn="just" marL="1114425" indent="-371475" lvl="2">
              <a:lnSpc>
                <a:spcPts val="4500"/>
              </a:lnSpc>
              <a:buFont typeface="Arial"/>
              <a:buChar char="⚬"/>
            </a:pPr>
            <a:r>
              <a:rPr lang="en-US" sz="3000">
                <a:solidFill>
                  <a:srgbClr val="000000"/>
                </a:solidFill>
                <a:latin typeface="Times New Roman Bold"/>
              </a:rPr>
              <a:t>Setup Infrastructure</a:t>
            </a:r>
            <a:r>
              <a:rPr lang="en-US" sz="3000">
                <a:solidFill>
                  <a:srgbClr val="000000"/>
                </a:solidFill>
                <a:latin typeface="Times New Roman"/>
              </a:rPr>
              <a:t>: Configure servers, databases, and other necessary infrastructure components.</a:t>
            </a:r>
          </a:p>
          <a:p>
            <a:pPr algn="just" marL="1114425" indent="-371475" lvl="2">
              <a:lnSpc>
                <a:spcPts val="4500"/>
              </a:lnSpc>
              <a:buFont typeface="Arial"/>
              <a:buChar char="⚬"/>
            </a:pPr>
            <a:r>
              <a:rPr lang="en-US" sz="3000">
                <a:solidFill>
                  <a:srgbClr val="000000"/>
                </a:solidFill>
                <a:latin typeface="Times New Roman Bold"/>
              </a:rPr>
              <a:t>Deploy Application</a:t>
            </a:r>
            <a:r>
              <a:rPr lang="en-US" sz="3000">
                <a:solidFill>
                  <a:srgbClr val="000000"/>
                </a:solidFill>
                <a:latin typeface="Times New Roman"/>
              </a:rPr>
              <a:t>: Deploy the billing system application, ensuring that it is accessible to authorized users.</a:t>
            </a:r>
          </a:p>
          <a:p>
            <a:pPr algn="just" marL="1114425" indent="-371475" lvl="2">
              <a:lnSpc>
                <a:spcPts val="4500"/>
              </a:lnSpc>
              <a:buFont typeface="Arial"/>
              <a:buChar char="⚬"/>
            </a:pPr>
            <a:r>
              <a:rPr lang="en-US" sz="3000">
                <a:solidFill>
                  <a:srgbClr val="000000"/>
                </a:solidFill>
                <a:latin typeface="Times New Roman Bold"/>
              </a:rPr>
              <a:t>Monitoring and Maintenance</a:t>
            </a:r>
            <a:r>
              <a:rPr lang="en-US" sz="3000">
                <a:solidFill>
                  <a:srgbClr val="000000"/>
                </a:solidFill>
                <a:latin typeface="Times New Roman"/>
              </a:rPr>
              <a:t>: Set up monitoring tools to track system performance and address any issues that arise. Regularly maintain the system to apply updates and security patches.</a:t>
            </a:r>
          </a:p>
          <a:p>
            <a:pPr algn="just" marL="1114425" indent="-371475" lvl="2">
              <a:lnSpc>
                <a:spcPts val="4500"/>
              </a:lnSpc>
            </a:pPr>
          </a:p>
          <a:p>
            <a:pPr algn="just" marL="1114425" indent="-371475" lvl="2">
              <a:lnSpc>
                <a:spcPts val="4500"/>
              </a:lnSpc>
            </a:pPr>
          </a:p>
        </p:txBody>
      </p:sp>
      <p:sp>
        <p:nvSpPr>
          <p:cNvPr name="TextBox 4" id="4"/>
          <p:cNvSpPr txBox="true"/>
          <p:nvPr/>
        </p:nvSpPr>
        <p:spPr>
          <a:xfrm rot="0">
            <a:off x="1078397" y="979665"/>
            <a:ext cx="14697636"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DEPLOYMENT(CONTD)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03253" y="2790857"/>
            <a:ext cx="14365941" cy="5181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Integration</a:t>
            </a:r>
            <a:r>
              <a:rPr lang="en-US" sz="3000">
                <a:solidFill>
                  <a:srgbClr val="000000"/>
                </a:solidFill>
                <a:latin typeface="Times New Roman"/>
              </a:rPr>
              <a:t>: Integrate the billing system with other systems such as CRM (Customer Relationship Management), accounting software, and payment gateways for seamless operation.</a:t>
            </a:r>
          </a:p>
          <a:p>
            <a:pPr algn="just" marL="542925" indent="-271462" lvl="1">
              <a:lnSpc>
                <a:spcPts val="4500"/>
              </a:lnSpc>
              <a:buFont typeface="Arial"/>
              <a:buChar char="•"/>
            </a:pPr>
            <a:r>
              <a:rPr lang="en-US" sz="3000">
                <a:solidFill>
                  <a:srgbClr val="000000"/>
                </a:solidFill>
                <a:latin typeface="Times New Roman Bold"/>
              </a:rPr>
              <a:t>Documentation</a:t>
            </a:r>
            <a:r>
              <a:rPr lang="en-US" sz="3000">
                <a:solidFill>
                  <a:srgbClr val="000000"/>
                </a:solidFill>
                <a:latin typeface="Times New Roman"/>
              </a:rPr>
              <a:t>: Document the system architecture, algorithms, deployment procedures, and user manuals to aid in system understanding and troubleshooting.</a:t>
            </a:r>
          </a:p>
          <a:p>
            <a:pPr algn="just" marL="542925" indent="-271462" lvl="1">
              <a:lnSpc>
                <a:spcPts val="4500"/>
              </a:lnSpc>
              <a:buFont typeface="Arial"/>
              <a:buChar char="•"/>
            </a:pPr>
            <a:r>
              <a:rPr lang="en-US" sz="3000">
                <a:solidFill>
                  <a:srgbClr val="000000"/>
                </a:solidFill>
                <a:latin typeface="Times New Roman Bold"/>
              </a:rPr>
              <a:t>Training</a:t>
            </a:r>
            <a:r>
              <a:rPr lang="en-US" sz="3000">
                <a:solidFill>
                  <a:srgbClr val="000000"/>
                </a:solidFill>
                <a:latin typeface="Times New Roman"/>
              </a:rPr>
              <a:t>: Provide training to users on how to use the billing system effectively, including entering data, generating invoices, and processing payments.</a:t>
            </a:r>
          </a:p>
          <a:p>
            <a:pPr algn="just" marL="542925" indent="-271462" lvl="1">
              <a:lnSpc>
                <a:spcPts val="4500"/>
              </a:lnSpc>
              <a:buFont typeface="Arial"/>
              <a:buChar char="•"/>
            </a:pPr>
            <a:r>
              <a:rPr lang="en-US" sz="3000">
                <a:solidFill>
                  <a:srgbClr val="000000"/>
                </a:solidFill>
                <a:latin typeface="Times New Roman Bold"/>
              </a:rPr>
              <a:t>Support</a:t>
            </a:r>
            <a:r>
              <a:rPr lang="en-US" sz="3000">
                <a:solidFill>
                  <a:srgbClr val="000000"/>
                </a:solidFill>
                <a:latin typeface="Times New Roman"/>
              </a:rPr>
              <a:t>: Offer ongoing support to users to address any issues or questions they may have regarding the billing system.</a:t>
            </a:r>
          </a:p>
        </p:txBody>
      </p:sp>
      <p:sp>
        <p:nvSpPr>
          <p:cNvPr name="Freeform 3" id="3"/>
          <p:cNvSpPr/>
          <p:nvPr/>
        </p:nvSpPr>
        <p:spPr>
          <a:xfrm flipH="false" flipV="false" rot="0">
            <a:off x="0" y="674370"/>
            <a:ext cx="18288000" cy="8938260"/>
          </a:xfrm>
          <a:custGeom>
            <a:avLst/>
            <a:gdLst/>
            <a:ahLst/>
            <a:cxnLst/>
            <a:rect r="r" b="b" t="t" l="l"/>
            <a:pathLst>
              <a:path h="8938260" w="18288000">
                <a:moveTo>
                  <a:pt x="0" y="0"/>
                </a:moveTo>
                <a:lnTo>
                  <a:pt x="18288000" y="0"/>
                </a:lnTo>
                <a:lnTo>
                  <a:pt x="18288000" y="8938260"/>
                </a:lnTo>
                <a:lnTo>
                  <a:pt x="0" y="8938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71558" y="2051611"/>
            <a:ext cx="14697636"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DEPLOYMENT(CONTD)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DAGBhzp0JnI</dc:identifier>
  <dcterms:modified xsi:type="dcterms:W3CDTF">2011-08-01T06:04:30Z</dcterms:modified>
  <cp:revision>1</cp:revision>
  <dc:title>2021301044(NM).pptx</dc:title>
</cp:coreProperties>
</file>