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F636C-E5A4-4F22-92EA-57B23ABDD6CF}" v="82" dt="2025-10-05T07:37:20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0C101-C03B-4135-9B7D-2DE0397C5426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AB5D1-F4AD-40E7-8236-4EB904402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206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AB5D1-F4AD-40E7-8236-4EB90440297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0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1C08-DE13-931D-EA3A-C60C49B8E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09D8E-3EE9-9C6B-2ABF-644DF18EA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40E0-C66D-B339-A1A5-DAE8632C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F3CF7-A5D9-8259-87DF-A41FD8C6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068E-AB9B-D8DB-6663-9DBB2EEF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7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AB2E-5C9A-1372-1291-4C74773D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84570-0213-0930-C0BD-862DE8A6A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95CF-45D1-ACEA-32E9-FB27F7F7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3754-425A-6903-F112-99C88E41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88B1-7FC8-C49A-CF25-0BB476E9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92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0C2D-E500-AE73-E830-A58A2598F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FB9E1-C5B8-DBB2-2E32-571D2A4B7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0011-A0EB-BECF-434E-919E283F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9B46-3E35-74CF-7395-99CCD76B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5448-CA7F-A83A-CD2E-F87A434E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0278-A666-C191-B994-A6957047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8A1D-3734-A803-5F3D-C669D4CF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5DFF-17B5-FCE0-DC89-CA78770C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F918-55FC-FFA9-6494-EDD1DA74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5A36-B5B9-704E-C7C4-2BF14975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6C8D-9900-10B7-C408-B3952049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8CFA-7180-2B49-2239-DEE7C127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0206-A149-499F-936B-BBCABCE4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21BF-05B6-A794-418E-692722F8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B516-0349-1E60-E9E1-3AFF039F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77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E1E3-2527-A278-3B98-158074E0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37AC-6348-0FA4-6036-A908E73FF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47B0-5D1E-A4D7-2686-E8B58C641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0FF2-A29E-CDC4-CA7B-9E455633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2D2D0-73F1-18B1-9030-4B75BFCA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8A6DB-10B3-1E9B-22A5-2819081C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B3B3-6386-8C82-9907-717F5A09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4FBC5-7E88-7613-242A-6A051CD8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007A-E9D1-DB9E-6A29-2CE8DD99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41D6F-693E-DE4F-C5B8-4EA02F740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5E68C-E2B0-D9E0-E618-2817ECB2F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9B810-CD5D-8BFC-B6D8-84EFF974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7327D-32D5-1EEA-8DDA-0437C451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5447F-1759-ACAF-A751-F2B154A0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4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942D-2205-AE62-4003-CE161F22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32E45-6827-2630-F916-5EC45611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64F0D-8C0A-BA37-9279-953DE797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2AA6-60B5-582D-7CC5-0503A702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98B44-FF97-0C8F-5640-244C2F46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06364-7D35-E931-E694-8425FB26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A8A65-876E-9BB3-ADA9-2343D95A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8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6FC4-AFEB-80A4-2FA5-ADB82F9F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F0D2-A65A-FE2E-5241-5C383C0B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9E2E2-B8F5-D7F1-E96F-2C84947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F05B7-6BB2-0F82-F6A9-BE67EFA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542A8-808B-CF10-4125-C25533C3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2FE8A-B90D-6702-7363-9EDF7EF0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3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A1CA-35A9-0B84-C78F-7C99ABA4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81490-8EDA-53A0-B53D-CC7F0C8EA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BD599-F41F-252A-6460-944DF0EE9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C3695-C6AE-923A-555C-837C4C13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EDB38-FBB4-1D9F-90C6-F12DF6A5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23706-0BCE-7DF8-6159-E7564150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5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F6E78-45E4-45E8-8D22-2AE46D49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321E7-8CA2-F952-68E7-7FFC08E21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6A33-F392-C524-C52C-18205ED8D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04F2C-CC35-47AB-A27B-77001DF61721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1C1D-6619-61E4-17EE-7E643DCBE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F663-0C08-BE30-7F95-89056304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694E3-7CB8-4A8B-B7C2-7192A5E70D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34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rocket in the center&#10;&#10;AI-generated content may be incorrect.">
            <a:extLst>
              <a:ext uri="{FF2B5EF4-FFF2-40B4-BE49-F238E27FC236}">
                <a16:creationId xmlns:a16="http://schemas.microsoft.com/office/drawing/2014/main" id="{C1177D18-3C00-06A9-1D1A-DE6344A50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4647" r="27810" b="-1"/>
          <a:stretch>
            <a:fillRect/>
          </a:stretch>
        </p:blipFill>
        <p:spPr>
          <a:xfrm>
            <a:off x="3527027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54C0D-9812-F317-DAAE-DFFABAC39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2754639"/>
            <a:ext cx="47694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“Watching earth </a:t>
            </a:r>
            <a:r>
              <a:rPr lang="en-US" sz="32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bloom,one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Open sans" panose="020B0606030504020204" pitchFamily="34" charset="0"/>
              </a:rPr>
              <a:t> pixel at a time”</a:t>
            </a:r>
            <a:endParaRPr lang="en-IN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B7110-CE23-A592-DDA4-07E7B9D8DBA8}"/>
              </a:ext>
            </a:extLst>
          </p:cNvPr>
          <p:cNvSpPr txBox="1"/>
          <p:nvPr/>
        </p:nvSpPr>
        <p:spPr>
          <a:xfrm>
            <a:off x="481029" y="3279814"/>
            <a:ext cx="5992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Trebuchet MS" panose="020B0603020202020204" pitchFamily="34" charset="0"/>
                <a:cs typeface="Poppins" panose="020B0502040204020203" pitchFamily="2" charset="0"/>
              </a:rPr>
              <a:t>Bloom Watch</a:t>
            </a:r>
            <a:endParaRPr lang="en-IN" sz="6600" dirty="0">
              <a:solidFill>
                <a:schemeClr val="bg1"/>
              </a:solidFill>
              <a:latin typeface="Trebuchet MS" panose="020B0603020202020204" pitchFamily="34" charset="0"/>
              <a:cs typeface="Poppins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logo with a rocket in the center&#10;&#10;AI-generated content may be incorrect.">
            <a:extLst>
              <a:ext uri="{FF2B5EF4-FFF2-40B4-BE49-F238E27FC236}">
                <a16:creationId xmlns:a16="http://schemas.microsoft.com/office/drawing/2014/main" id="{8673CC34-FB3A-7B5B-8B70-EEADBEF38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9842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59297-443A-8F53-859B-844371BB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95" y="512812"/>
            <a:ext cx="4637139" cy="1466455"/>
          </a:xfrm>
        </p:spPr>
        <p:txBody>
          <a:bodyPr anchor="b"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  <a:t>Project Overview</a:t>
            </a:r>
            <a:b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IN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6DC61C-AA96-4507-F532-3DE5BDB51FA0}"/>
              </a:ext>
            </a:extLst>
          </p:cNvPr>
          <p:cNvSpPr/>
          <p:nvPr/>
        </p:nvSpPr>
        <p:spPr>
          <a:xfrm>
            <a:off x="604695" y="1897626"/>
            <a:ext cx="5181600" cy="410736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BloomWatch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is an intelligent, satellite-driven visualization tool that monitors and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analyzes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global plant blooming events using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NASA Earth observation datasets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(like MODIS and Landsat).</a:t>
            </a:r>
            <a:b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It provides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real-time insights into vegetation dynamics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— tracking bloom timing, intensity, and patterns — across ecosystems ranging from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agricultural lands to wild habitats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3E33C-C68A-E299-C255-BEF029E29D51}"/>
              </a:ext>
            </a:extLst>
          </p:cNvPr>
          <p:cNvSpPr/>
          <p:nvPr/>
        </p:nvSpPr>
        <p:spPr>
          <a:xfrm>
            <a:off x="6264784" y="512812"/>
            <a:ext cx="5583087" cy="434910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FF34F-3118-2999-8C11-0FE2C71CCD23}"/>
              </a:ext>
            </a:extLst>
          </p:cNvPr>
          <p:cNvSpPr txBox="1"/>
          <p:nvPr/>
        </p:nvSpPr>
        <p:spPr>
          <a:xfrm>
            <a:off x="6389676" y="622077"/>
            <a:ext cx="53333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Employs machine learning for accurate flower species and bloom stage classification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Supports farmers with crop flowering and harvest planning insights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Aids conservationists in habitat monitoring and invasive species detection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Engages citizen scientists to improve models and provides actionable ecological insights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82F42-181B-50C5-382D-C754DEC9C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B3CE0F3-AB21-1FA7-95A8-2A140C92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A9B1D5-8072-0A5E-3610-919D13E11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Content Placeholder 4" descr="A logo with a rocket in the center&#10;&#10;AI-generated content may be incorrect.">
            <a:extLst>
              <a:ext uri="{FF2B5EF4-FFF2-40B4-BE49-F238E27FC236}">
                <a16:creationId xmlns:a16="http://schemas.microsoft.com/office/drawing/2014/main" id="{E59C5873-DDE5-7BBA-A1DA-A4BDA0B0F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401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BD8DE6C-9263-9BDD-0EFA-834617DA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354780B-1D06-1FB6-67FA-5132F4F42A0C}"/>
              </a:ext>
            </a:extLst>
          </p:cNvPr>
          <p:cNvSpPr txBox="1">
            <a:spLocks/>
          </p:cNvSpPr>
          <p:nvPr/>
        </p:nvSpPr>
        <p:spPr>
          <a:xfrm>
            <a:off x="604695" y="512812"/>
            <a:ext cx="4881705" cy="14664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  <a:t>Problem Statement</a:t>
            </a:r>
            <a:b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IN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5EC95D-7123-15D3-4607-5B5D4E2CA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5C3B95-3593-99A2-A604-057971EDAB9C}"/>
              </a:ext>
            </a:extLst>
          </p:cNvPr>
          <p:cNvSpPr/>
          <p:nvPr/>
        </p:nvSpPr>
        <p:spPr>
          <a:xfrm>
            <a:off x="604694" y="1897626"/>
            <a:ext cx="5349581" cy="410736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Understanding and monitoring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plant blooming events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is essential for agriculture, ecology, and climate research. However, existing systems lack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real-time, scalable, and visually intuitive tools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to track these changes using satellite data.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389BD6-50AE-6CD4-B2B7-554C923CDD06}"/>
              </a:ext>
            </a:extLst>
          </p:cNvPr>
          <p:cNvSpPr/>
          <p:nvPr/>
        </p:nvSpPr>
        <p:spPr>
          <a:xfrm>
            <a:off x="6432763" y="835742"/>
            <a:ext cx="5415107" cy="467032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Difficulty in detecting bloom patterns across diverse landscapes and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Limited integration of NASA Earth observation data for localized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Lack of actionable insights for farmers, researchers, and conservationists.</a:t>
            </a:r>
          </a:p>
        </p:txBody>
      </p:sp>
    </p:spTree>
    <p:extLst>
      <p:ext uri="{BB962C8B-B14F-4D97-AF65-F5344CB8AC3E}">
        <p14:creationId xmlns:p14="http://schemas.microsoft.com/office/powerpoint/2010/main" val="58475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C610-DF11-92E1-7132-A01AA9BC3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51E3AD-1548-6195-6BDD-1829BA15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5E836-39E0-549C-1CF8-C1CAFF7BB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4" descr="A logo with a rocket in the center&#10;&#10;AI-generated content may be incorrect.">
            <a:extLst>
              <a:ext uri="{FF2B5EF4-FFF2-40B4-BE49-F238E27FC236}">
                <a16:creationId xmlns:a16="http://schemas.microsoft.com/office/drawing/2014/main" id="{E4070FCE-8AE9-19DB-05BC-28958287E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9842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EFFDCD-EFBB-2F08-93CF-6A673D49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6568E1-2525-EE35-45AB-92E614EDFAB4}"/>
              </a:ext>
            </a:extLst>
          </p:cNvPr>
          <p:cNvSpPr txBox="1">
            <a:spLocks/>
          </p:cNvSpPr>
          <p:nvPr/>
        </p:nvSpPr>
        <p:spPr>
          <a:xfrm>
            <a:off x="604695" y="512812"/>
            <a:ext cx="4637139" cy="14664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  <a:t>System Design</a:t>
            </a:r>
            <a:b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IN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89FC34-521B-2373-3440-BF4E35EC5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88E4EE-1F15-3B88-6AEB-2D2BB88B92F0}"/>
              </a:ext>
            </a:extLst>
          </p:cNvPr>
          <p:cNvSpPr/>
          <p:nvPr/>
        </p:nvSpPr>
        <p:spPr>
          <a:xfrm>
            <a:off x="604695" y="1897626"/>
            <a:ext cx="5181600" cy="410736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B1A69-B9BA-9A5A-3FB8-8624A35C4C59}"/>
              </a:ext>
            </a:extLst>
          </p:cNvPr>
          <p:cNvSpPr/>
          <p:nvPr/>
        </p:nvSpPr>
        <p:spPr>
          <a:xfrm>
            <a:off x="6264783" y="835742"/>
            <a:ext cx="5583087" cy="410736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diagram of a computer system">
            <a:extLst>
              <a:ext uri="{FF2B5EF4-FFF2-40B4-BE49-F238E27FC236}">
                <a16:creationId xmlns:a16="http://schemas.microsoft.com/office/drawing/2014/main" id="{6A0072AF-E0B4-6E9B-339A-6A0777BB1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27" y="835742"/>
            <a:ext cx="4641273" cy="4027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E3AB2-A3B6-3120-AACF-72CD17CC1E05}"/>
              </a:ext>
            </a:extLst>
          </p:cNvPr>
          <p:cNvSpPr txBox="1"/>
          <p:nvPr/>
        </p:nvSpPr>
        <p:spPr>
          <a:xfrm>
            <a:off x="876925" y="2630406"/>
            <a:ext cx="4637139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Modular Architecture</a:t>
            </a:r>
            <a:r>
              <a:rPr lang="en-IN" dirty="0">
                <a:solidFill>
                  <a:schemeClr val="bg1"/>
                </a:solidFill>
              </a:rPr>
              <a:t>: Independent agents, easy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Concurrent Processing</a:t>
            </a:r>
            <a:r>
              <a:rPr lang="en-IN" dirty="0">
                <a:solidFill>
                  <a:schemeClr val="bg1"/>
                </a:solidFill>
              </a:rPr>
              <a:t>: Parallel execution, fast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Resilient Design</a:t>
            </a:r>
            <a:r>
              <a:rPr lang="en-IN" dirty="0">
                <a:solidFill>
                  <a:schemeClr val="bg1"/>
                </a:solidFill>
              </a:rPr>
              <a:t>: Auto-fallbacks, error handling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API Integration</a:t>
            </a:r>
            <a:r>
              <a:rPr lang="en-IN" dirty="0">
                <a:solidFill>
                  <a:schemeClr val="bg1"/>
                </a:solidFill>
              </a:rPr>
              <a:t>: Multiple APIs, unified data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Data Pipeline</a:t>
            </a:r>
            <a:r>
              <a:rPr lang="en-IN" dirty="0">
                <a:solidFill>
                  <a:schemeClr val="bg1"/>
                </a:solidFill>
              </a:rPr>
              <a:t>: Real-time processing to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2A7A5-9065-CD9E-1699-98A260EA1DB4}"/>
              </a:ext>
            </a:extLst>
          </p:cNvPr>
          <p:cNvSpPr txBox="1"/>
          <p:nvPr/>
        </p:nvSpPr>
        <p:spPr>
          <a:xfrm>
            <a:off x="6712527" y="117677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Flowchart</a:t>
            </a:r>
            <a:endParaRPr lang="en-IN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60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337DE-0AB2-CB6C-B71E-5D2C28332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04EE1-3207-A0FE-2A3F-0E6C240E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50853-5BEC-B051-3ABF-088B4F898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4" descr="A logo with a rocket in the center&#10;&#10;AI-generated content may be incorrect.">
            <a:extLst>
              <a:ext uri="{FF2B5EF4-FFF2-40B4-BE49-F238E27FC236}">
                <a16:creationId xmlns:a16="http://schemas.microsoft.com/office/drawing/2014/main" id="{C0D9D3B0-C93A-6069-C584-67E495E44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5193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1DF663-7EB2-B207-3662-53DDED57B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6515DE-7808-B432-0A3E-F3855E2DB9D8}"/>
              </a:ext>
            </a:extLst>
          </p:cNvPr>
          <p:cNvSpPr txBox="1">
            <a:spLocks/>
          </p:cNvSpPr>
          <p:nvPr/>
        </p:nvSpPr>
        <p:spPr>
          <a:xfrm>
            <a:off x="604695" y="512812"/>
            <a:ext cx="4637139" cy="14664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  <a:t>Technical Details</a:t>
            </a:r>
            <a:b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IN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F9DAC3-AEBC-A94B-0705-2960C8485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4FA5D-1C45-A0E6-3300-5375BD6AE845}"/>
              </a:ext>
            </a:extLst>
          </p:cNvPr>
          <p:cNvSpPr/>
          <p:nvPr/>
        </p:nvSpPr>
        <p:spPr>
          <a:xfrm>
            <a:off x="730036" y="1490506"/>
            <a:ext cx="5181600" cy="410736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51CD4A-293B-DCA4-6D4C-8971CB4354E8}"/>
              </a:ext>
            </a:extLst>
          </p:cNvPr>
          <p:cNvSpPr/>
          <p:nvPr/>
        </p:nvSpPr>
        <p:spPr>
          <a:xfrm>
            <a:off x="6264784" y="685232"/>
            <a:ext cx="5583087" cy="410736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2099C-7C9A-8EFD-CCD0-45434BE52643}"/>
              </a:ext>
            </a:extLst>
          </p:cNvPr>
          <p:cNvSpPr txBox="1"/>
          <p:nvPr/>
        </p:nvSpPr>
        <p:spPr>
          <a:xfrm>
            <a:off x="6656437" y="752220"/>
            <a:ext cx="289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 AI Agents - </a:t>
            </a:r>
            <a:r>
              <a:rPr lang="en-IN" b="1" dirty="0" err="1">
                <a:solidFill>
                  <a:schemeClr val="bg1"/>
                </a:solidFill>
              </a:rPr>
              <a:t>CrewAI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8E2F5-139C-A6B2-6E12-2AFE7E8F7594}"/>
              </a:ext>
            </a:extLst>
          </p:cNvPr>
          <p:cNvSpPr txBox="1"/>
          <p:nvPr/>
        </p:nvSpPr>
        <p:spPr>
          <a:xfrm>
            <a:off x="6539265" y="546275"/>
            <a:ext cx="5257810" cy="3783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Orchestrator</a:t>
            </a:r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Main coordinator &amp; API h </a:t>
            </a:r>
            <a:r>
              <a:rPr lang="en-IN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andler</a:t>
            </a:r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manages agent workflow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Explain-Bot</a:t>
            </a:r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GPT4 botanical expert, generates regional bloom insights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Search-Bot</a:t>
            </a:r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Web crawler for phenology &amp; agricultural data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Predict-Bot</a:t>
            </a:r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Climate &amp; bloom probability forecaster + </a:t>
            </a:r>
            <a:r>
              <a:rPr lang="en-IN" sz="1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GeoJSON</a:t>
            </a:r>
            <a:endParaRPr lang="en-IN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</a:t>
            </a:r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2-5s response, parallel processing, smart fallbacks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endParaRPr lang="en-IN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357CD-58F5-A4FA-51CA-58EB99FF2CB9}"/>
              </a:ext>
            </a:extLst>
          </p:cNvPr>
          <p:cNvSpPr txBox="1"/>
          <p:nvPr/>
        </p:nvSpPr>
        <p:spPr>
          <a:xfrm>
            <a:off x="838200" y="2096962"/>
            <a:ext cx="4401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Flower species classifier: Developed a YOLO-based model trained on a manually labeled dataset to classify flower species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5AC48-F7FC-E033-AEE4-81601D3423C0}"/>
              </a:ext>
            </a:extLst>
          </p:cNvPr>
          <p:cNvSpPr txBox="1"/>
          <p:nvPr/>
        </p:nvSpPr>
        <p:spPr>
          <a:xfrm>
            <a:off x="1104246" y="1709159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 Classification Model</a:t>
            </a:r>
            <a:endParaRPr lang="en-IN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111D70-68AE-141E-69F8-E100623F94BD}"/>
              </a:ext>
            </a:extLst>
          </p:cNvPr>
          <p:cNvSpPr txBox="1"/>
          <p:nvPr/>
        </p:nvSpPr>
        <p:spPr>
          <a:xfrm>
            <a:off x="1173311" y="3429000"/>
            <a:ext cx="34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Heuristic Based Model</a:t>
            </a:r>
            <a:endParaRPr lang="en-IN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A0B73-10AC-1A73-C50C-F568C4CEF47B}"/>
              </a:ext>
            </a:extLst>
          </p:cNvPr>
          <p:cNvSpPr txBox="1"/>
          <p:nvPr/>
        </p:nvSpPr>
        <p:spPr>
          <a:xfrm>
            <a:off x="907774" y="3857039"/>
            <a:ext cx="4070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Flower Blooming Probability Predictor: Built a model architecture using mock-NDVI data to predict regional blooming probabilities and visual graphs.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4820A-89C9-E36F-0D2B-ADD346E07587}"/>
              </a:ext>
            </a:extLst>
          </p:cNvPr>
          <p:cNvSpPr txBox="1"/>
          <p:nvPr/>
        </p:nvSpPr>
        <p:spPr>
          <a:xfrm>
            <a:off x="6777828" y="379833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 - chatbot</a:t>
            </a:r>
            <a:endParaRPr lang="en-IN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8748C1-A20E-8D6A-231E-3F0AE4A95245}"/>
              </a:ext>
            </a:extLst>
          </p:cNvPr>
          <p:cNvSpPr txBox="1"/>
          <p:nvPr/>
        </p:nvSpPr>
        <p:spPr>
          <a:xfrm>
            <a:off x="6539245" y="4144696"/>
            <a:ext cx="506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Integrated a RAG based chatbot for assistance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8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22A3-D5C9-1D4D-7BA5-A8657E60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9DBF-2274-B938-90F3-78CC7C9C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FDEC35-8B57-F257-6B9C-6A2BAC8DE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logo with a rocket in the center&#10;&#10;AI-generated content may be incorrect.">
            <a:extLst>
              <a:ext uri="{FF2B5EF4-FFF2-40B4-BE49-F238E27FC236}">
                <a16:creationId xmlns:a16="http://schemas.microsoft.com/office/drawing/2014/main" id="{96E71ADB-1E46-C0F5-382D-30876A1A9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725C0-5B5F-07DF-7D75-93E365E1C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E5BD29-E3F6-C5DE-EE2E-D6A98A9110DE}"/>
              </a:ext>
            </a:extLst>
          </p:cNvPr>
          <p:cNvSpPr txBox="1">
            <a:spLocks/>
          </p:cNvSpPr>
          <p:nvPr/>
        </p:nvSpPr>
        <p:spPr>
          <a:xfrm>
            <a:off x="604695" y="512812"/>
            <a:ext cx="4637139" cy="14664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  <a:t>Results &amp; Impact</a:t>
            </a:r>
            <a:br>
              <a:rPr lang="en-IN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endParaRPr lang="en-IN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38C71-C673-3528-61B6-A83033DA6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AF408-57C0-5B87-74F9-8EA7A5D72F95}"/>
              </a:ext>
            </a:extLst>
          </p:cNvPr>
          <p:cNvSpPr/>
          <p:nvPr/>
        </p:nvSpPr>
        <p:spPr>
          <a:xfrm>
            <a:off x="604694" y="1897626"/>
            <a:ext cx="5491305" cy="410736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F4A67-F5F6-0A49-070E-6226791156AC}"/>
              </a:ext>
            </a:extLst>
          </p:cNvPr>
          <p:cNvSpPr/>
          <p:nvPr/>
        </p:nvSpPr>
        <p:spPr>
          <a:xfrm>
            <a:off x="6666270" y="835742"/>
            <a:ext cx="5181600" cy="4542503"/>
          </a:xfrm>
          <a:prstGeom prst="rect">
            <a:avLst/>
          </a:prstGeom>
          <a:solidFill>
            <a:schemeClr val="tx1">
              <a:alpha val="82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rebuchet MS" panose="020B0603020202020204" pitchFamily="34" charset="0"/>
                <a:cs typeface="Traditional Arabic" panose="020F0502020204030204" pitchFamily="18" charset="-78"/>
              </a:rPr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2E1E6-B26A-214F-29B3-27231F9E9AA1}"/>
              </a:ext>
            </a:extLst>
          </p:cNvPr>
          <p:cNvSpPr txBox="1"/>
          <p:nvPr/>
        </p:nvSpPr>
        <p:spPr>
          <a:xfrm>
            <a:off x="6807993" y="1720840"/>
            <a:ext cx="5181600" cy="360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Agricultural management: crop bloom and disease control predictions.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Ecological studies: invasive species detection, biodiversity monitoring, phenology assessments.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Conservation planning: prioritizing vulnerable regions for protection.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Environmental forecasting: predicting super blooms and seasonal vegetation cycles.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Public engagement: supporting community science in monitoring local blooms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3D199-B97C-C02A-75F9-3237FF621EA6}"/>
              </a:ext>
            </a:extLst>
          </p:cNvPr>
          <p:cNvSpPr txBox="1"/>
          <p:nvPr/>
        </p:nvSpPr>
        <p:spPr>
          <a:xfrm>
            <a:off x="7138219" y="114601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Impacts</a:t>
            </a:r>
            <a:endParaRPr lang="en-IN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D2CE9-56D9-A6D3-7338-5D38D7302532}"/>
              </a:ext>
            </a:extLst>
          </p:cNvPr>
          <p:cNvSpPr txBox="1"/>
          <p:nvPr/>
        </p:nvSpPr>
        <p:spPr>
          <a:xfrm>
            <a:off x="838200" y="2855660"/>
            <a:ext cx="491077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Accurate detection and mapping of bloom events 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Model accuracy (up to 80%) in distinguishing flowers from leaves and background.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Successful classification of flowering stages and species using machine learning.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Visualization of bloom timing, duration, and spatial extent in interactive maps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67270-E36D-D8A1-C42B-929E59C1DCF2}"/>
              </a:ext>
            </a:extLst>
          </p:cNvPr>
          <p:cNvSpPr txBox="1"/>
          <p:nvPr/>
        </p:nvSpPr>
        <p:spPr>
          <a:xfrm>
            <a:off x="1179870" y="219222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Results</a:t>
            </a:r>
            <a:endParaRPr lang="en-IN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6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6E0BE-42E1-C4BE-1046-45FFC8A5B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D7C0B-7585-F087-7EC4-EE38838E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rocket in the center&#10;&#10;AI-generated content may be incorrect.">
            <a:extLst>
              <a:ext uri="{FF2B5EF4-FFF2-40B4-BE49-F238E27FC236}">
                <a16:creationId xmlns:a16="http://schemas.microsoft.com/office/drawing/2014/main" id="{DAB5585B-4FBC-368A-0BD4-8363D0C0B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4647" r="27810" b="-1"/>
          <a:stretch>
            <a:fillRect/>
          </a:stretch>
        </p:blipFill>
        <p:spPr>
          <a:xfrm>
            <a:off x="3629548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68B3F5-435B-FAE9-4531-4D778A30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8463D-BDE5-0BAB-6096-1A51454B2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8535" y="5255923"/>
            <a:ext cx="4769428" cy="3204134"/>
          </a:xfrm>
        </p:spPr>
        <p:txBody>
          <a:bodyPr anchor="b">
            <a:normAutofit/>
          </a:bodyPr>
          <a:lstStyle/>
          <a:p>
            <a:pPr algn="l"/>
            <a:endParaRPr lang="en-IN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6CB12-11BE-11D7-E8F7-C92B757EC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47" y="4337144"/>
            <a:ext cx="4023359" cy="2594952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2000" i="1" dirty="0">
                <a:solidFill>
                  <a:schemeClr val="bg1"/>
                </a:solidFill>
                <a:latin typeface="Eras Demi ITC" panose="020B0805030504020804" pitchFamily="34" charset="0"/>
                <a:ea typeface="Verdana" panose="020B0604030504040204" pitchFamily="34" charset="0"/>
              </a:rPr>
              <a:t>Team ARRIVALISTS</a:t>
            </a:r>
          </a:p>
          <a:p>
            <a:pPr algn="l"/>
            <a:r>
              <a:rPr lang="en-IN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000" i="1" dirty="0">
                <a:solidFill>
                  <a:schemeClr val="bg1"/>
                </a:solidFill>
                <a:latin typeface="Eras Demi ITC" panose="020B0805030504020804" pitchFamily="34" charset="0"/>
                <a:ea typeface="Verdana" panose="020B0604030504040204" pitchFamily="34" charset="0"/>
              </a:rPr>
              <a:t>Paul Johnston,</a:t>
            </a:r>
          </a:p>
          <a:p>
            <a:pPr algn="l"/>
            <a:r>
              <a:rPr lang="en-IN" sz="2000" i="1" dirty="0">
                <a:solidFill>
                  <a:schemeClr val="bg1"/>
                </a:solidFill>
                <a:latin typeface="Eras Demi ITC" panose="020B0805030504020804" pitchFamily="34" charset="0"/>
                <a:ea typeface="Verdana" panose="020B0604030504040204" pitchFamily="34" charset="0"/>
              </a:rPr>
              <a:t>	Aswin Binoy </a:t>
            </a:r>
          </a:p>
          <a:p>
            <a:pPr algn="l"/>
            <a:r>
              <a:rPr lang="en-IN" sz="2000" i="1" dirty="0">
                <a:solidFill>
                  <a:schemeClr val="bg1"/>
                </a:solidFill>
                <a:latin typeface="Eras Demi ITC" panose="020B0805030504020804" pitchFamily="34" charset="0"/>
                <a:ea typeface="Verdana" panose="020B0604030504040204" pitchFamily="34" charset="0"/>
              </a:rPr>
              <a:t>	Muhammed Sinan 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2D7F8-353C-45D2-459B-28790FFD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2FE001-9EB6-6DFF-AAF6-21293E58A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409B5-94C6-FD6C-390D-FB6CBB6E0EDB}"/>
              </a:ext>
            </a:extLst>
          </p:cNvPr>
          <p:cNvSpPr txBox="1"/>
          <p:nvPr/>
        </p:nvSpPr>
        <p:spPr>
          <a:xfrm>
            <a:off x="481029" y="3248572"/>
            <a:ext cx="5992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Trebuchet MS" panose="020B0603020202020204" pitchFamily="34" charset="0"/>
                <a:cs typeface="Poppins" panose="020B0502040204020203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Trebuchet MS" panose="020B0603020202020204" pitchFamily="34" charset="0"/>
              <a:cs typeface="Poppins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9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464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Eras Demi ITC</vt:lpstr>
      <vt:lpstr>Trebuchet MS</vt:lpstr>
      <vt:lpstr>Verdana</vt:lpstr>
      <vt:lpstr>Office Theme</vt:lpstr>
      <vt:lpstr>“Watching earth bloom,one pixel at a time”</vt:lpstr>
      <vt:lpstr>Project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 Binoy</dc:creator>
  <cp:lastModifiedBy>Aswin Binoy</cp:lastModifiedBy>
  <cp:revision>2</cp:revision>
  <dcterms:created xsi:type="dcterms:W3CDTF">2025-10-04T18:09:11Z</dcterms:created>
  <dcterms:modified xsi:type="dcterms:W3CDTF">2025-10-08T14:43:58Z</dcterms:modified>
</cp:coreProperties>
</file>