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0D20A-5743-4106-BE45-FEBA762790A2}">
          <p14:sldIdLst>
            <p14:sldId id="257"/>
            <p14:sldId id="266"/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1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9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9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2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DCEAF6"/>
            </a:gs>
            <a:gs pos="0">
              <a:schemeClr val="accent1">
                <a:lumMod val="5000"/>
                <a:lumOff val="95000"/>
              </a:schemeClr>
            </a:gs>
            <a:gs pos="68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F856-FA81-4F79-8BB0-6BEAB55107A6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8E32-EDF0-437B-A186-30711AAF5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9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IN" b="1" dirty="0"/>
              <a:t>Trivial File Transfer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1488"/>
            <a:ext cx="9144000" cy="249631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OR</a:t>
            </a:r>
          </a:p>
          <a:p>
            <a:r>
              <a:rPr lang="en-IN" sz="6500" dirty="0" smtClean="0"/>
              <a:t>TFTP</a:t>
            </a:r>
          </a:p>
          <a:p>
            <a:pPr algn="r"/>
            <a:r>
              <a:rPr lang="en-IN" dirty="0" smtClean="0"/>
              <a:t>RISHAD P K</a:t>
            </a:r>
          </a:p>
          <a:p>
            <a:pPr algn="r"/>
            <a:r>
              <a:rPr lang="en-IN" dirty="0" smtClean="0"/>
              <a:t>BALAVINOTH</a:t>
            </a:r>
          </a:p>
          <a:p>
            <a:pPr algn="r"/>
            <a:r>
              <a:rPr lang="en-IN" dirty="0" smtClean="0"/>
              <a:t>ASWIN P </a:t>
            </a:r>
            <a:r>
              <a:rPr lang="en-IN" dirty="0" err="1" smtClean="0"/>
              <a:t>P</a:t>
            </a:r>
            <a:endParaRPr lang="en-IN" dirty="0" smtClean="0"/>
          </a:p>
          <a:p>
            <a:pPr algn="r"/>
            <a:r>
              <a:rPr lang="en-IN" dirty="0" smtClean="0"/>
              <a:t>ABY JOHNS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0- </a:t>
            </a:r>
            <a:r>
              <a:rPr lang="en-IN" dirty="0"/>
              <a:t>Not defined, see error message (if any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1 -File </a:t>
            </a:r>
            <a:r>
              <a:rPr lang="en-IN" dirty="0"/>
              <a:t>not found.</a:t>
            </a:r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-Access </a:t>
            </a:r>
            <a:r>
              <a:rPr lang="en-IN" dirty="0"/>
              <a:t>violation.</a:t>
            </a:r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-Disk </a:t>
            </a:r>
            <a:r>
              <a:rPr lang="en-IN" dirty="0"/>
              <a:t>full or allocation exceeded.</a:t>
            </a:r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-Illegal </a:t>
            </a:r>
            <a:r>
              <a:rPr lang="en-IN" dirty="0"/>
              <a:t>TFTP operation.</a:t>
            </a:r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-Unknown </a:t>
            </a:r>
            <a:r>
              <a:rPr lang="en-IN" dirty="0"/>
              <a:t>transfer ID.</a:t>
            </a:r>
          </a:p>
          <a:p>
            <a:pPr marL="0" indent="0">
              <a:buNone/>
            </a:pPr>
            <a:r>
              <a:rPr lang="en-IN" dirty="0"/>
              <a:t>6 </a:t>
            </a:r>
            <a:r>
              <a:rPr lang="en-IN" dirty="0" smtClean="0"/>
              <a:t>-File </a:t>
            </a:r>
            <a:r>
              <a:rPr lang="en-IN" dirty="0"/>
              <a:t>already exists.</a:t>
            </a:r>
          </a:p>
          <a:p>
            <a:pPr marL="0" indent="0">
              <a:buNone/>
            </a:pPr>
            <a:r>
              <a:rPr lang="en-IN" dirty="0" smtClean="0"/>
              <a:t>7- </a:t>
            </a:r>
            <a:r>
              <a:rPr lang="en-IN" dirty="0"/>
              <a:t>No such user.</a:t>
            </a:r>
          </a:p>
        </p:txBody>
      </p:sp>
    </p:spTree>
    <p:extLst>
      <p:ext uri="{BB962C8B-B14F-4D97-AF65-F5344CB8AC3E}">
        <p14:creationId xmlns:p14="http://schemas.microsoft.com/office/powerpoint/2010/main" val="35770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USA Standard Code for Information Interchange, USASI X3.4-1968.</a:t>
            </a:r>
          </a:p>
          <a:p>
            <a:r>
              <a:rPr lang="pt-BR" dirty="0" smtClean="0"/>
              <a:t> </a:t>
            </a:r>
            <a:r>
              <a:rPr lang="pt-BR" dirty="0"/>
              <a:t>Postel, J., "User Datagram Protocol," RFC 768, USC/Information</a:t>
            </a:r>
          </a:p>
          <a:p>
            <a:pPr marL="0" indent="0">
              <a:buNone/>
            </a:pPr>
            <a:r>
              <a:rPr lang="en-IN" dirty="0" smtClean="0"/>
              <a:t>	Sciences </a:t>
            </a:r>
            <a:r>
              <a:rPr lang="en-IN" dirty="0"/>
              <a:t>Institute, 28 August 1980.</a:t>
            </a:r>
          </a:p>
          <a:p>
            <a:r>
              <a:rPr lang="it-IT" dirty="0" smtClean="0"/>
              <a:t> </a:t>
            </a:r>
            <a:r>
              <a:rPr lang="it-IT" dirty="0"/>
              <a:t>Postel, J., "Telnet Protocol Specification," RFC 764,</a:t>
            </a:r>
          </a:p>
          <a:p>
            <a:pPr marL="0" indent="0">
              <a:buNone/>
            </a:pPr>
            <a:r>
              <a:rPr lang="fr-FR" dirty="0" smtClean="0"/>
              <a:t>	USC/Information </a:t>
            </a:r>
            <a:r>
              <a:rPr lang="fr-FR" dirty="0"/>
              <a:t>Sciences Institute, </a:t>
            </a:r>
            <a:r>
              <a:rPr lang="fr-FR" dirty="0" err="1" smtClean="0"/>
              <a:t>June</a:t>
            </a:r>
            <a:r>
              <a:rPr lang="fr-FR" dirty="0" smtClean="0"/>
              <a:t> , </a:t>
            </a:r>
            <a:r>
              <a:rPr lang="fr-FR" dirty="0"/>
              <a:t>1980.</a:t>
            </a:r>
          </a:p>
          <a:p>
            <a:r>
              <a:rPr lang="en-IN" dirty="0" smtClean="0"/>
              <a:t> </a:t>
            </a:r>
            <a:r>
              <a:rPr lang="en-IN" dirty="0"/>
              <a:t>Braden, R., Editor, "Requirements for Internet Hosts --</a:t>
            </a:r>
          </a:p>
          <a:p>
            <a:pPr marL="0" indent="0">
              <a:buNone/>
            </a:pPr>
            <a:r>
              <a:rPr lang="en-IN" dirty="0" smtClean="0"/>
              <a:t>	Application </a:t>
            </a:r>
            <a:r>
              <a:rPr lang="en-IN" dirty="0"/>
              <a:t>and Support", RFC 1123, USC/Information Sciences</a:t>
            </a:r>
          </a:p>
          <a:p>
            <a:pPr marL="0" indent="0">
              <a:buNone/>
            </a:pPr>
            <a:r>
              <a:rPr lang="en-IN" dirty="0" smtClean="0"/>
              <a:t>	Institute</a:t>
            </a:r>
            <a:r>
              <a:rPr lang="en-IN" dirty="0"/>
              <a:t>, October 1989.</a:t>
            </a:r>
          </a:p>
        </p:txBody>
      </p:sp>
    </p:spTree>
    <p:extLst>
      <p:ext uri="{BB962C8B-B14F-4D97-AF65-F5344CB8AC3E}">
        <p14:creationId xmlns:p14="http://schemas.microsoft.com/office/powerpoint/2010/main" val="17059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i="1" dirty="0" smtClean="0"/>
          </a:p>
          <a:p>
            <a:pPr marL="0" indent="0" algn="ctr">
              <a:buNone/>
            </a:pPr>
            <a:r>
              <a:rPr lang="en-IN" sz="6000" dirty="0" smtClean="0"/>
              <a:t>THANKYOU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270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TFTP is a very simple protocol used to transfer files. It is from</a:t>
            </a:r>
          </a:p>
          <a:p>
            <a:r>
              <a:rPr lang="en-IN" dirty="0"/>
              <a:t>this that its name comes, Trivial File Transfer Protocol or TFTP.</a:t>
            </a:r>
          </a:p>
          <a:p>
            <a:r>
              <a:rPr lang="en-IN" dirty="0"/>
              <a:t>Each nonterminal packet is acknowledged </a:t>
            </a:r>
            <a:r>
              <a:rPr lang="en-IN" dirty="0" smtClean="0"/>
              <a:t>separately</a:t>
            </a:r>
          </a:p>
          <a:p>
            <a:r>
              <a:rPr lang="en-IN" dirty="0"/>
              <a:t>The protocol was </a:t>
            </a:r>
            <a:r>
              <a:rPr lang="en-IN" dirty="0" smtClean="0"/>
              <a:t> </a:t>
            </a:r>
            <a:r>
              <a:rPr lang="en-IN" dirty="0"/>
              <a:t>designed by Noel </a:t>
            </a:r>
            <a:r>
              <a:rPr lang="en-IN" dirty="0" err="1" smtClean="0"/>
              <a:t>Chiappa</a:t>
            </a:r>
            <a:endParaRPr lang="en-IN" dirty="0" smtClean="0"/>
          </a:p>
          <a:p>
            <a:r>
              <a:rPr lang="en-IN" dirty="0"/>
              <a:t>The acknowledgement and </a:t>
            </a:r>
            <a:r>
              <a:rPr lang="en-IN" dirty="0" smtClean="0"/>
              <a:t>retransmission scheme was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inspired by TCP</a:t>
            </a:r>
          </a:p>
          <a:p>
            <a:r>
              <a:rPr lang="en-IN" dirty="0"/>
              <a:t>It has been </a:t>
            </a:r>
            <a:r>
              <a:rPr lang="en-IN" dirty="0" smtClean="0"/>
              <a:t>implemented on </a:t>
            </a:r>
            <a:r>
              <a:rPr lang="en-IN" dirty="0"/>
              <a:t>top of the Internet User </a:t>
            </a:r>
            <a:r>
              <a:rPr lang="en-IN" dirty="0" smtClean="0"/>
              <a:t>Datagram 	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2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OF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Three modes of transfer are currently supported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	1)-</a:t>
            </a:r>
            <a:r>
              <a:rPr lang="en-IN" dirty="0" err="1" smtClean="0"/>
              <a:t>netascii</a:t>
            </a:r>
            <a:r>
              <a:rPr lang="en-IN" dirty="0" smtClean="0"/>
              <a:t> &gt;  </a:t>
            </a:r>
            <a:r>
              <a:rPr lang="en-IN" dirty="0"/>
              <a:t>it is 8 bit </a:t>
            </a:r>
            <a:r>
              <a:rPr lang="en-IN" dirty="0" err="1" smtClean="0"/>
              <a:t>ascii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r>
              <a:rPr lang="en-IN" dirty="0" smtClean="0"/>
              <a:t> 	2)-octet &gt;  </a:t>
            </a:r>
            <a:r>
              <a:rPr lang="en-IN" dirty="0"/>
              <a:t>raw 8 bit </a:t>
            </a:r>
            <a:r>
              <a:rPr lang="en-IN" dirty="0" smtClean="0"/>
              <a:t>bytes.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3)-mail &gt;  </a:t>
            </a:r>
            <a:r>
              <a:rPr lang="en-IN" dirty="0" err="1" smtClean="0"/>
              <a:t>netascii</a:t>
            </a:r>
            <a:r>
              <a:rPr lang="en-IN" dirty="0" smtClean="0"/>
              <a:t> </a:t>
            </a:r>
            <a:r>
              <a:rPr lang="en-IN" dirty="0"/>
              <a:t>characters sent to a user rather than a </a:t>
            </a:r>
            <a:r>
              <a:rPr lang="en-IN" dirty="0" smtClean="0"/>
              <a:t>file</a:t>
            </a:r>
            <a:r>
              <a:rPr lang="en-IN" dirty="0"/>
              <a:t>.</a:t>
            </a:r>
          </a:p>
          <a:p>
            <a:r>
              <a:rPr lang="en-IN" dirty="0"/>
              <a:t>modes can be defined by pairs of cooperating hosts.</a:t>
            </a:r>
          </a:p>
        </p:txBody>
      </p:sp>
    </p:spTree>
    <p:extLst>
      <p:ext uri="{BB962C8B-B14F-4D97-AF65-F5344CB8AC3E}">
        <p14:creationId xmlns:p14="http://schemas.microsoft.com/office/powerpoint/2010/main" val="41621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//WORKING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Any transfer begins with a request to read or write a file, which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also serves to request a connection. If the server grants the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request, the connection is opened and the file is sent in fixed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length blocks of 512 bytes. Each data packet contains one block 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data, and must be acknowledged by an acknowledgment packet </a:t>
            </a:r>
            <a:r>
              <a:rPr lang="en-IN" dirty="0" smtClean="0"/>
              <a:t>before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/>
              <a:t> the next </a:t>
            </a:r>
            <a:r>
              <a:rPr lang="en-IN" dirty="0"/>
              <a:t>packet can be sent. A data packet of less than 512 bytes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signals termination of a transfer.</a:t>
            </a:r>
          </a:p>
        </p:txBody>
      </p:sp>
    </p:spTree>
    <p:extLst>
      <p:ext uri="{BB962C8B-B14F-4D97-AF65-F5344CB8AC3E}">
        <p14:creationId xmlns:p14="http://schemas.microsoft.com/office/powerpoint/2010/main" val="25444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Opcode</a:t>
            </a:r>
            <a:r>
              <a:rPr lang="en-IN" dirty="0" smtClean="0"/>
              <a:t> operation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1 -Read </a:t>
            </a:r>
            <a:r>
              <a:rPr lang="en-IN" dirty="0"/>
              <a:t>request (RRQ)</a:t>
            </a:r>
          </a:p>
          <a:p>
            <a:r>
              <a:rPr lang="en-IN" dirty="0"/>
              <a:t>2 </a:t>
            </a:r>
            <a:r>
              <a:rPr lang="en-IN" dirty="0" smtClean="0"/>
              <a:t>-Write </a:t>
            </a:r>
            <a:r>
              <a:rPr lang="en-IN" dirty="0"/>
              <a:t>request (WRQ)</a:t>
            </a:r>
          </a:p>
          <a:p>
            <a:r>
              <a:rPr lang="en-IN" dirty="0"/>
              <a:t>3 </a:t>
            </a:r>
            <a:r>
              <a:rPr lang="en-IN" dirty="0" smtClean="0"/>
              <a:t>-Data </a:t>
            </a:r>
            <a:r>
              <a:rPr lang="en-IN" dirty="0"/>
              <a:t>(DATA)</a:t>
            </a:r>
          </a:p>
          <a:p>
            <a:r>
              <a:rPr lang="en-IN" dirty="0"/>
              <a:t>4 </a:t>
            </a:r>
            <a:r>
              <a:rPr lang="en-IN" dirty="0" smtClean="0"/>
              <a:t>-Acknowledgment </a:t>
            </a:r>
            <a:r>
              <a:rPr lang="en-IN" dirty="0"/>
              <a:t>(ACK)</a:t>
            </a:r>
          </a:p>
          <a:p>
            <a:r>
              <a:rPr lang="en-IN" dirty="0"/>
              <a:t>5 </a:t>
            </a:r>
            <a:r>
              <a:rPr lang="en-IN" dirty="0" smtClean="0"/>
              <a:t>-Error </a:t>
            </a:r>
            <a:r>
              <a:rPr lang="en-IN" dirty="0"/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6975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64" y="392557"/>
            <a:ext cx="10515600" cy="1325563"/>
          </a:xfrm>
        </p:spPr>
        <p:txBody>
          <a:bodyPr/>
          <a:lstStyle/>
          <a:p>
            <a:r>
              <a:rPr lang="en-IN" dirty="0"/>
              <a:t>RRQ/WRQ packet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40305"/>
              </p:ext>
            </p:extLst>
          </p:nvPr>
        </p:nvGraphicFramePr>
        <p:xfrm>
          <a:off x="893064" y="2474848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128"/>
                <a:gridCol w="2420112"/>
                <a:gridCol w="1502664"/>
                <a:gridCol w="3127248"/>
                <a:gridCol w="1679448"/>
              </a:tblGrid>
              <a:tr h="106387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OPCODE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2-bytes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FILENAME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1-bytes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MODE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1-bytes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55424"/>
              </p:ext>
            </p:extLst>
          </p:nvPr>
        </p:nvGraphicFramePr>
        <p:xfrm>
          <a:off x="906294" y="2068817"/>
          <a:ext cx="10515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940"/>
                <a:gridCol w="2577830"/>
                <a:gridCol w="5244830"/>
              </a:tblGrid>
              <a:tr h="370840"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OPCODE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2-bytes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BLOCK #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2-bytes</a:t>
                      </a:r>
                    </a:p>
                    <a:p>
                      <a:pPr algn="ctr"/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DATA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n-bytes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 packet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05698"/>
              </p:ext>
            </p:extLst>
          </p:nvPr>
        </p:nvGraphicFramePr>
        <p:xfrm>
          <a:off x="2431914" y="2642747"/>
          <a:ext cx="7363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920"/>
                <a:gridCol w="3681920"/>
              </a:tblGrid>
              <a:tr h="392281"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OPCODE</a:t>
                      </a:r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2400" dirty="0" smtClean="0"/>
                        <a:t>2-bytes</a:t>
                      </a:r>
                      <a:endParaRPr lang="en-IN" sz="1800" dirty="0" smtClean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BLOCK#</a:t>
                      </a:r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2400" dirty="0" smtClean="0"/>
                        <a:t>2-bytes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6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packet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6014"/>
              </p:ext>
            </p:extLst>
          </p:nvPr>
        </p:nvGraphicFramePr>
        <p:xfrm>
          <a:off x="838200" y="2117455"/>
          <a:ext cx="10515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45"/>
                <a:gridCol w="2101174"/>
                <a:gridCol w="4435813"/>
                <a:gridCol w="1635868"/>
              </a:tblGrid>
              <a:tr h="370840"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OPCODE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2-bytes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ERRORCODE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2-bytes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ERROR MESSAGE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string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1800" dirty="0" smtClean="0"/>
                    </a:p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1800" dirty="0" smtClean="0"/>
                        <a:t>1-bytes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316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Trivial File Transfer Protocol</vt:lpstr>
      <vt:lpstr>INTRODUCTION</vt:lpstr>
      <vt:lpstr>MODE OF TRANSFER</vt:lpstr>
      <vt:lpstr>//WORKING</vt:lpstr>
      <vt:lpstr>Opcode operation </vt:lpstr>
      <vt:lpstr>RRQ/WRQ packet</vt:lpstr>
      <vt:lpstr>DATA packet</vt:lpstr>
      <vt:lpstr>ACK packet</vt:lpstr>
      <vt:lpstr>ERROR packet</vt:lpstr>
      <vt:lpstr>Error Codes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 File Transfer Protocol</dc:title>
  <dc:creator>vaRSim VenuS</dc:creator>
  <cp:lastModifiedBy>vaRSim VenuS</cp:lastModifiedBy>
  <cp:revision>13</cp:revision>
  <dcterms:created xsi:type="dcterms:W3CDTF">2014-02-02T05:13:34Z</dcterms:created>
  <dcterms:modified xsi:type="dcterms:W3CDTF">2014-02-02T06:38:07Z</dcterms:modified>
</cp:coreProperties>
</file>