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4.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sldIdLst>
    <p:sldId id="256" r:id="rId2"/>
    <p:sldId id="257" r:id="rId3"/>
    <p:sldId id="296" r:id="rId4"/>
    <p:sldId id="258" r:id="rId5"/>
    <p:sldId id="259" r:id="rId6"/>
    <p:sldId id="260" r:id="rId7"/>
    <p:sldId id="261" r:id="rId8"/>
    <p:sldId id="262" r:id="rId9"/>
    <p:sldId id="263" r:id="rId10"/>
    <p:sldId id="264" r:id="rId11"/>
    <p:sldId id="295" r:id="rId12"/>
    <p:sldId id="265" r:id="rId13"/>
    <p:sldId id="266" r:id="rId14"/>
    <p:sldId id="267" r:id="rId15"/>
    <p:sldId id="268" r:id="rId16"/>
    <p:sldId id="269" r:id="rId17"/>
    <p:sldId id="270" r:id="rId18"/>
    <p:sldId id="301" r:id="rId19"/>
    <p:sldId id="271" r:id="rId20"/>
    <p:sldId id="272" r:id="rId21"/>
    <p:sldId id="273" r:id="rId22"/>
    <p:sldId id="297" r:id="rId23"/>
    <p:sldId id="274" r:id="rId24"/>
    <p:sldId id="275" r:id="rId25"/>
    <p:sldId id="276" r:id="rId26"/>
    <p:sldId id="298" r:id="rId27"/>
    <p:sldId id="277" r:id="rId28"/>
    <p:sldId id="278" r:id="rId29"/>
    <p:sldId id="294" r:id="rId30"/>
    <p:sldId id="279" r:id="rId31"/>
    <p:sldId id="280" r:id="rId32"/>
    <p:sldId id="281" r:id="rId33"/>
    <p:sldId id="282" r:id="rId34"/>
    <p:sldId id="283" r:id="rId35"/>
    <p:sldId id="284" r:id="rId36"/>
    <p:sldId id="285" r:id="rId37"/>
    <p:sldId id="286" r:id="rId38"/>
    <p:sldId id="287" r:id="rId39"/>
    <p:sldId id="288" r:id="rId40"/>
    <p:sldId id="299" r:id="rId41"/>
    <p:sldId id="289" r:id="rId42"/>
    <p:sldId id="300" r:id="rId43"/>
    <p:sldId id="290" r:id="rId44"/>
    <p:sldId id="291" r:id="rId45"/>
    <p:sldId id="292" r:id="rId46"/>
    <p:sldId id="293" r:id="rId4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E77722-37A1-4B5B-A230-863FA22FAFA2}">
  <a:tblStyle styleId="{42E77722-37A1-4B5B-A230-863FA22FAFA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60301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Shape 2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7" name="Shape 23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8" name="Shape 2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9" name="Shape 2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6" name="Shape 3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id"/>
              <a:t>‹#›</a:t>
            </a:fld>
            <a:endParaRPr lang="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id" sz="1000">
                <a:solidFill>
                  <a:schemeClr val="dk2"/>
                </a:solidFill>
              </a:rPr>
              <a:t>‹#›</a:t>
            </a:fld>
            <a:endParaRPr lang="id"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Shape 54" descr="Feedback-to-Creatives.png"/>
          <p:cNvPicPr preferRelativeResize="0"/>
          <p:nvPr/>
        </p:nvPicPr>
        <p:blipFill>
          <a:blip r:embed="rId3">
            <a:alphaModFix/>
          </a:blip>
          <a:stretch>
            <a:fillRect/>
          </a:stretch>
        </p:blipFill>
        <p:spPr>
          <a:xfrm>
            <a:off x="0" y="1090800"/>
            <a:ext cx="9144000" cy="2972045"/>
          </a:xfrm>
          <a:prstGeom prst="rect">
            <a:avLst/>
          </a:prstGeom>
          <a:noFill/>
          <a:ln>
            <a:noFill/>
          </a:ln>
        </p:spPr>
      </p:pic>
      <p:sp>
        <p:nvSpPr>
          <p:cNvPr id="55" name="Shape 55"/>
          <p:cNvSpPr txBox="1">
            <a:spLocks noGrp="1"/>
          </p:cNvSpPr>
          <p:nvPr>
            <p:ph type="ctrTitle"/>
          </p:nvPr>
        </p:nvSpPr>
        <p:spPr>
          <a:xfrm>
            <a:off x="311700" y="92325"/>
            <a:ext cx="8520600" cy="905100"/>
          </a:xfrm>
          <a:prstGeom prst="rect">
            <a:avLst/>
          </a:prstGeom>
        </p:spPr>
        <p:txBody>
          <a:bodyPr lIns="91425" tIns="91425" rIns="91425" bIns="91425" anchor="b" anchorCtr="0">
            <a:noAutofit/>
          </a:bodyPr>
          <a:lstStyle/>
          <a:p>
            <a:pPr lvl="0">
              <a:spcBef>
                <a:spcPts val="0"/>
              </a:spcBef>
              <a:buNone/>
            </a:pPr>
            <a:r>
              <a:rPr lang="id" sz="2400"/>
              <a:t>Analisis Sentimen Data Twitter menggunakan Naive Bayes dengan Negation Handling</a:t>
            </a:r>
          </a:p>
        </p:txBody>
      </p:sp>
      <p:sp>
        <p:nvSpPr>
          <p:cNvPr id="56" name="Shape 56"/>
          <p:cNvSpPr txBox="1">
            <a:spLocks noGrp="1"/>
          </p:cNvSpPr>
          <p:nvPr>
            <p:ph type="subTitle" idx="1"/>
          </p:nvPr>
        </p:nvSpPr>
        <p:spPr>
          <a:xfrm>
            <a:off x="507659" y="4229100"/>
            <a:ext cx="8520600" cy="792600"/>
          </a:xfrm>
          <a:prstGeom prst="rect">
            <a:avLst/>
          </a:prstGeom>
        </p:spPr>
        <p:txBody>
          <a:bodyPr lIns="91425" tIns="91425" rIns="91425" bIns="91425" anchor="t" anchorCtr="0">
            <a:noAutofit/>
          </a:bodyPr>
          <a:lstStyle/>
          <a:p>
            <a:pPr lvl="0" algn="r">
              <a:spcBef>
                <a:spcPts val="0"/>
              </a:spcBef>
              <a:buNone/>
            </a:pPr>
            <a:r>
              <a:rPr lang="id" sz="1200" dirty="0"/>
              <a:t>Aswinda Prima Putra G64144007</a:t>
            </a:r>
          </a:p>
          <a:p>
            <a:pPr lvl="0" algn="r">
              <a:spcBef>
                <a:spcPts val="0"/>
              </a:spcBef>
              <a:buNone/>
            </a:pPr>
            <a:r>
              <a:rPr lang="en-US" sz="1200" dirty="0"/>
              <a:t>Ir. </a:t>
            </a:r>
            <a:r>
              <a:rPr lang="id" sz="1200" dirty="0"/>
              <a:t>Julio Adisantoso</a:t>
            </a:r>
            <a:r>
              <a:rPr lang="en-US" sz="1200" dirty="0"/>
              <a:t>, </a:t>
            </a:r>
            <a:r>
              <a:rPr lang="en-US" sz="1200" dirty="0" err="1"/>
              <a:t>M.Kom</a:t>
            </a:r>
            <a:endParaRPr lang="id" sz="1200" dirty="0"/>
          </a:p>
        </p:txBody>
      </p:sp>
      <p:pic>
        <p:nvPicPr>
          <p:cNvPr id="2" name="Picture 1"/>
          <p:cNvPicPr>
            <a:picLocks noChangeAspect="1"/>
          </p:cNvPicPr>
          <p:nvPr/>
        </p:nvPicPr>
        <p:blipFill>
          <a:blip r:embed="rId4"/>
          <a:stretch>
            <a:fillRect/>
          </a:stretch>
        </p:blipFill>
        <p:spPr>
          <a:xfrm>
            <a:off x="119495" y="4208318"/>
            <a:ext cx="776329" cy="776329"/>
          </a:xfrm>
          <a:prstGeom prst="rect">
            <a:avLst/>
          </a:prstGeom>
        </p:spPr>
      </p:pic>
      <p:sp>
        <p:nvSpPr>
          <p:cNvPr id="3" name="TextBox 2"/>
          <p:cNvSpPr txBox="1"/>
          <p:nvPr/>
        </p:nvSpPr>
        <p:spPr>
          <a:xfrm>
            <a:off x="895824" y="4145829"/>
            <a:ext cx="3748912" cy="954107"/>
          </a:xfrm>
          <a:prstGeom prst="rect">
            <a:avLst/>
          </a:prstGeom>
          <a:noFill/>
        </p:spPr>
        <p:txBody>
          <a:bodyPr wrap="square" rtlCol="0">
            <a:spAutoFit/>
          </a:bodyPr>
          <a:lstStyle/>
          <a:p>
            <a:r>
              <a:rPr lang="en-US" dirty="0" err="1"/>
              <a:t>Departemen</a:t>
            </a:r>
            <a:r>
              <a:rPr lang="en-US" dirty="0"/>
              <a:t> </a:t>
            </a:r>
            <a:r>
              <a:rPr lang="en-US" dirty="0" err="1"/>
              <a:t>Ilmu</a:t>
            </a:r>
            <a:r>
              <a:rPr lang="en-US" dirty="0"/>
              <a:t> </a:t>
            </a:r>
            <a:r>
              <a:rPr lang="en-US" dirty="0" err="1"/>
              <a:t>Komputer</a:t>
            </a:r>
            <a:endParaRPr lang="en-US" dirty="0"/>
          </a:p>
          <a:p>
            <a:r>
              <a:rPr lang="en-US" dirty="0" err="1"/>
              <a:t>Fakultas</a:t>
            </a:r>
            <a:r>
              <a:rPr lang="en-US" dirty="0"/>
              <a:t> </a:t>
            </a:r>
            <a:r>
              <a:rPr lang="en-US" dirty="0" err="1"/>
              <a:t>Ilmu</a:t>
            </a:r>
            <a:r>
              <a:rPr lang="en-US" dirty="0"/>
              <a:t> </a:t>
            </a:r>
            <a:r>
              <a:rPr lang="en-US" dirty="0" err="1"/>
              <a:t>Pengetahuan</a:t>
            </a:r>
            <a:r>
              <a:rPr lang="en-US" dirty="0"/>
              <a:t> </a:t>
            </a:r>
            <a:r>
              <a:rPr lang="en-US" dirty="0" err="1"/>
              <a:t>dan</a:t>
            </a:r>
            <a:r>
              <a:rPr lang="en-US" dirty="0"/>
              <a:t> </a:t>
            </a:r>
            <a:r>
              <a:rPr lang="en-US" dirty="0" err="1"/>
              <a:t>Matematika</a:t>
            </a:r>
            <a:endParaRPr lang="en-US" dirty="0"/>
          </a:p>
          <a:p>
            <a:r>
              <a:rPr lang="en-US" dirty="0" err="1"/>
              <a:t>Institut</a:t>
            </a:r>
            <a:r>
              <a:rPr lang="en-US" dirty="0"/>
              <a:t> </a:t>
            </a:r>
            <a:r>
              <a:rPr lang="en-US" dirty="0" err="1"/>
              <a:t>Pertanian</a:t>
            </a:r>
            <a:r>
              <a:rPr lang="en-US" dirty="0"/>
              <a:t> Bogor</a:t>
            </a:r>
          </a:p>
          <a:p>
            <a:r>
              <a:rPr lang="en-US" dirty="0" err="1"/>
              <a:t>Tahun</a:t>
            </a:r>
            <a:r>
              <a:rPr lang="en-US"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07" name="Shape 10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a:t>Sentimen Analisis</a:t>
            </a:r>
          </a:p>
        </p:txBody>
      </p:sp>
      <p:pic>
        <p:nvPicPr>
          <p:cNvPr id="108" name="Shape 108" descr="digital-in-numbers-indonesia-compilation-17-638.jp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0"/>
            <a:ext cx="9144000" cy="4114800"/>
          </a:xfrm>
          <a:prstGeom prst="rect">
            <a:avLst/>
          </a:prstGeom>
        </p:spPr>
      </p:pic>
      <p:sp>
        <p:nvSpPr>
          <p:cNvPr id="3" name="Text Placeholder 2"/>
          <p:cNvSpPr>
            <a:spLocks noGrp="1"/>
          </p:cNvSpPr>
          <p:nvPr>
            <p:ph type="body" idx="1"/>
          </p:nvPr>
        </p:nvSpPr>
        <p:spPr>
          <a:xfrm>
            <a:off x="576694" y="4114800"/>
            <a:ext cx="7990609" cy="676324"/>
          </a:xfrm>
        </p:spPr>
        <p:txBody>
          <a:bodyPr/>
          <a:lstStyle/>
          <a:p>
            <a:pPr algn="ctr"/>
            <a:r>
              <a:rPr lang="en-US" sz="4800" dirty="0">
                <a:solidFill>
                  <a:srgbClr val="6AB1B8"/>
                </a:solidFill>
              </a:rPr>
              <a:t>12 </a:t>
            </a:r>
            <a:r>
              <a:rPr lang="en-US" sz="4800" dirty="0" err="1">
                <a:solidFill>
                  <a:srgbClr val="6AB1B8"/>
                </a:solidFill>
              </a:rPr>
              <a:t>juta</a:t>
            </a:r>
            <a:r>
              <a:rPr lang="en-US" sz="4800" dirty="0">
                <a:solidFill>
                  <a:srgbClr val="6AB1B8"/>
                </a:solidFill>
              </a:rPr>
              <a:t> tweet </a:t>
            </a:r>
            <a:r>
              <a:rPr lang="en-US" sz="4800" dirty="0" err="1">
                <a:solidFill>
                  <a:srgbClr val="6AB1B8"/>
                </a:solidFill>
              </a:rPr>
              <a:t>Pemerintahan</a:t>
            </a:r>
            <a:endParaRPr lang="en-US" sz="4800" dirty="0">
              <a:solidFill>
                <a:srgbClr val="6AB1B8"/>
              </a:solidFill>
            </a:endParaRPr>
          </a:p>
        </p:txBody>
      </p:sp>
    </p:spTree>
    <p:extLst>
      <p:ext uri="{BB962C8B-B14F-4D97-AF65-F5344CB8AC3E}">
        <p14:creationId xmlns:p14="http://schemas.microsoft.com/office/powerpoint/2010/main" val="149410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Shape 113" descr="twitter_sentiment.jpg"/>
          <p:cNvPicPr preferRelativeResize="0"/>
          <p:nvPr/>
        </p:nvPicPr>
        <p:blipFill>
          <a:blip r:embed="rId3">
            <a:alphaModFix/>
          </a:blip>
          <a:stretch>
            <a:fillRect/>
          </a:stretch>
        </p:blipFill>
        <p:spPr>
          <a:xfrm>
            <a:off x="0" y="0"/>
            <a:ext cx="9143999" cy="5143501"/>
          </a:xfrm>
          <a:prstGeom prst="rect">
            <a:avLst/>
          </a:prstGeom>
          <a:noFill/>
          <a:ln>
            <a:noFill/>
          </a:ln>
        </p:spPr>
      </p:pic>
      <p:sp>
        <p:nvSpPr>
          <p:cNvPr id="114" name="Shape 114"/>
          <p:cNvSpPr txBox="1">
            <a:spLocks noGrp="1"/>
          </p:cNvSpPr>
          <p:nvPr>
            <p:ph type="title"/>
          </p:nvPr>
        </p:nvSpPr>
        <p:spPr>
          <a:xfrm>
            <a:off x="4574925" y="3449500"/>
            <a:ext cx="3250800" cy="572700"/>
          </a:xfrm>
          <a:prstGeom prst="rect">
            <a:avLst/>
          </a:prstGeom>
        </p:spPr>
        <p:txBody>
          <a:bodyPr lIns="91425" tIns="91425" rIns="91425" bIns="91425" anchor="t" anchorCtr="0">
            <a:noAutofit/>
          </a:bodyPr>
          <a:lstStyle/>
          <a:p>
            <a:pPr lvl="0">
              <a:spcBef>
                <a:spcPts val="0"/>
              </a:spcBef>
              <a:buNone/>
            </a:pPr>
            <a:r>
              <a:rPr lang="id"/>
              <a:t>Sentiment Analysis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lgn="ctr">
              <a:spcBef>
                <a:spcPts val="0"/>
              </a:spcBef>
              <a:buNone/>
            </a:pPr>
            <a:r>
              <a:rPr lang="id" sz="2400" i="1">
                <a:solidFill>
                  <a:schemeClr val="dk1"/>
                </a:solidFill>
              </a:rPr>
              <a:t>“Sentimen analisis atau opinion mining adalah studi komputasional dari opini-opini orang, sentimen dan emosi melalui entitas dan atribut yang dimiliki yang diekspresikan dalam bentuk teks.”</a:t>
            </a:r>
          </a:p>
          <a:p>
            <a:pPr lvl="0" algn="ctr">
              <a:spcBef>
                <a:spcPts val="0"/>
              </a:spcBef>
              <a:buClr>
                <a:schemeClr val="dk1"/>
              </a:buClr>
              <a:buSzPct val="45833"/>
              <a:buFont typeface="Arial"/>
              <a:buNone/>
            </a:pPr>
            <a:r>
              <a:rPr lang="id" sz="2400">
                <a:solidFill>
                  <a:schemeClr val="dk1"/>
                </a:solidFill>
              </a:rPr>
              <a:t>Liu (</a:t>
            </a:r>
            <a:r>
              <a:rPr lang="id" sz="2400">
                <a:solidFill>
                  <a:srgbClr val="00005A"/>
                </a:solidFill>
              </a:rPr>
              <a:t>2012</a:t>
            </a:r>
            <a:r>
              <a:rPr lang="id" sz="2400">
                <a:solidFill>
                  <a:schemeClr val="dk1"/>
                </a:solidFill>
              </a:rPr>
              <a:t>)</a:t>
            </a:r>
          </a:p>
          <a:p>
            <a:pPr lvl="0" algn="ctr">
              <a:spcBef>
                <a:spcPts val="0"/>
              </a:spcBef>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25" name="Shape 12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26" name="Shape 126" descr="sentiment-analysis-2015-810x323.jpg"/>
          <p:cNvPicPr preferRelativeResize="0"/>
          <p:nvPr/>
        </p:nvPicPr>
        <p:blipFill>
          <a:blip r:embed="rId3">
            <a:alphaModFix/>
          </a:blip>
          <a:stretch>
            <a:fillRect/>
          </a:stretch>
        </p:blipFill>
        <p:spPr>
          <a:xfrm>
            <a:off x="0" y="0"/>
            <a:ext cx="9144000" cy="5143499"/>
          </a:xfrm>
          <a:prstGeom prst="rect">
            <a:avLst/>
          </a:prstGeom>
          <a:noFill/>
          <a:ln>
            <a:noFill/>
          </a:ln>
        </p:spPr>
      </p:pic>
      <p:sp>
        <p:nvSpPr>
          <p:cNvPr id="127" name="Shape 127"/>
          <p:cNvSpPr txBox="1"/>
          <p:nvPr/>
        </p:nvSpPr>
        <p:spPr>
          <a:xfrm>
            <a:off x="4533325" y="854875"/>
            <a:ext cx="1511100" cy="440100"/>
          </a:xfrm>
          <a:prstGeom prst="rect">
            <a:avLst/>
          </a:prstGeom>
          <a:noFill/>
          <a:ln>
            <a:noFill/>
          </a:ln>
        </p:spPr>
        <p:txBody>
          <a:bodyPr lIns="91425" tIns="91425" rIns="91425" bIns="91425" anchor="t" anchorCtr="0">
            <a:noAutofit/>
          </a:bodyPr>
          <a:lstStyle/>
          <a:p>
            <a:pPr lvl="0">
              <a:spcBef>
                <a:spcPts val="0"/>
              </a:spcBef>
              <a:buNone/>
            </a:pPr>
            <a:r>
              <a:rPr lang="id" sz="2400" b="1"/>
              <a:t>Positive</a:t>
            </a:r>
          </a:p>
        </p:txBody>
      </p:sp>
      <p:sp>
        <p:nvSpPr>
          <p:cNvPr id="128" name="Shape 128"/>
          <p:cNvSpPr txBox="1"/>
          <p:nvPr/>
        </p:nvSpPr>
        <p:spPr>
          <a:xfrm>
            <a:off x="5849475" y="1399175"/>
            <a:ext cx="1347000" cy="524700"/>
          </a:xfrm>
          <a:prstGeom prst="rect">
            <a:avLst/>
          </a:prstGeom>
          <a:noFill/>
          <a:ln>
            <a:noFill/>
          </a:ln>
        </p:spPr>
        <p:txBody>
          <a:bodyPr lIns="91425" tIns="91425" rIns="91425" bIns="91425" anchor="t" anchorCtr="0">
            <a:noAutofit/>
          </a:bodyPr>
          <a:lstStyle/>
          <a:p>
            <a:pPr lvl="0" rtl="0">
              <a:spcBef>
                <a:spcPts val="0"/>
              </a:spcBef>
              <a:buNone/>
            </a:pPr>
            <a:r>
              <a:rPr lang="id" sz="2400" b="1"/>
              <a:t>Neutral</a:t>
            </a:r>
          </a:p>
        </p:txBody>
      </p:sp>
      <p:sp>
        <p:nvSpPr>
          <p:cNvPr id="129" name="Shape 129"/>
          <p:cNvSpPr txBox="1"/>
          <p:nvPr/>
        </p:nvSpPr>
        <p:spPr>
          <a:xfrm>
            <a:off x="7196475" y="1872200"/>
            <a:ext cx="1511100" cy="524700"/>
          </a:xfrm>
          <a:prstGeom prst="rect">
            <a:avLst/>
          </a:prstGeom>
          <a:noFill/>
          <a:ln>
            <a:noFill/>
          </a:ln>
        </p:spPr>
        <p:txBody>
          <a:bodyPr lIns="91425" tIns="91425" rIns="91425" bIns="91425" anchor="t" anchorCtr="0">
            <a:noAutofit/>
          </a:bodyPr>
          <a:lstStyle/>
          <a:p>
            <a:pPr lvl="0" rtl="0">
              <a:spcBef>
                <a:spcPts val="0"/>
              </a:spcBef>
              <a:buNone/>
            </a:pPr>
            <a:r>
              <a:rPr lang="id" sz="2400" b="1"/>
              <a:t>Negative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1689010" y="445704"/>
            <a:ext cx="5859000" cy="1041300"/>
          </a:xfrm>
          <a:prstGeom prst="rect">
            <a:avLst/>
          </a:prstGeom>
        </p:spPr>
        <p:txBody>
          <a:bodyPr lIns="91425" tIns="91425" rIns="91425" bIns="91425" anchor="t" anchorCtr="0">
            <a:noAutofit/>
          </a:bodyPr>
          <a:lstStyle/>
          <a:p>
            <a:pPr lvl="0" algn="ctr">
              <a:spcBef>
                <a:spcPts val="0"/>
              </a:spcBef>
              <a:buNone/>
            </a:pPr>
            <a:r>
              <a:rPr lang="id" sz="4800" dirty="0">
                <a:latin typeface="Segoe UI Light" panose="020B0502040204020203" pitchFamily="34" charset="0"/>
                <a:cs typeface="Segoe UI Light" panose="020B0502040204020203" pitchFamily="34" charset="0"/>
              </a:rPr>
              <a:t>Negation Handling</a:t>
            </a:r>
          </a:p>
        </p:txBody>
      </p:sp>
      <p:pic>
        <p:nvPicPr>
          <p:cNvPr id="3" name="Picture 2"/>
          <p:cNvPicPr>
            <a:picLocks noChangeAspect="1"/>
          </p:cNvPicPr>
          <p:nvPr/>
        </p:nvPicPr>
        <p:blipFill>
          <a:blip r:embed="rId3"/>
          <a:stretch>
            <a:fillRect/>
          </a:stretch>
        </p:blipFill>
        <p:spPr>
          <a:xfrm>
            <a:off x="2537973" y="1383095"/>
            <a:ext cx="2872599" cy="2872599"/>
          </a:xfrm>
          <a:prstGeom prst="rect">
            <a:avLst/>
          </a:prstGeom>
        </p:spPr>
      </p:pic>
      <p:sp>
        <p:nvSpPr>
          <p:cNvPr id="5" name="Arrow: Down 4"/>
          <p:cNvSpPr/>
          <p:nvPr/>
        </p:nvSpPr>
        <p:spPr>
          <a:xfrm flipV="1">
            <a:off x="5614741" y="2043542"/>
            <a:ext cx="859354" cy="1551703"/>
          </a:xfrm>
          <a:prstGeom prst="downArrow">
            <a:avLst>
              <a:gd name="adj1" fmla="val 50000"/>
              <a:gd name="adj2" fmla="val 6692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25644" y="4271895"/>
            <a:ext cx="7585731" cy="307777"/>
          </a:xfrm>
          <a:prstGeom prst="rect">
            <a:avLst/>
          </a:prstGeom>
          <a:noFill/>
        </p:spPr>
        <p:txBody>
          <a:bodyPr wrap="none" rtlCol="0">
            <a:spAutoFit/>
          </a:bodyPr>
          <a:lstStyle/>
          <a:p>
            <a:r>
              <a:rPr lang="en-US" dirty="0"/>
              <a:t>Narayanan 2013 – </a:t>
            </a:r>
            <a:r>
              <a:rPr lang="en-US" dirty="0" err="1"/>
              <a:t>Peningkatan</a:t>
            </a:r>
            <a:r>
              <a:rPr lang="en-US" dirty="0"/>
              <a:t> </a:t>
            </a:r>
            <a:r>
              <a:rPr lang="en-US" dirty="0" err="1"/>
              <a:t>akurasi</a:t>
            </a:r>
            <a:r>
              <a:rPr lang="en-US" dirty="0"/>
              <a:t> </a:t>
            </a:r>
            <a:r>
              <a:rPr lang="en-US" dirty="0" err="1"/>
              <a:t>sebesar</a:t>
            </a:r>
            <a:r>
              <a:rPr lang="en-US" dirty="0"/>
              <a:t> 10% </a:t>
            </a:r>
            <a:r>
              <a:rPr lang="en-US" dirty="0" err="1"/>
              <a:t>pada</a:t>
            </a:r>
            <a:r>
              <a:rPr lang="en-US" dirty="0"/>
              <a:t> data movie review </a:t>
            </a:r>
            <a:r>
              <a:rPr lang="en-US" dirty="0" err="1"/>
              <a:t>bahasa</a:t>
            </a:r>
            <a:r>
              <a:rPr lang="en-US" dirty="0"/>
              <a:t> </a:t>
            </a:r>
            <a:r>
              <a:rPr lang="en-US" dirty="0" err="1"/>
              <a:t>Inggris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140" name="Shape 14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141" name="Shape 141" descr="9.png"/>
          <p:cNvPicPr preferRelativeResize="0"/>
          <p:nvPr/>
        </p:nvPicPr>
        <p:blipFill>
          <a:blip r:embed="rId3">
            <a:alphaModFix/>
          </a:blip>
          <a:stretch>
            <a:fillRect/>
          </a:stretch>
        </p:blipFill>
        <p:spPr>
          <a:xfrm>
            <a:off x="0" y="-685800"/>
            <a:ext cx="9144000" cy="5143499"/>
          </a:xfrm>
          <a:prstGeom prst="rect">
            <a:avLst/>
          </a:prstGeom>
          <a:noFill/>
          <a:ln>
            <a:noFill/>
          </a:ln>
        </p:spPr>
      </p:pic>
      <p:sp>
        <p:nvSpPr>
          <p:cNvPr id="142" name="Shape 142"/>
          <p:cNvSpPr txBox="1"/>
          <p:nvPr/>
        </p:nvSpPr>
        <p:spPr>
          <a:xfrm>
            <a:off x="3188550" y="2396200"/>
            <a:ext cx="2766900" cy="1308900"/>
          </a:xfrm>
          <a:prstGeom prst="rect">
            <a:avLst/>
          </a:prstGeom>
          <a:noFill/>
          <a:ln>
            <a:noFill/>
          </a:ln>
        </p:spPr>
        <p:txBody>
          <a:bodyPr lIns="91425" tIns="91425" rIns="91425" bIns="91425" anchor="t" anchorCtr="0">
            <a:noAutofit/>
          </a:bodyPr>
          <a:lstStyle/>
          <a:p>
            <a:pPr lvl="0" algn="ctr">
              <a:spcBef>
                <a:spcPts val="0"/>
              </a:spcBef>
              <a:buNone/>
            </a:pPr>
            <a:r>
              <a:rPr lang="id" sz="3000"/>
              <a:t>“Not” + “Good”</a:t>
            </a:r>
          </a:p>
          <a:p>
            <a:pPr lvl="0" algn="ctr">
              <a:spcBef>
                <a:spcPts val="0"/>
              </a:spcBef>
              <a:buNone/>
            </a:pPr>
            <a:r>
              <a:rPr lang="id" sz="3000"/>
              <a:t>Not_Good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err="1"/>
              <a:t>Rumusan</a:t>
            </a:r>
            <a:r>
              <a:rPr lang="en-US" dirty="0"/>
              <a:t> </a:t>
            </a:r>
            <a:r>
              <a:rPr lang="en-US" dirty="0" err="1"/>
              <a:t>Masalah</a:t>
            </a:r>
            <a:endParaRPr lang="id" dirty="0"/>
          </a:p>
        </p:txBody>
      </p:sp>
      <p:sp>
        <p:nvSpPr>
          <p:cNvPr id="148" name="Shape 14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SzPct val="100000"/>
              <a:buAutoNum type="arabicPeriod"/>
            </a:pPr>
            <a:r>
              <a:rPr lang="id" sz="2400"/>
              <a:t>Bagaimana mengimplementasikan Metode Negation Handling pada analisis sentimen Twitter berbahasa Indonesia ?</a:t>
            </a:r>
          </a:p>
          <a:p>
            <a:pPr marL="457200" lvl="0" indent="-381000">
              <a:spcBef>
                <a:spcPts val="0"/>
              </a:spcBef>
              <a:buSzPct val="100000"/>
              <a:buAutoNum type="arabicPeriod"/>
            </a:pPr>
            <a:r>
              <a:rPr lang="id" sz="2400"/>
              <a:t>Apakah metode Negation Handling dapat meningkatkan akurasi analisis sentimen dibandingkan dengan tanpa menggunakan Negation Handling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Tujuan</a:t>
            </a:r>
            <a:endParaRPr lang="en-US" dirty="0"/>
          </a:p>
        </p:txBody>
      </p:sp>
      <p:sp>
        <p:nvSpPr>
          <p:cNvPr id="3" name="Text Placeholder 2"/>
          <p:cNvSpPr>
            <a:spLocks noGrp="1"/>
          </p:cNvSpPr>
          <p:nvPr>
            <p:ph type="body" idx="1"/>
          </p:nvPr>
        </p:nvSpPr>
        <p:spPr/>
        <p:txBody>
          <a:bodyPr/>
          <a:lstStyle/>
          <a:p>
            <a:pPr marL="342900" indent="-342900">
              <a:buFont typeface="+mj-lt"/>
              <a:buAutoNum type="arabicPeriod"/>
            </a:pPr>
            <a:r>
              <a:rPr lang="en-US" sz="2400" dirty="0" err="1"/>
              <a:t>Mengimplementasikan</a:t>
            </a:r>
            <a:r>
              <a:rPr lang="en-US" sz="2400" dirty="0"/>
              <a:t> </a:t>
            </a:r>
            <a:r>
              <a:rPr lang="en-US" sz="2400" dirty="0" err="1"/>
              <a:t>analisis</a:t>
            </a:r>
            <a:r>
              <a:rPr lang="en-US" sz="2400" dirty="0"/>
              <a:t> </a:t>
            </a:r>
            <a:r>
              <a:rPr lang="en-US" sz="2400" dirty="0" err="1"/>
              <a:t>sentimen</a:t>
            </a:r>
            <a:r>
              <a:rPr lang="en-US" sz="2400" dirty="0"/>
              <a:t> </a:t>
            </a:r>
            <a:r>
              <a:rPr lang="en-US" sz="2400" dirty="0" err="1"/>
              <a:t>dengan</a:t>
            </a:r>
            <a:r>
              <a:rPr lang="en-US" sz="2400" dirty="0"/>
              <a:t> </a:t>
            </a:r>
            <a:r>
              <a:rPr lang="en-US" sz="2400" dirty="0" err="1"/>
              <a:t>menggunakan</a:t>
            </a:r>
            <a:r>
              <a:rPr lang="en-US" sz="2400" dirty="0"/>
              <a:t> </a:t>
            </a:r>
            <a:r>
              <a:rPr lang="en-US" sz="2400" dirty="0" err="1"/>
              <a:t>metode</a:t>
            </a:r>
            <a:r>
              <a:rPr lang="en-US" sz="2400" dirty="0"/>
              <a:t> Negation Handling </a:t>
            </a:r>
            <a:r>
              <a:rPr lang="en-US" sz="2400" dirty="0" err="1"/>
              <a:t>pada</a:t>
            </a:r>
            <a:r>
              <a:rPr lang="en-US" sz="2400" dirty="0"/>
              <a:t> data Twitter </a:t>
            </a:r>
            <a:r>
              <a:rPr lang="en-US" sz="2400" dirty="0" err="1"/>
              <a:t>berbahasa</a:t>
            </a:r>
            <a:r>
              <a:rPr lang="en-US" sz="2400" dirty="0"/>
              <a:t> Indonesia.</a:t>
            </a:r>
          </a:p>
          <a:p>
            <a:pPr marL="342900" indent="-342900">
              <a:buFont typeface="+mj-lt"/>
              <a:buAutoNum type="arabicPeriod"/>
            </a:pPr>
            <a:r>
              <a:rPr lang="en-US" sz="2400" dirty="0" err="1"/>
              <a:t>Membandingkan</a:t>
            </a:r>
            <a:r>
              <a:rPr lang="en-US" sz="2400" dirty="0"/>
              <a:t> </a:t>
            </a:r>
            <a:r>
              <a:rPr lang="en-US" sz="2400" dirty="0" err="1"/>
              <a:t>akurasi</a:t>
            </a:r>
            <a:r>
              <a:rPr lang="en-US" sz="2400" dirty="0"/>
              <a:t> </a:t>
            </a:r>
            <a:r>
              <a:rPr lang="en-US" sz="2400" dirty="0" err="1"/>
              <a:t>dari</a:t>
            </a:r>
            <a:r>
              <a:rPr lang="en-US" sz="2400" dirty="0"/>
              <a:t> </a:t>
            </a:r>
            <a:r>
              <a:rPr lang="en-US" sz="2400" dirty="0" err="1"/>
              <a:t>analisis</a:t>
            </a:r>
            <a:r>
              <a:rPr lang="en-US" sz="2400" dirty="0"/>
              <a:t> </a:t>
            </a:r>
            <a:r>
              <a:rPr lang="en-US" sz="2400" dirty="0" err="1"/>
              <a:t>sentimen</a:t>
            </a:r>
            <a:r>
              <a:rPr lang="en-US" sz="2400" dirty="0"/>
              <a:t> </a:t>
            </a:r>
            <a:r>
              <a:rPr lang="en-US" sz="2400" dirty="0" err="1"/>
              <a:t>dengan</a:t>
            </a:r>
            <a:r>
              <a:rPr lang="en-US" sz="2400" dirty="0"/>
              <a:t> </a:t>
            </a:r>
            <a:r>
              <a:rPr lang="sv-SE" sz="2400" dirty="0"/>
              <a:t>Negation Handling dan tanpa menggunakan </a:t>
            </a:r>
            <a:r>
              <a:rPr lang="en-US" sz="2400" dirty="0"/>
              <a:t>Negation Handling.</a:t>
            </a:r>
          </a:p>
        </p:txBody>
      </p:sp>
    </p:spTree>
    <p:extLst>
      <p:ext uri="{BB962C8B-B14F-4D97-AF65-F5344CB8AC3E}">
        <p14:creationId xmlns:p14="http://schemas.microsoft.com/office/powerpoint/2010/main" val="291883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Manfaat</a:t>
            </a:r>
          </a:p>
        </p:txBody>
      </p:sp>
      <p:sp>
        <p:nvSpPr>
          <p:cNvPr id="154" name="Shape 15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sz="2400" dirty="0"/>
              <a:t>Hasil penelitian diharapkan dapat membantu kementrian</a:t>
            </a:r>
            <a:br>
              <a:rPr lang="id" sz="2400" dirty="0"/>
            </a:br>
            <a:r>
              <a:rPr lang="id" sz="2400" dirty="0"/>
              <a:t>pendidikan dalam menangani isu-isu negatif terkait dengan pendidikan dengan memanfaatkan sentimen analisis untuk mencari isu negatif tentang kementrian dan pendidikan.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descr="SocialMedia.jpg"/>
          <p:cNvPicPr preferRelativeResize="0"/>
          <p:nvPr/>
        </p:nvPicPr>
        <p:blipFill>
          <a:blip r:embed="rId3">
            <a:alphaModFix/>
          </a:blip>
          <a:stretch>
            <a:fillRect/>
          </a:stretch>
        </p:blipFill>
        <p:spPr>
          <a:xfrm>
            <a:off x="0" y="0"/>
            <a:ext cx="9144004" cy="5143500"/>
          </a:xfrm>
          <a:prstGeom prst="rect">
            <a:avLst/>
          </a:prstGeom>
          <a:noFill/>
          <a:ln>
            <a:noFill/>
          </a:ln>
        </p:spPr>
      </p:pic>
      <p:sp>
        <p:nvSpPr>
          <p:cNvPr id="62" name="Shape 62"/>
          <p:cNvSpPr txBox="1">
            <a:spLocks noGrp="1"/>
          </p:cNvSpPr>
          <p:nvPr>
            <p:ph type="body" idx="1"/>
          </p:nvPr>
        </p:nvSpPr>
        <p:spPr>
          <a:xfrm>
            <a:off x="6173350" y="754575"/>
            <a:ext cx="2551200" cy="501300"/>
          </a:xfrm>
          <a:prstGeom prst="rect">
            <a:avLst/>
          </a:prstGeom>
        </p:spPr>
        <p:txBody>
          <a:bodyPr lIns="91425" tIns="91425" rIns="91425" bIns="91425" anchor="t" anchorCtr="0">
            <a:noAutofit/>
          </a:bodyPr>
          <a:lstStyle/>
          <a:p>
            <a:pPr lvl="0">
              <a:spcBef>
                <a:spcPts val="0"/>
              </a:spcBef>
              <a:buNone/>
            </a:pPr>
            <a:r>
              <a:rPr lang="id" sz="2400" b="1"/>
              <a:t>Microblogging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Metode</a:t>
            </a:r>
          </a:p>
        </p:txBody>
      </p:sp>
      <p:pic>
        <p:nvPicPr>
          <p:cNvPr id="160" name="Shape 160" descr="langkahkerja.png"/>
          <p:cNvPicPr preferRelativeResize="0"/>
          <p:nvPr/>
        </p:nvPicPr>
        <p:blipFill>
          <a:blip r:embed="rId3">
            <a:alphaModFix/>
          </a:blip>
          <a:stretch>
            <a:fillRect/>
          </a:stretch>
        </p:blipFill>
        <p:spPr>
          <a:xfrm>
            <a:off x="2897512" y="1017724"/>
            <a:ext cx="3348974" cy="4038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311700" y="302500"/>
            <a:ext cx="8520600" cy="572700"/>
          </a:xfrm>
          <a:prstGeom prst="rect">
            <a:avLst/>
          </a:prstGeom>
        </p:spPr>
        <p:txBody>
          <a:bodyPr lIns="91425" tIns="91425" rIns="91425" bIns="91425" anchor="t" anchorCtr="0">
            <a:noAutofit/>
          </a:bodyPr>
          <a:lstStyle/>
          <a:p>
            <a:pPr lvl="0" algn="ctr">
              <a:spcBef>
                <a:spcPts val="0"/>
              </a:spcBef>
              <a:buNone/>
            </a:pPr>
            <a:r>
              <a:rPr lang="id"/>
              <a:t>Pengumpulan Data</a:t>
            </a:r>
          </a:p>
        </p:txBody>
      </p:sp>
      <p:sp>
        <p:nvSpPr>
          <p:cNvPr id="166" name="Shape 166"/>
          <p:cNvSpPr txBox="1">
            <a:spLocks noGrp="1"/>
          </p:cNvSpPr>
          <p:nvPr>
            <p:ph type="body" idx="1"/>
          </p:nvPr>
        </p:nvSpPr>
        <p:spPr>
          <a:xfrm>
            <a:off x="2638650" y="1207287"/>
            <a:ext cx="3866700" cy="866400"/>
          </a:xfrm>
          <a:prstGeom prst="rect">
            <a:avLst/>
          </a:prstGeom>
        </p:spPr>
        <p:txBody>
          <a:bodyPr lIns="91425" tIns="91425" rIns="91425" bIns="91425" anchor="t" anchorCtr="0">
            <a:noAutofit/>
          </a:bodyPr>
          <a:lstStyle/>
          <a:p>
            <a:pPr lvl="0">
              <a:spcBef>
                <a:spcPts val="0"/>
              </a:spcBef>
              <a:buNone/>
            </a:pPr>
            <a:r>
              <a:rPr lang="id" sz="3600" i="1">
                <a:solidFill>
                  <a:srgbClr val="0CC3E1"/>
                </a:solidFill>
              </a:rPr>
              <a:t>tags.hawksey.info</a:t>
            </a:r>
          </a:p>
        </p:txBody>
      </p:sp>
      <p:sp>
        <p:nvSpPr>
          <p:cNvPr id="167" name="Shape 167"/>
          <p:cNvSpPr txBox="1"/>
          <p:nvPr/>
        </p:nvSpPr>
        <p:spPr>
          <a:xfrm>
            <a:off x="1935675" y="2583225"/>
            <a:ext cx="4037700" cy="1722000"/>
          </a:xfrm>
          <a:prstGeom prst="rect">
            <a:avLst/>
          </a:prstGeom>
          <a:noFill/>
          <a:ln>
            <a:noFill/>
          </a:ln>
        </p:spPr>
        <p:txBody>
          <a:bodyPr lIns="91425" tIns="91425" rIns="91425" bIns="91425" anchor="t" anchorCtr="0">
            <a:noAutofit/>
          </a:bodyPr>
          <a:lstStyle/>
          <a:p>
            <a:pPr lvl="0">
              <a:spcBef>
                <a:spcPts val="0"/>
              </a:spcBef>
              <a:buClr>
                <a:schemeClr val="dk1"/>
              </a:buClr>
              <a:buSzPct val="45833"/>
              <a:buFont typeface="Arial"/>
              <a:buNone/>
            </a:pPr>
            <a:r>
              <a:rPr lang="id" sz="2400" i="1" dirty="0">
                <a:solidFill>
                  <a:schemeClr val="dk1"/>
                </a:solidFill>
              </a:rPr>
              <a:t>“Kementrian”, “Menteri”, “Pendidikan”,</a:t>
            </a:r>
          </a:p>
          <a:p>
            <a:pPr lvl="0">
              <a:spcBef>
                <a:spcPts val="0"/>
              </a:spcBef>
              <a:buNone/>
            </a:pPr>
            <a:r>
              <a:rPr lang="id" sz="2400" i="1" dirty="0">
                <a:solidFill>
                  <a:schemeClr val="dk1"/>
                </a:solidFill>
              </a:rPr>
              <a:t>“Sekolah”, “Indonesia”</a:t>
            </a:r>
            <a:endParaRPr lang="en-US" sz="2400" i="1" dirty="0">
              <a:solidFill>
                <a:schemeClr val="dk1"/>
              </a:solidFill>
            </a:endParaRPr>
          </a:p>
          <a:p>
            <a:pPr lvl="0">
              <a:spcBef>
                <a:spcPts val="0"/>
              </a:spcBef>
              <a:buNone/>
            </a:pPr>
            <a:endParaRPr lang="en-US" sz="2400" i="1" dirty="0">
              <a:solidFill>
                <a:schemeClr val="dk1"/>
              </a:solidFill>
            </a:endParaRPr>
          </a:p>
          <a:p>
            <a:pPr lvl="0">
              <a:spcBef>
                <a:spcPts val="0"/>
              </a:spcBef>
              <a:buNone/>
            </a:pPr>
            <a:r>
              <a:rPr lang="en-US" sz="2400" i="1" dirty="0" err="1">
                <a:solidFill>
                  <a:schemeClr val="dk1"/>
                </a:solidFill>
              </a:rPr>
              <a:t>Jumlah</a:t>
            </a:r>
            <a:r>
              <a:rPr lang="en-US" sz="2400" i="1" dirty="0">
                <a:solidFill>
                  <a:schemeClr val="dk1"/>
                </a:solidFill>
              </a:rPr>
              <a:t> data 6000</a:t>
            </a:r>
            <a:endParaRPr lang="id" sz="2400" i="1" dirty="0">
              <a:solidFill>
                <a:schemeClr val="dk1"/>
              </a:solidFill>
            </a:endParaRPr>
          </a:p>
        </p:txBody>
      </p:sp>
      <p:pic>
        <p:nvPicPr>
          <p:cNvPr id="168" name="Shape 168" descr="Keyword_Research-512.png"/>
          <p:cNvPicPr preferRelativeResize="0"/>
          <p:nvPr/>
        </p:nvPicPr>
        <p:blipFill>
          <a:blip r:embed="rId3">
            <a:alphaModFix/>
          </a:blip>
          <a:stretch>
            <a:fillRect/>
          </a:stretch>
        </p:blipFill>
        <p:spPr>
          <a:xfrm>
            <a:off x="5640849" y="2263249"/>
            <a:ext cx="2361949" cy="23619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Tweet</a:t>
            </a:r>
          </a:p>
        </p:txBody>
      </p:sp>
      <p:pic>
        <p:nvPicPr>
          <p:cNvPr id="4" name="Picture 3"/>
          <p:cNvPicPr>
            <a:picLocks noChangeAspect="1"/>
          </p:cNvPicPr>
          <p:nvPr/>
        </p:nvPicPr>
        <p:blipFill>
          <a:blip r:embed="rId2"/>
          <a:stretch>
            <a:fillRect/>
          </a:stretch>
        </p:blipFill>
        <p:spPr>
          <a:xfrm>
            <a:off x="2170400" y="1152475"/>
            <a:ext cx="4803200" cy="3387906"/>
          </a:xfrm>
          <a:prstGeom prst="rect">
            <a:avLst/>
          </a:prstGeom>
        </p:spPr>
      </p:pic>
    </p:spTree>
    <p:extLst>
      <p:ext uri="{BB962C8B-B14F-4D97-AF65-F5344CB8AC3E}">
        <p14:creationId xmlns:p14="http://schemas.microsoft.com/office/powerpoint/2010/main" val="1791143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Indexing</a:t>
            </a:r>
          </a:p>
        </p:txBody>
      </p:sp>
      <p:sp>
        <p:nvSpPr>
          <p:cNvPr id="174" name="Shape 1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381000" rtl="0">
              <a:spcBef>
                <a:spcPts val="0"/>
              </a:spcBef>
              <a:buSzPct val="100000"/>
              <a:buAutoNum type="arabicPeriod"/>
            </a:pPr>
            <a:r>
              <a:rPr lang="id" sz="2400" dirty="0"/>
              <a:t>Tokenizing</a:t>
            </a:r>
          </a:p>
          <a:p>
            <a:pPr marL="457200" lvl="0" indent="-381000" rtl="0">
              <a:spcBef>
                <a:spcPts val="0"/>
              </a:spcBef>
              <a:buSzPct val="100000"/>
              <a:buAutoNum type="arabicPeriod"/>
            </a:pPr>
            <a:r>
              <a:rPr lang="id" sz="2400" dirty="0"/>
              <a:t>Stopwords Removal</a:t>
            </a:r>
          </a:p>
          <a:p>
            <a:pPr marL="457200" lvl="0" indent="-381000" rtl="0">
              <a:spcBef>
                <a:spcPts val="0"/>
              </a:spcBef>
              <a:buSzPct val="100000"/>
              <a:buAutoNum type="arabicPeriod"/>
            </a:pPr>
            <a:r>
              <a:rPr lang="id" sz="2400" dirty="0"/>
              <a:t>Normalisasi Kata</a:t>
            </a:r>
          </a:p>
          <a:p>
            <a:pPr marL="457200" lvl="0" indent="-381000">
              <a:spcBef>
                <a:spcPts val="0"/>
              </a:spcBef>
              <a:buSzPct val="100000"/>
              <a:buAutoNum type="arabicPeriod"/>
            </a:pPr>
            <a:r>
              <a:rPr lang="id" sz="2400" dirty="0"/>
              <a:t>Stemming</a:t>
            </a:r>
            <a:endParaRPr lang="en-US" sz="2400" dirty="0"/>
          </a:p>
          <a:p>
            <a:pPr marL="457200" lvl="0" indent="-381000">
              <a:spcBef>
                <a:spcPts val="0"/>
              </a:spcBef>
              <a:buSzPct val="100000"/>
              <a:buAutoNum type="arabicPeriod"/>
            </a:pPr>
            <a:r>
              <a:rPr lang="en-US" sz="2400" dirty="0"/>
              <a:t>Term Document Matrix</a:t>
            </a:r>
            <a:endParaRPr lang="id"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Tokenizing</a:t>
            </a:r>
          </a:p>
        </p:txBody>
      </p:sp>
      <p:sp>
        <p:nvSpPr>
          <p:cNvPr id="180" name="Shape 180"/>
          <p:cNvSpPr txBox="1">
            <a:spLocks noGrp="1"/>
          </p:cNvSpPr>
          <p:nvPr>
            <p:ph type="body" idx="1"/>
          </p:nvPr>
        </p:nvSpPr>
        <p:spPr>
          <a:xfrm>
            <a:off x="3443850" y="1357325"/>
            <a:ext cx="5388300" cy="14721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id" i="1">
                <a:solidFill>
                  <a:schemeClr val="dk1"/>
                </a:solidFill>
              </a:rPr>
              <a:t>Tokenizing </a:t>
            </a:r>
            <a:r>
              <a:rPr lang="id">
                <a:solidFill>
                  <a:schemeClr val="dk1"/>
                </a:solidFill>
              </a:rPr>
              <a:t>adalah pengambilan kata-kata (</a:t>
            </a:r>
            <a:r>
              <a:rPr lang="id" i="1">
                <a:solidFill>
                  <a:schemeClr val="dk1"/>
                </a:solidFill>
              </a:rPr>
              <a:t>term</a:t>
            </a:r>
            <a:r>
              <a:rPr lang="id">
                <a:solidFill>
                  <a:schemeClr val="dk1"/>
                </a:solidFill>
              </a:rPr>
              <a:t>) dari kumpulan dokumen menjadi kumpulan </a:t>
            </a:r>
            <a:r>
              <a:rPr lang="id" i="1">
                <a:solidFill>
                  <a:schemeClr val="dk1"/>
                </a:solidFill>
              </a:rPr>
              <a:t>term </a:t>
            </a:r>
            <a:r>
              <a:rPr lang="id">
                <a:solidFill>
                  <a:schemeClr val="dk1"/>
                </a:solidFill>
              </a:rPr>
              <a:t>dan juga membuang beberapa karakter seperti tanda baca</a:t>
            </a:r>
          </a:p>
          <a:p>
            <a:pPr lvl="0">
              <a:spcBef>
                <a:spcPts val="0"/>
              </a:spcBef>
              <a:buNone/>
            </a:pPr>
            <a:endParaRPr/>
          </a:p>
        </p:txBody>
      </p:sp>
      <p:graphicFrame>
        <p:nvGraphicFramePr>
          <p:cNvPr id="181" name="Shape 181"/>
          <p:cNvGraphicFramePr/>
          <p:nvPr/>
        </p:nvGraphicFramePr>
        <p:xfrm>
          <a:off x="952500" y="3628150"/>
          <a:ext cx="7237875" cy="396210"/>
        </p:xfrm>
        <a:graphic>
          <a:graphicData uri="http://schemas.openxmlformats.org/drawingml/2006/table">
            <a:tbl>
              <a:tblPr>
                <a:noFill/>
                <a:tableStyleId>{42E77722-37A1-4B5B-A230-863FA22FAFA2}</a:tableStyleId>
              </a:tblPr>
              <a:tblGrid>
                <a:gridCol w="1447575">
                  <a:extLst>
                    <a:ext uri="{9D8B030D-6E8A-4147-A177-3AD203B41FA5}">
                      <a16:colId xmlns:a16="http://schemas.microsoft.com/office/drawing/2014/main" val="20000"/>
                    </a:ext>
                  </a:extLst>
                </a:gridCol>
                <a:gridCol w="1447575">
                  <a:extLst>
                    <a:ext uri="{9D8B030D-6E8A-4147-A177-3AD203B41FA5}">
                      <a16:colId xmlns:a16="http://schemas.microsoft.com/office/drawing/2014/main" val="20001"/>
                    </a:ext>
                  </a:extLst>
                </a:gridCol>
                <a:gridCol w="1447575">
                  <a:extLst>
                    <a:ext uri="{9D8B030D-6E8A-4147-A177-3AD203B41FA5}">
                      <a16:colId xmlns:a16="http://schemas.microsoft.com/office/drawing/2014/main" val="20002"/>
                    </a:ext>
                  </a:extLst>
                </a:gridCol>
                <a:gridCol w="1447575">
                  <a:extLst>
                    <a:ext uri="{9D8B030D-6E8A-4147-A177-3AD203B41FA5}">
                      <a16:colId xmlns:a16="http://schemas.microsoft.com/office/drawing/2014/main" val="20003"/>
                    </a:ext>
                  </a:extLst>
                </a:gridCol>
                <a:gridCol w="1447575">
                  <a:extLst>
                    <a:ext uri="{9D8B030D-6E8A-4147-A177-3AD203B41FA5}">
                      <a16:colId xmlns:a16="http://schemas.microsoft.com/office/drawing/2014/main" val="20004"/>
                    </a:ext>
                  </a:extLst>
                </a:gridCol>
              </a:tblGrid>
              <a:tr h="381000">
                <a:tc>
                  <a:txBody>
                    <a:bodyPr/>
                    <a:lstStyle/>
                    <a:p>
                      <a:pPr lvl="0">
                        <a:spcBef>
                          <a:spcPts val="0"/>
                        </a:spcBef>
                        <a:buNone/>
                      </a:pPr>
                      <a:r>
                        <a:rPr lang="id"/>
                        <a:t>apakah</a:t>
                      </a:r>
                    </a:p>
                  </a:txBody>
                  <a:tcPr marL="91425" marR="91425" marT="91425" marB="91425"/>
                </a:tc>
                <a:tc>
                  <a:txBody>
                    <a:bodyPr/>
                    <a:lstStyle/>
                    <a:p>
                      <a:pPr lvl="0">
                        <a:spcBef>
                          <a:spcPts val="0"/>
                        </a:spcBef>
                        <a:buNone/>
                      </a:pPr>
                      <a:r>
                        <a:rPr lang="id"/>
                        <a:t>pendidikan</a:t>
                      </a:r>
                    </a:p>
                  </a:txBody>
                  <a:tcPr marL="91425" marR="91425" marT="91425" marB="91425"/>
                </a:tc>
                <a:tc>
                  <a:txBody>
                    <a:bodyPr/>
                    <a:lstStyle/>
                    <a:p>
                      <a:pPr lvl="0">
                        <a:spcBef>
                          <a:spcPts val="0"/>
                        </a:spcBef>
                        <a:buNone/>
                      </a:pPr>
                      <a:r>
                        <a:rPr lang="id"/>
                        <a:t>di</a:t>
                      </a:r>
                    </a:p>
                  </a:txBody>
                  <a:tcPr marL="91425" marR="91425" marT="91425" marB="91425"/>
                </a:tc>
                <a:tc>
                  <a:txBody>
                    <a:bodyPr/>
                    <a:lstStyle/>
                    <a:p>
                      <a:pPr lvl="0">
                        <a:spcBef>
                          <a:spcPts val="0"/>
                        </a:spcBef>
                        <a:buNone/>
                      </a:pPr>
                      <a:r>
                        <a:rPr lang="id"/>
                        <a:t>indonesia</a:t>
                      </a:r>
                    </a:p>
                  </a:txBody>
                  <a:tcPr marL="91425" marR="91425" marT="91425" marB="91425"/>
                </a:tc>
                <a:tc>
                  <a:txBody>
                    <a:bodyPr/>
                    <a:lstStyle/>
                    <a:p>
                      <a:pPr lvl="0">
                        <a:spcBef>
                          <a:spcPts val="0"/>
                        </a:spcBef>
                        <a:buNone/>
                      </a:pPr>
                      <a:r>
                        <a:rPr lang="id" dirty="0"/>
                        <a:t>memprihatinkan</a:t>
                      </a: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82" name="Shape 182"/>
          <p:cNvGraphicFramePr/>
          <p:nvPr/>
        </p:nvGraphicFramePr>
        <p:xfrm>
          <a:off x="952500" y="2986875"/>
          <a:ext cx="7239000" cy="396210"/>
        </p:xfrm>
        <a:graphic>
          <a:graphicData uri="http://schemas.openxmlformats.org/drawingml/2006/table">
            <a:tbl>
              <a:tblPr>
                <a:noFill/>
                <a:tableStyleId>{42E77722-37A1-4B5B-A230-863FA22FAFA2}</a:tableStyleId>
              </a:tblPr>
              <a:tblGrid>
                <a:gridCol w="7239000">
                  <a:extLst>
                    <a:ext uri="{9D8B030D-6E8A-4147-A177-3AD203B41FA5}">
                      <a16:colId xmlns:a16="http://schemas.microsoft.com/office/drawing/2014/main" val="20000"/>
                    </a:ext>
                  </a:extLst>
                </a:gridCol>
              </a:tblGrid>
              <a:tr h="0">
                <a:tc>
                  <a:txBody>
                    <a:bodyPr/>
                    <a:lstStyle/>
                    <a:p>
                      <a:pPr lvl="0">
                        <a:spcBef>
                          <a:spcPts val="0"/>
                        </a:spcBef>
                        <a:buNone/>
                      </a:pPr>
                      <a:r>
                        <a:rPr lang="id" dirty="0"/>
                        <a:t>Apakah Pendidikan di Indonesia Memprihatinkan ?</a:t>
                      </a:r>
                    </a:p>
                  </a:txBody>
                  <a:tcPr marL="91425" marR="91425" marT="91425" marB="91425"/>
                </a:tc>
                <a:extLst>
                  <a:ext uri="{0D108BD9-81ED-4DB2-BD59-A6C34878D82A}">
                    <a16:rowId xmlns:a16="http://schemas.microsoft.com/office/drawing/2014/main" val="10000"/>
                  </a:ext>
                </a:extLst>
              </a:tr>
            </a:tbl>
          </a:graphicData>
        </a:graphic>
      </p:graphicFrame>
      <p:pic>
        <p:nvPicPr>
          <p:cNvPr id="183" name="Shape 183" descr="9iRRXxoXT.jpeg"/>
          <p:cNvPicPr preferRelativeResize="0"/>
          <p:nvPr/>
        </p:nvPicPr>
        <p:blipFill>
          <a:blip r:embed="rId3">
            <a:alphaModFix/>
          </a:blip>
          <a:stretch>
            <a:fillRect/>
          </a:stretch>
        </p:blipFill>
        <p:spPr>
          <a:xfrm>
            <a:off x="1148149" y="1165574"/>
            <a:ext cx="2105840" cy="17021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Stopwords Removal</a:t>
            </a:r>
          </a:p>
        </p:txBody>
      </p:sp>
      <p:sp>
        <p:nvSpPr>
          <p:cNvPr id="189" name="Shape 189"/>
          <p:cNvSpPr txBox="1">
            <a:spLocks noGrp="1"/>
          </p:cNvSpPr>
          <p:nvPr>
            <p:ph type="body" idx="1"/>
          </p:nvPr>
        </p:nvSpPr>
        <p:spPr>
          <a:xfrm>
            <a:off x="311700" y="1152475"/>
            <a:ext cx="8520600" cy="1674000"/>
          </a:xfrm>
          <a:prstGeom prst="rect">
            <a:avLst/>
          </a:prstGeom>
        </p:spPr>
        <p:txBody>
          <a:bodyPr lIns="91425" tIns="91425" rIns="91425" bIns="91425" anchor="t" anchorCtr="0">
            <a:noAutofit/>
          </a:bodyPr>
          <a:lstStyle/>
          <a:p>
            <a:pPr lvl="0">
              <a:spcBef>
                <a:spcPts val="0"/>
              </a:spcBef>
              <a:buNone/>
            </a:pPr>
            <a:r>
              <a:rPr lang="id" sz="2400" i="1">
                <a:solidFill>
                  <a:schemeClr val="dk1"/>
                </a:solidFill>
              </a:rPr>
              <a:t>“Stopwords adalah sebuah kata-kata dalam bahasa tertentu yang sangat umum dan memiliki nilai informasi nol”</a:t>
            </a:r>
          </a:p>
          <a:p>
            <a:pPr lvl="0">
              <a:spcBef>
                <a:spcPts val="0"/>
              </a:spcBef>
              <a:buNone/>
            </a:pPr>
            <a:r>
              <a:rPr lang="id" sz="2400">
                <a:solidFill>
                  <a:schemeClr val="dk1"/>
                </a:solidFill>
              </a:rPr>
              <a:t>(Feinerer </a:t>
            </a:r>
            <a:r>
              <a:rPr lang="id" sz="2400" i="1">
                <a:solidFill>
                  <a:schemeClr val="dk1"/>
                </a:solidFill>
              </a:rPr>
              <a:t>et al. </a:t>
            </a:r>
            <a:r>
              <a:rPr lang="id" sz="2400">
                <a:solidFill>
                  <a:srgbClr val="00005A"/>
                </a:solidFill>
              </a:rPr>
              <a:t>2008</a:t>
            </a:r>
            <a:r>
              <a:rPr lang="id" sz="2400">
                <a:solidFill>
                  <a:schemeClr val="dk1"/>
                </a:solidFill>
              </a:rPr>
              <a:t>)</a:t>
            </a:r>
          </a:p>
          <a:p>
            <a:pPr lvl="0">
              <a:spcBef>
                <a:spcPts val="0"/>
              </a:spcBef>
              <a:buClr>
                <a:schemeClr val="dk1"/>
              </a:buClr>
              <a:buSzPct val="61111"/>
              <a:buFont typeface="Arial"/>
              <a:buNone/>
            </a:pPr>
            <a:endParaRPr>
              <a:solidFill>
                <a:srgbClr val="000000"/>
              </a:solidFill>
            </a:endParaRPr>
          </a:p>
          <a:p>
            <a:pPr lvl="0">
              <a:spcBef>
                <a:spcPts val="0"/>
              </a:spcBef>
              <a:buNone/>
            </a:pPr>
            <a:endParaRPr/>
          </a:p>
        </p:txBody>
      </p:sp>
      <p:sp>
        <p:nvSpPr>
          <p:cNvPr id="190" name="Shape 190"/>
          <p:cNvSpPr txBox="1"/>
          <p:nvPr/>
        </p:nvSpPr>
        <p:spPr>
          <a:xfrm>
            <a:off x="332500" y="2921325"/>
            <a:ext cx="4299000" cy="19593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Clr>
                <a:schemeClr val="dk1"/>
              </a:buClr>
              <a:buSzPct val="61111"/>
              <a:buFont typeface="Arial"/>
              <a:buNone/>
            </a:pPr>
            <a:r>
              <a:rPr lang="id" sz="1800" dirty="0">
                <a:solidFill>
                  <a:schemeClr val="dk1"/>
                </a:solidFill>
              </a:rPr>
              <a:t>Pada penelitian ini digunakan dataset daftar stopword yang didapatkan dari penelitian Tala (2003) sebanyak 759 kata.</a:t>
            </a:r>
          </a:p>
        </p:txBody>
      </p:sp>
      <p:pic>
        <p:nvPicPr>
          <p:cNvPr id="2" name="Picture 1"/>
          <p:cNvPicPr>
            <a:picLocks noChangeAspect="1"/>
          </p:cNvPicPr>
          <p:nvPr/>
        </p:nvPicPr>
        <p:blipFill>
          <a:blip r:embed="rId3"/>
          <a:stretch>
            <a:fillRect/>
          </a:stretch>
        </p:blipFill>
        <p:spPr>
          <a:xfrm>
            <a:off x="5264726" y="2296391"/>
            <a:ext cx="2798619" cy="20989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Stopwords Removal</a:t>
            </a:r>
          </a:p>
        </p:txBody>
      </p:sp>
      <p:graphicFrame>
        <p:nvGraphicFramePr>
          <p:cNvPr id="6" name="Shape 181"/>
          <p:cNvGraphicFramePr/>
          <p:nvPr>
            <p:extLst>
              <p:ext uri="{D42A27DB-BD31-4B8C-83A1-F6EECF244321}">
                <p14:modId xmlns:p14="http://schemas.microsoft.com/office/powerpoint/2010/main" val="1960479465"/>
              </p:ext>
            </p:extLst>
          </p:nvPr>
        </p:nvGraphicFramePr>
        <p:xfrm>
          <a:off x="953062" y="1498014"/>
          <a:ext cx="7237875" cy="396210"/>
        </p:xfrm>
        <a:graphic>
          <a:graphicData uri="http://schemas.openxmlformats.org/drawingml/2006/table">
            <a:tbl>
              <a:tblPr>
                <a:noFill/>
                <a:tableStyleId>{42E77722-37A1-4B5B-A230-863FA22FAFA2}</a:tableStyleId>
              </a:tblPr>
              <a:tblGrid>
                <a:gridCol w="1447575">
                  <a:extLst>
                    <a:ext uri="{9D8B030D-6E8A-4147-A177-3AD203B41FA5}">
                      <a16:colId xmlns:a16="http://schemas.microsoft.com/office/drawing/2014/main" val="20000"/>
                    </a:ext>
                  </a:extLst>
                </a:gridCol>
                <a:gridCol w="1447575">
                  <a:extLst>
                    <a:ext uri="{9D8B030D-6E8A-4147-A177-3AD203B41FA5}">
                      <a16:colId xmlns:a16="http://schemas.microsoft.com/office/drawing/2014/main" val="20001"/>
                    </a:ext>
                  </a:extLst>
                </a:gridCol>
                <a:gridCol w="1447575">
                  <a:extLst>
                    <a:ext uri="{9D8B030D-6E8A-4147-A177-3AD203B41FA5}">
                      <a16:colId xmlns:a16="http://schemas.microsoft.com/office/drawing/2014/main" val="20002"/>
                    </a:ext>
                  </a:extLst>
                </a:gridCol>
                <a:gridCol w="1447575">
                  <a:extLst>
                    <a:ext uri="{9D8B030D-6E8A-4147-A177-3AD203B41FA5}">
                      <a16:colId xmlns:a16="http://schemas.microsoft.com/office/drawing/2014/main" val="20003"/>
                    </a:ext>
                  </a:extLst>
                </a:gridCol>
                <a:gridCol w="1447575">
                  <a:extLst>
                    <a:ext uri="{9D8B030D-6E8A-4147-A177-3AD203B41FA5}">
                      <a16:colId xmlns:a16="http://schemas.microsoft.com/office/drawing/2014/main" val="20004"/>
                    </a:ext>
                  </a:extLst>
                </a:gridCol>
              </a:tblGrid>
              <a:tr h="381000">
                <a:tc>
                  <a:txBody>
                    <a:bodyPr/>
                    <a:lstStyle/>
                    <a:p>
                      <a:pPr lvl="0">
                        <a:spcBef>
                          <a:spcPts val="0"/>
                        </a:spcBef>
                        <a:buNone/>
                      </a:pPr>
                      <a:r>
                        <a:rPr lang="id"/>
                        <a:t>apakah</a:t>
                      </a:r>
                    </a:p>
                  </a:txBody>
                  <a:tcPr marL="91425" marR="91425" marT="91425" marB="91425"/>
                </a:tc>
                <a:tc>
                  <a:txBody>
                    <a:bodyPr/>
                    <a:lstStyle/>
                    <a:p>
                      <a:pPr lvl="0">
                        <a:spcBef>
                          <a:spcPts val="0"/>
                        </a:spcBef>
                        <a:buNone/>
                      </a:pPr>
                      <a:r>
                        <a:rPr lang="id"/>
                        <a:t>pendidikan</a:t>
                      </a:r>
                    </a:p>
                  </a:txBody>
                  <a:tcPr marL="91425" marR="91425" marT="91425" marB="91425"/>
                </a:tc>
                <a:tc>
                  <a:txBody>
                    <a:bodyPr/>
                    <a:lstStyle/>
                    <a:p>
                      <a:pPr lvl="0">
                        <a:spcBef>
                          <a:spcPts val="0"/>
                        </a:spcBef>
                        <a:buNone/>
                      </a:pPr>
                      <a:r>
                        <a:rPr lang="id"/>
                        <a:t>di</a:t>
                      </a:r>
                    </a:p>
                  </a:txBody>
                  <a:tcPr marL="91425" marR="91425" marT="91425" marB="91425"/>
                </a:tc>
                <a:tc>
                  <a:txBody>
                    <a:bodyPr/>
                    <a:lstStyle/>
                    <a:p>
                      <a:pPr lvl="0">
                        <a:spcBef>
                          <a:spcPts val="0"/>
                        </a:spcBef>
                        <a:buNone/>
                      </a:pPr>
                      <a:r>
                        <a:rPr lang="id"/>
                        <a:t>indonesia</a:t>
                      </a:r>
                    </a:p>
                  </a:txBody>
                  <a:tcPr marL="91425" marR="91425" marT="91425" marB="91425"/>
                </a:tc>
                <a:tc>
                  <a:txBody>
                    <a:bodyPr/>
                    <a:lstStyle/>
                    <a:p>
                      <a:pPr lvl="0">
                        <a:spcBef>
                          <a:spcPts val="0"/>
                        </a:spcBef>
                        <a:buNone/>
                      </a:pPr>
                      <a:r>
                        <a:rPr lang="id" dirty="0"/>
                        <a:t>memprihatinkan</a:t>
                      </a: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7" name="Shape 181"/>
          <p:cNvGraphicFramePr/>
          <p:nvPr>
            <p:extLst>
              <p:ext uri="{D42A27DB-BD31-4B8C-83A1-F6EECF244321}">
                <p14:modId xmlns:p14="http://schemas.microsoft.com/office/powerpoint/2010/main" val="1662552182"/>
              </p:ext>
            </p:extLst>
          </p:nvPr>
        </p:nvGraphicFramePr>
        <p:xfrm>
          <a:off x="2400636" y="2886933"/>
          <a:ext cx="4342725" cy="396210"/>
        </p:xfrm>
        <a:graphic>
          <a:graphicData uri="http://schemas.openxmlformats.org/drawingml/2006/table">
            <a:tbl>
              <a:tblPr>
                <a:noFill/>
                <a:tableStyleId>{42E77722-37A1-4B5B-A230-863FA22FAFA2}</a:tableStyleId>
              </a:tblPr>
              <a:tblGrid>
                <a:gridCol w="1447575">
                  <a:extLst>
                    <a:ext uri="{9D8B030D-6E8A-4147-A177-3AD203B41FA5}">
                      <a16:colId xmlns:a16="http://schemas.microsoft.com/office/drawing/2014/main" val="20001"/>
                    </a:ext>
                  </a:extLst>
                </a:gridCol>
                <a:gridCol w="1447575">
                  <a:extLst>
                    <a:ext uri="{9D8B030D-6E8A-4147-A177-3AD203B41FA5}">
                      <a16:colId xmlns:a16="http://schemas.microsoft.com/office/drawing/2014/main" val="20003"/>
                    </a:ext>
                  </a:extLst>
                </a:gridCol>
                <a:gridCol w="1447575">
                  <a:extLst>
                    <a:ext uri="{9D8B030D-6E8A-4147-A177-3AD203B41FA5}">
                      <a16:colId xmlns:a16="http://schemas.microsoft.com/office/drawing/2014/main" val="20004"/>
                    </a:ext>
                  </a:extLst>
                </a:gridCol>
              </a:tblGrid>
              <a:tr h="381000">
                <a:tc>
                  <a:txBody>
                    <a:bodyPr/>
                    <a:lstStyle/>
                    <a:p>
                      <a:pPr lvl="0">
                        <a:spcBef>
                          <a:spcPts val="0"/>
                        </a:spcBef>
                        <a:buNone/>
                      </a:pPr>
                      <a:r>
                        <a:rPr lang="id" dirty="0"/>
                        <a:t>pendidikan</a:t>
                      </a:r>
                    </a:p>
                  </a:txBody>
                  <a:tcPr marL="91425" marR="91425" marT="91425" marB="91425"/>
                </a:tc>
                <a:tc>
                  <a:txBody>
                    <a:bodyPr/>
                    <a:lstStyle/>
                    <a:p>
                      <a:pPr lvl="0">
                        <a:spcBef>
                          <a:spcPts val="0"/>
                        </a:spcBef>
                        <a:buNone/>
                      </a:pPr>
                      <a:r>
                        <a:rPr lang="id" dirty="0"/>
                        <a:t>indonesia</a:t>
                      </a:r>
                    </a:p>
                  </a:txBody>
                  <a:tcPr marL="91425" marR="91425" marT="91425" marB="91425"/>
                </a:tc>
                <a:tc>
                  <a:txBody>
                    <a:bodyPr/>
                    <a:lstStyle/>
                    <a:p>
                      <a:pPr lvl="0">
                        <a:spcBef>
                          <a:spcPts val="0"/>
                        </a:spcBef>
                        <a:buNone/>
                      </a:pPr>
                      <a:r>
                        <a:rPr lang="id" dirty="0"/>
                        <a:t>memprihatinkan</a:t>
                      </a:r>
                    </a:p>
                  </a:txBody>
                  <a:tcPr marL="91425" marR="91425" marT="91425" marB="91425"/>
                </a:tc>
                <a:extLst>
                  <a:ext uri="{0D108BD9-81ED-4DB2-BD59-A6C34878D82A}">
                    <a16:rowId xmlns:a16="http://schemas.microsoft.com/office/drawing/2014/main" val="10000"/>
                  </a:ext>
                </a:extLst>
              </a:tr>
            </a:tbl>
          </a:graphicData>
        </a:graphic>
      </p:graphicFrame>
      <p:cxnSp>
        <p:nvCxnSpPr>
          <p:cNvPr id="4" name="Straight Arrow Connector 3"/>
          <p:cNvCxnSpPr/>
          <p:nvPr/>
        </p:nvCxnSpPr>
        <p:spPr>
          <a:xfrm>
            <a:off x="4571998" y="2067791"/>
            <a:ext cx="0" cy="665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7118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Normalisasi Kata</a:t>
            </a:r>
          </a:p>
        </p:txBody>
      </p:sp>
      <p:sp>
        <p:nvSpPr>
          <p:cNvPr id="196" name="Shape 196"/>
          <p:cNvSpPr txBox="1">
            <a:spLocks noGrp="1"/>
          </p:cNvSpPr>
          <p:nvPr>
            <p:ph type="body" idx="1"/>
          </p:nvPr>
        </p:nvSpPr>
        <p:spPr>
          <a:xfrm>
            <a:off x="311700" y="1152475"/>
            <a:ext cx="8520600" cy="1091961"/>
          </a:xfrm>
          <a:prstGeom prst="rect">
            <a:avLst/>
          </a:prstGeom>
        </p:spPr>
        <p:txBody>
          <a:bodyPr lIns="91425" tIns="91425" rIns="91425" bIns="91425" anchor="t" anchorCtr="0">
            <a:noAutofit/>
          </a:bodyPr>
          <a:lstStyle/>
          <a:p>
            <a:pPr lvl="0">
              <a:spcBef>
                <a:spcPts val="0"/>
              </a:spcBef>
              <a:buNone/>
            </a:pPr>
            <a:r>
              <a:rPr lang="id" sz="2400" dirty="0">
                <a:solidFill>
                  <a:schemeClr val="dk1"/>
                </a:solidFill>
              </a:rPr>
              <a:t>Menurut Aziz (</a:t>
            </a:r>
            <a:r>
              <a:rPr lang="id" sz="2400" dirty="0">
                <a:solidFill>
                  <a:srgbClr val="00005A"/>
                </a:solidFill>
              </a:rPr>
              <a:t>2013</a:t>
            </a:r>
            <a:r>
              <a:rPr lang="id" sz="2400" dirty="0">
                <a:solidFill>
                  <a:schemeClr val="dk1"/>
                </a:solidFill>
              </a:rPr>
              <a:t>) tahap normalisasi kata dilakukan dengan penggantian kata yang tidak baku menjadi baku.</a:t>
            </a:r>
          </a:p>
          <a:p>
            <a:pPr lvl="0">
              <a:spcBef>
                <a:spcPts val="0"/>
              </a:spcBef>
              <a:buClr>
                <a:schemeClr val="dk1"/>
              </a:buClr>
              <a:buSzPct val="45833"/>
              <a:buFont typeface="Arial"/>
              <a:buNone/>
            </a:pPr>
            <a:endParaRPr sz="2400" dirty="0">
              <a:solidFill>
                <a:schemeClr val="dk1"/>
              </a:solidFill>
            </a:endParaRPr>
          </a:p>
          <a:p>
            <a:pPr lvl="0">
              <a:spcBef>
                <a:spcPts val="0"/>
              </a:spcBef>
              <a:buNone/>
            </a:pPr>
            <a:endParaRPr sz="2400" dirty="0"/>
          </a:p>
        </p:txBody>
      </p:sp>
      <p:sp>
        <p:nvSpPr>
          <p:cNvPr id="2" name="TextBox 1"/>
          <p:cNvSpPr txBox="1"/>
          <p:nvPr/>
        </p:nvSpPr>
        <p:spPr>
          <a:xfrm>
            <a:off x="4759673" y="2244436"/>
            <a:ext cx="3615399" cy="1477328"/>
          </a:xfrm>
          <a:prstGeom prst="rect">
            <a:avLst/>
          </a:prstGeom>
          <a:noFill/>
        </p:spPr>
        <p:txBody>
          <a:bodyPr wrap="square" rtlCol="0">
            <a:spAutoFit/>
          </a:bodyPr>
          <a:lstStyle/>
          <a:p>
            <a:pPr lvl="0"/>
            <a:r>
              <a:rPr lang="en-US" sz="1800" dirty="0">
                <a:solidFill>
                  <a:schemeClr val="dk1"/>
                </a:solidFill>
              </a:rPr>
              <a:t>Dataset kata </a:t>
            </a:r>
            <a:r>
              <a:rPr lang="en-US" sz="1800" dirty="0" err="1">
                <a:solidFill>
                  <a:schemeClr val="dk1"/>
                </a:solidFill>
              </a:rPr>
              <a:t>tidak</a:t>
            </a:r>
            <a:r>
              <a:rPr lang="en-US" sz="1800" dirty="0">
                <a:solidFill>
                  <a:schemeClr val="dk1"/>
                </a:solidFill>
              </a:rPr>
              <a:t> </a:t>
            </a:r>
            <a:r>
              <a:rPr lang="en-US" sz="1800" dirty="0" err="1">
                <a:solidFill>
                  <a:schemeClr val="dk1"/>
                </a:solidFill>
              </a:rPr>
              <a:t>baku</a:t>
            </a:r>
            <a:r>
              <a:rPr lang="en-US" sz="1800" dirty="0">
                <a:solidFill>
                  <a:schemeClr val="dk1"/>
                </a:solidFill>
              </a:rPr>
              <a:t> </a:t>
            </a:r>
            <a:r>
              <a:rPr lang="en-US" sz="1800" dirty="0" err="1">
                <a:solidFill>
                  <a:schemeClr val="dk1"/>
                </a:solidFill>
              </a:rPr>
              <a:t>dan</a:t>
            </a:r>
            <a:r>
              <a:rPr lang="en-US" sz="1800" dirty="0">
                <a:solidFill>
                  <a:schemeClr val="dk1"/>
                </a:solidFill>
              </a:rPr>
              <a:t> kata </a:t>
            </a:r>
            <a:r>
              <a:rPr lang="en-US" sz="1800" dirty="0" err="1">
                <a:solidFill>
                  <a:schemeClr val="dk1"/>
                </a:solidFill>
              </a:rPr>
              <a:t>baku</a:t>
            </a:r>
            <a:r>
              <a:rPr lang="en-US" sz="1800" dirty="0">
                <a:solidFill>
                  <a:schemeClr val="dk1"/>
                </a:solidFill>
              </a:rPr>
              <a:t> yang </a:t>
            </a:r>
            <a:r>
              <a:rPr lang="en-US" sz="1800" dirty="0" err="1">
                <a:solidFill>
                  <a:schemeClr val="dk1"/>
                </a:solidFill>
              </a:rPr>
              <a:t>digunakan</a:t>
            </a:r>
            <a:r>
              <a:rPr lang="en-US" sz="1800" dirty="0">
                <a:solidFill>
                  <a:schemeClr val="dk1"/>
                </a:solidFill>
              </a:rPr>
              <a:t> </a:t>
            </a:r>
            <a:r>
              <a:rPr lang="en-US" sz="1800" dirty="0" err="1">
                <a:solidFill>
                  <a:schemeClr val="dk1"/>
                </a:solidFill>
              </a:rPr>
              <a:t>dari</a:t>
            </a:r>
            <a:r>
              <a:rPr lang="en-US" sz="1800" dirty="0">
                <a:solidFill>
                  <a:schemeClr val="dk1"/>
                </a:solidFill>
              </a:rPr>
              <a:t> </a:t>
            </a:r>
            <a:r>
              <a:rPr lang="en-US" sz="1800" dirty="0" err="1">
                <a:solidFill>
                  <a:schemeClr val="dk1"/>
                </a:solidFill>
              </a:rPr>
              <a:t>penelitian</a:t>
            </a:r>
            <a:r>
              <a:rPr lang="en-US" sz="1800" dirty="0">
                <a:solidFill>
                  <a:schemeClr val="dk1"/>
                </a:solidFill>
              </a:rPr>
              <a:t> Aziz (</a:t>
            </a:r>
            <a:r>
              <a:rPr lang="en-US" sz="1800" dirty="0">
                <a:solidFill>
                  <a:srgbClr val="00005A"/>
                </a:solidFill>
              </a:rPr>
              <a:t>2013</a:t>
            </a:r>
            <a:r>
              <a:rPr lang="en-US" sz="1800" dirty="0">
                <a:solidFill>
                  <a:schemeClr val="dk1"/>
                </a:solidFill>
              </a:rPr>
              <a:t>) </a:t>
            </a:r>
            <a:r>
              <a:rPr lang="en-US" sz="1800" dirty="0" err="1">
                <a:solidFill>
                  <a:schemeClr val="dk1"/>
                </a:solidFill>
              </a:rPr>
              <a:t>sebanyak</a:t>
            </a:r>
            <a:r>
              <a:rPr lang="en-US" sz="1800" dirty="0">
                <a:solidFill>
                  <a:schemeClr val="dk1"/>
                </a:solidFill>
              </a:rPr>
              <a:t> 3719 </a:t>
            </a:r>
            <a:r>
              <a:rPr lang="en-US" sz="1800" dirty="0" err="1">
                <a:solidFill>
                  <a:schemeClr val="dk1"/>
                </a:solidFill>
              </a:rPr>
              <a:t>baris</a:t>
            </a:r>
            <a:r>
              <a:rPr lang="en-US" sz="1800" dirty="0">
                <a:solidFill>
                  <a:schemeClr val="dk1"/>
                </a:solidFill>
              </a:rPr>
              <a:t> data.</a:t>
            </a:r>
          </a:p>
          <a:p>
            <a:endParaRPr lang="en-US" sz="1800" dirty="0"/>
          </a:p>
        </p:txBody>
      </p:sp>
      <p:pic>
        <p:nvPicPr>
          <p:cNvPr id="3" name="Picture 2"/>
          <p:cNvPicPr>
            <a:picLocks noChangeAspect="1"/>
          </p:cNvPicPr>
          <p:nvPr/>
        </p:nvPicPr>
        <p:blipFill>
          <a:blip r:embed="rId3"/>
          <a:stretch>
            <a:fillRect/>
          </a:stretch>
        </p:blipFill>
        <p:spPr>
          <a:xfrm>
            <a:off x="1" y="2244437"/>
            <a:ext cx="4852816" cy="21924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Stemming</a:t>
            </a:r>
          </a:p>
        </p:txBody>
      </p:sp>
      <p:sp>
        <p:nvSpPr>
          <p:cNvPr id="202" name="Shape 20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i="1" dirty="0">
                <a:solidFill>
                  <a:schemeClr val="dk1"/>
                </a:solidFill>
              </a:rPr>
              <a:t>Stemming </a:t>
            </a:r>
            <a:r>
              <a:rPr lang="id" dirty="0">
                <a:solidFill>
                  <a:schemeClr val="dk1"/>
                </a:solidFill>
              </a:rPr>
              <a:t>merupakan salah satu cara yang digunakan untuk meningkatkan performa IR dengan cara mentransformasi kata-kata dalam sebuah dokumen teks ke kata dasarnya (Agusta </a:t>
            </a:r>
            <a:r>
              <a:rPr lang="id" dirty="0">
                <a:solidFill>
                  <a:srgbClr val="00005A"/>
                </a:solidFill>
              </a:rPr>
              <a:t>2009</a:t>
            </a:r>
            <a:r>
              <a:rPr lang="id" dirty="0">
                <a:solidFill>
                  <a:schemeClr val="dk1"/>
                </a:solidFill>
              </a:rPr>
              <a:t>). </a:t>
            </a:r>
          </a:p>
          <a:p>
            <a:pPr lvl="0">
              <a:spcBef>
                <a:spcPts val="0"/>
              </a:spcBef>
              <a:buNone/>
            </a:pPr>
            <a:r>
              <a:rPr lang="id" dirty="0">
                <a:solidFill>
                  <a:schemeClr val="dk1"/>
                </a:solidFill>
              </a:rPr>
              <a:t>Tahap </a:t>
            </a:r>
            <a:r>
              <a:rPr lang="id" i="1" dirty="0">
                <a:solidFill>
                  <a:schemeClr val="dk1"/>
                </a:solidFill>
              </a:rPr>
              <a:t>stemming </a:t>
            </a:r>
            <a:r>
              <a:rPr lang="id" dirty="0">
                <a:solidFill>
                  <a:schemeClr val="dk1"/>
                </a:solidFill>
              </a:rPr>
              <a:t>bertujuan untuk mengurangi jumlah kata dan mendapatkan kata dasar yang benar-benar sesuai.Tahap ini menggunakan algoritme Adriani </a:t>
            </a:r>
            <a:r>
              <a:rPr lang="id" i="1" dirty="0">
                <a:solidFill>
                  <a:schemeClr val="dk1"/>
                </a:solidFill>
              </a:rPr>
              <a:t>et al. </a:t>
            </a:r>
            <a:r>
              <a:rPr lang="id" dirty="0">
                <a:solidFill>
                  <a:schemeClr val="dk1"/>
                </a:solidFill>
              </a:rPr>
              <a:t>(</a:t>
            </a:r>
            <a:r>
              <a:rPr lang="id" dirty="0">
                <a:solidFill>
                  <a:srgbClr val="00005A"/>
                </a:solidFill>
              </a:rPr>
              <a:t>2007</a:t>
            </a:r>
            <a:r>
              <a:rPr lang="id" dirty="0">
                <a:solidFill>
                  <a:schemeClr val="dk1"/>
                </a:solidFill>
              </a:rPr>
              <a:t>) untuk menghapus berbagai variasi </a:t>
            </a:r>
            <a:r>
              <a:rPr lang="id" i="1" dirty="0">
                <a:solidFill>
                  <a:schemeClr val="dk1"/>
                </a:solidFill>
              </a:rPr>
              <a:t>prefix </a:t>
            </a:r>
            <a:r>
              <a:rPr lang="id" dirty="0">
                <a:solidFill>
                  <a:schemeClr val="dk1"/>
                </a:solidFill>
              </a:rPr>
              <a:t>(awalan) dan </a:t>
            </a:r>
            <a:r>
              <a:rPr lang="id" i="1" dirty="0">
                <a:solidFill>
                  <a:schemeClr val="dk1"/>
                </a:solidFill>
              </a:rPr>
              <a:t>suffix </a:t>
            </a:r>
            <a:r>
              <a:rPr lang="id" dirty="0">
                <a:solidFill>
                  <a:schemeClr val="dk1"/>
                </a:solidFill>
              </a:rPr>
              <a:t>(akhiran). </a:t>
            </a:r>
          </a:p>
          <a:p>
            <a:pPr lvl="0">
              <a:spcBef>
                <a:spcPts val="0"/>
              </a:spcBef>
              <a:buNone/>
            </a:pPr>
            <a:endParaRPr dirty="0">
              <a:solidFill>
                <a:schemeClr val="dk1"/>
              </a:solidFill>
            </a:endParaRPr>
          </a:p>
          <a:p>
            <a:pPr lvl="0">
              <a:spcBef>
                <a:spcPts val="0"/>
              </a:spcBef>
              <a:buClr>
                <a:schemeClr val="dk1"/>
              </a:buClr>
              <a:buSzPct val="61111"/>
              <a:buFont typeface="Arial"/>
              <a:buNone/>
            </a:pPr>
            <a:r>
              <a:rPr lang="id" dirty="0">
                <a:solidFill>
                  <a:schemeClr val="dk1"/>
                </a:solidFill>
              </a:rPr>
              <a:t>Kamus kata dasar sebanyak 28.526 kata.</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Term Document Matrix</a:t>
            </a:r>
          </a:p>
        </p:txBody>
      </p:sp>
      <p:sp>
        <p:nvSpPr>
          <p:cNvPr id="3" name="Text Placeholder 2"/>
          <p:cNvSpPr>
            <a:spLocks noGrp="1"/>
          </p:cNvSpPr>
          <p:nvPr>
            <p:ph type="body" idx="1"/>
          </p:nvPr>
        </p:nvSpPr>
        <p:spPr>
          <a:xfrm>
            <a:off x="311700" y="1017725"/>
            <a:ext cx="8520600" cy="3416400"/>
          </a:xfrm>
        </p:spPr>
        <p:txBody>
          <a:bodyPr/>
          <a:lstStyle/>
          <a:p>
            <a:r>
              <a:rPr lang="en-US" dirty="0" err="1">
                <a:solidFill>
                  <a:schemeClr val="tx1"/>
                </a:solidFill>
              </a:rPr>
              <a:t>Menurut</a:t>
            </a:r>
            <a:r>
              <a:rPr lang="en-US" dirty="0">
                <a:solidFill>
                  <a:schemeClr val="tx1"/>
                </a:solidFill>
              </a:rPr>
              <a:t> </a:t>
            </a:r>
            <a:r>
              <a:rPr lang="en-US" dirty="0" err="1">
                <a:solidFill>
                  <a:schemeClr val="tx1"/>
                </a:solidFill>
              </a:rPr>
              <a:t>Nadilah</a:t>
            </a:r>
            <a:r>
              <a:rPr lang="en-US" dirty="0">
                <a:solidFill>
                  <a:schemeClr val="tx1"/>
                </a:solidFill>
              </a:rPr>
              <a:t> (2016) </a:t>
            </a:r>
            <a:r>
              <a:rPr lang="en-US" dirty="0" err="1">
                <a:solidFill>
                  <a:schemeClr val="tx1"/>
                </a:solidFill>
              </a:rPr>
              <a:t>tahap</a:t>
            </a:r>
            <a:r>
              <a:rPr lang="en-US" dirty="0">
                <a:solidFill>
                  <a:schemeClr val="tx1"/>
                </a:solidFill>
              </a:rPr>
              <a:t> </a:t>
            </a:r>
            <a:r>
              <a:rPr lang="en-US" dirty="0" err="1">
                <a:solidFill>
                  <a:schemeClr val="tx1"/>
                </a:solidFill>
              </a:rPr>
              <a:t>pembuatan</a:t>
            </a:r>
            <a:r>
              <a:rPr lang="en-US" dirty="0">
                <a:solidFill>
                  <a:schemeClr val="tx1"/>
                </a:solidFill>
              </a:rPr>
              <a:t> term document matrix (TDM) </a:t>
            </a:r>
            <a:r>
              <a:rPr lang="en-US" dirty="0" err="1">
                <a:solidFill>
                  <a:schemeClr val="tx1"/>
                </a:solidFill>
              </a:rPr>
              <a:t>dilakukan</a:t>
            </a:r>
            <a:r>
              <a:rPr lang="en-US" dirty="0">
                <a:solidFill>
                  <a:schemeClr val="tx1"/>
                </a:solidFill>
              </a:rPr>
              <a:t> </a:t>
            </a:r>
            <a:r>
              <a:rPr lang="en-US" dirty="0" err="1">
                <a:solidFill>
                  <a:schemeClr val="tx1"/>
                </a:solidFill>
              </a:rPr>
              <a:t>untuk</a:t>
            </a:r>
            <a:r>
              <a:rPr lang="en-US" dirty="0">
                <a:solidFill>
                  <a:schemeClr val="tx1"/>
                </a:solidFill>
              </a:rPr>
              <a:t> </a:t>
            </a:r>
            <a:r>
              <a:rPr lang="en-US" dirty="0" err="1">
                <a:solidFill>
                  <a:schemeClr val="tx1"/>
                </a:solidFill>
              </a:rPr>
              <a:t>membuat</a:t>
            </a:r>
            <a:r>
              <a:rPr lang="en-US" dirty="0">
                <a:solidFill>
                  <a:schemeClr val="tx1"/>
                </a:solidFill>
              </a:rPr>
              <a:t> </a:t>
            </a:r>
            <a:r>
              <a:rPr lang="en-US" dirty="0" err="1">
                <a:solidFill>
                  <a:schemeClr val="tx1"/>
                </a:solidFill>
              </a:rPr>
              <a:t>matriks</a:t>
            </a:r>
            <a:r>
              <a:rPr lang="en-US" dirty="0">
                <a:solidFill>
                  <a:schemeClr val="tx1"/>
                </a:solidFill>
              </a:rPr>
              <a:t> </a:t>
            </a:r>
            <a:r>
              <a:rPr lang="en-US" dirty="0" err="1">
                <a:solidFill>
                  <a:schemeClr val="tx1"/>
                </a:solidFill>
              </a:rPr>
              <a:t>jumlah</a:t>
            </a:r>
            <a:r>
              <a:rPr lang="en-US" dirty="0">
                <a:solidFill>
                  <a:schemeClr val="tx1"/>
                </a:solidFill>
              </a:rPr>
              <a:t> </a:t>
            </a:r>
            <a:r>
              <a:rPr lang="en-US" dirty="0" err="1">
                <a:solidFill>
                  <a:schemeClr val="tx1"/>
                </a:solidFill>
              </a:rPr>
              <a:t>kemunculan</a:t>
            </a:r>
            <a:r>
              <a:rPr lang="en-US" dirty="0">
                <a:solidFill>
                  <a:schemeClr val="tx1"/>
                </a:solidFill>
              </a:rPr>
              <a:t> </a:t>
            </a:r>
            <a:r>
              <a:rPr lang="en-US" dirty="0" err="1">
                <a:solidFill>
                  <a:schemeClr val="tx1"/>
                </a:solidFill>
              </a:rPr>
              <a:t>suatu</a:t>
            </a:r>
            <a:r>
              <a:rPr lang="en-US" dirty="0">
                <a:solidFill>
                  <a:schemeClr val="tx1"/>
                </a:solidFill>
              </a:rPr>
              <a:t> kata </a:t>
            </a:r>
            <a:r>
              <a:rPr lang="en-US" dirty="0" err="1">
                <a:solidFill>
                  <a:schemeClr val="tx1"/>
                </a:solidFill>
              </a:rPr>
              <a:t>pada</a:t>
            </a:r>
            <a:r>
              <a:rPr lang="en-US" dirty="0">
                <a:solidFill>
                  <a:schemeClr val="tx1"/>
                </a:solidFill>
              </a:rPr>
              <a:t> </a:t>
            </a:r>
            <a:r>
              <a:rPr lang="en-US" dirty="0" err="1">
                <a:solidFill>
                  <a:schemeClr val="tx1"/>
                </a:solidFill>
              </a:rPr>
              <a:t>dokumen</a:t>
            </a:r>
            <a:r>
              <a:rPr lang="en-US" dirty="0">
                <a:solidFill>
                  <a:schemeClr val="tx1"/>
                </a:solidFill>
              </a:rPr>
              <a:t>.</a:t>
            </a:r>
          </a:p>
          <a:p>
            <a:r>
              <a:rPr lang="en-US" dirty="0">
                <a:solidFill>
                  <a:schemeClr val="tx1"/>
                </a:solidFill>
              </a:rPr>
              <a:t>“Nama </a:t>
            </a:r>
            <a:r>
              <a:rPr lang="en-US" dirty="0" err="1">
                <a:solidFill>
                  <a:schemeClr val="tx1"/>
                </a:solidFill>
              </a:rPr>
              <a:t>saya</a:t>
            </a:r>
            <a:r>
              <a:rPr lang="en-US" dirty="0">
                <a:solidFill>
                  <a:schemeClr val="tx1"/>
                </a:solidFill>
              </a:rPr>
              <a:t> </a:t>
            </a:r>
            <a:r>
              <a:rPr lang="en-US" dirty="0" err="1">
                <a:solidFill>
                  <a:schemeClr val="tx1"/>
                </a:solidFill>
              </a:rPr>
              <a:t>budi</a:t>
            </a:r>
            <a:r>
              <a:rPr lang="en-US" dirty="0">
                <a:solidFill>
                  <a:schemeClr val="tx1"/>
                </a:solidFill>
              </a:rPr>
              <a:t> </a:t>
            </a:r>
            <a:r>
              <a:rPr lang="en-US" dirty="0" err="1">
                <a:solidFill>
                  <a:schemeClr val="tx1"/>
                </a:solidFill>
              </a:rPr>
              <a:t>dan</a:t>
            </a:r>
            <a:r>
              <a:rPr lang="en-US" dirty="0">
                <a:solidFill>
                  <a:schemeClr val="tx1"/>
                </a:solidFill>
              </a:rPr>
              <a:t> ayah </a:t>
            </a:r>
            <a:r>
              <a:rPr lang="en-US" dirty="0" err="1">
                <a:solidFill>
                  <a:schemeClr val="tx1"/>
                </a:solidFill>
              </a:rPr>
              <a:t>saya</a:t>
            </a:r>
            <a:r>
              <a:rPr lang="en-US" dirty="0">
                <a:solidFill>
                  <a:schemeClr val="tx1"/>
                </a:solidFill>
              </a:rPr>
              <a:t> </a:t>
            </a:r>
            <a:r>
              <a:rPr lang="en-US" dirty="0" err="1">
                <a:solidFill>
                  <a:schemeClr val="tx1"/>
                </a:solidFill>
              </a:rPr>
              <a:t>budi</a:t>
            </a:r>
            <a:r>
              <a:rPr lang="en-US" dirty="0">
                <a:solidFill>
                  <a:schemeClr val="tx1"/>
                </a:solidFill>
              </a:rPr>
              <a:t>”</a:t>
            </a:r>
          </a:p>
          <a:p>
            <a:r>
              <a:rPr lang="en-US" dirty="0">
                <a:solidFill>
                  <a:schemeClr val="tx1"/>
                </a:solidFill>
              </a:rPr>
              <a:t> “</a:t>
            </a:r>
            <a:r>
              <a:rPr lang="en-US" dirty="0" err="1">
                <a:solidFill>
                  <a:schemeClr val="tx1"/>
                </a:solidFill>
              </a:rPr>
              <a:t>nama</a:t>
            </a:r>
            <a:r>
              <a:rPr lang="en-US" dirty="0">
                <a:solidFill>
                  <a:schemeClr val="tx1"/>
                </a:solidFill>
              </a:rPr>
              <a:t> </a:t>
            </a:r>
            <a:r>
              <a:rPr lang="en-US" dirty="0" err="1">
                <a:solidFill>
                  <a:schemeClr val="tx1"/>
                </a:solidFill>
              </a:rPr>
              <a:t>teman</a:t>
            </a:r>
            <a:r>
              <a:rPr lang="en-US" dirty="0">
                <a:solidFill>
                  <a:schemeClr val="tx1"/>
                </a:solidFill>
              </a:rPr>
              <a:t> </a:t>
            </a:r>
            <a:r>
              <a:rPr lang="en-US" dirty="0" err="1">
                <a:solidFill>
                  <a:schemeClr val="tx1"/>
                </a:solidFill>
              </a:rPr>
              <a:t>saya</a:t>
            </a:r>
            <a:r>
              <a:rPr lang="en-US" dirty="0">
                <a:solidFill>
                  <a:schemeClr val="tx1"/>
                </a:solidFill>
              </a:rPr>
              <a:t> </a:t>
            </a:r>
            <a:r>
              <a:rPr lang="en-US" dirty="0" err="1">
                <a:solidFill>
                  <a:schemeClr val="tx1"/>
                </a:solidFill>
              </a:rPr>
              <a:t>budi</a:t>
            </a:r>
            <a:r>
              <a:rPr lang="en-US" dirty="0">
                <a:solidFill>
                  <a:schemeClr val="tx1"/>
                </a:solidFill>
              </a:rPr>
              <a:t>”</a:t>
            </a:r>
          </a:p>
        </p:txBody>
      </p:sp>
      <p:pic>
        <p:nvPicPr>
          <p:cNvPr id="4" name="Picture 3"/>
          <p:cNvPicPr>
            <a:picLocks noChangeAspect="1"/>
          </p:cNvPicPr>
          <p:nvPr/>
        </p:nvPicPr>
        <p:blipFill>
          <a:blip r:embed="rId2"/>
          <a:stretch>
            <a:fillRect/>
          </a:stretch>
        </p:blipFill>
        <p:spPr>
          <a:xfrm>
            <a:off x="1976870" y="2986179"/>
            <a:ext cx="5190260" cy="1317375"/>
          </a:xfrm>
          <a:prstGeom prst="rect">
            <a:avLst/>
          </a:prstGeom>
        </p:spPr>
      </p:pic>
    </p:spTree>
    <p:extLst>
      <p:ext uri="{BB962C8B-B14F-4D97-AF65-F5344CB8AC3E}">
        <p14:creationId xmlns:p14="http://schemas.microsoft.com/office/powerpoint/2010/main" val="1875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4270664" y="1937446"/>
            <a:ext cx="4561636" cy="1268607"/>
          </a:xfrm>
        </p:spPr>
        <p:txBody>
          <a:bodyPr/>
          <a:lstStyle/>
          <a:p>
            <a:r>
              <a:rPr lang="en-US" sz="2000" dirty="0"/>
              <a:t>Microblogging </a:t>
            </a:r>
            <a:r>
              <a:rPr lang="en-US" sz="2000" dirty="0" err="1"/>
              <a:t>sumber</a:t>
            </a:r>
            <a:r>
              <a:rPr lang="en-US" sz="2000" dirty="0"/>
              <a:t> data yang </a:t>
            </a:r>
            <a:r>
              <a:rPr lang="en-US" sz="2000" dirty="0" err="1"/>
              <a:t>sangat</a:t>
            </a:r>
            <a:r>
              <a:rPr lang="en-US" sz="2000" dirty="0"/>
              <a:t> kaya ( Pak </a:t>
            </a:r>
            <a:r>
              <a:rPr lang="en-US" sz="2000" dirty="0" err="1"/>
              <a:t>dan</a:t>
            </a:r>
            <a:r>
              <a:rPr lang="en-US" sz="2000" dirty="0"/>
              <a:t> </a:t>
            </a:r>
            <a:r>
              <a:rPr lang="en-US" sz="2000" dirty="0" err="1"/>
              <a:t>Paroubek</a:t>
            </a:r>
            <a:r>
              <a:rPr lang="en-US" sz="2000" dirty="0"/>
              <a:t> 2010)</a:t>
            </a:r>
          </a:p>
        </p:txBody>
      </p:sp>
      <p:pic>
        <p:nvPicPr>
          <p:cNvPr id="4" name="Picture 3"/>
          <p:cNvPicPr>
            <a:picLocks noChangeAspect="1"/>
          </p:cNvPicPr>
          <p:nvPr/>
        </p:nvPicPr>
        <p:blipFill>
          <a:blip r:embed="rId2"/>
          <a:stretch>
            <a:fillRect/>
          </a:stretch>
        </p:blipFill>
        <p:spPr>
          <a:xfrm>
            <a:off x="1316181" y="1352550"/>
            <a:ext cx="2438400" cy="2438400"/>
          </a:xfrm>
          <a:prstGeom prst="rect">
            <a:avLst/>
          </a:prstGeom>
        </p:spPr>
      </p:pic>
    </p:spTree>
    <p:extLst>
      <p:ext uri="{BB962C8B-B14F-4D97-AF65-F5344CB8AC3E}">
        <p14:creationId xmlns:p14="http://schemas.microsoft.com/office/powerpoint/2010/main" val="2471507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Pemilihan Fitur</a:t>
            </a:r>
          </a:p>
        </p:txBody>
      </p:sp>
      <p:sp>
        <p:nvSpPr>
          <p:cNvPr id="208" name="Shape 20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a:solidFill>
                  <a:schemeClr val="dk1"/>
                </a:solidFill>
              </a:rPr>
              <a:t>Seleksi fitur merupakan proses pemilihan subset dari </a:t>
            </a:r>
            <a:r>
              <a:rPr lang="id" i="1">
                <a:solidFill>
                  <a:schemeClr val="dk1"/>
                </a:solidFill>
              </a:rPr>
              <a:t>term </a:t>
            </a:r>
            <a:r>
              <a:rPr lang="id">
                <a:solidFill>
                  <a:schemeClr val="dk1"/>
                </a:solidFill>
              </a:rPr>
              <a:t>pada data latih. Fitur yang terpilih pada seleksi fitur ini akan digunakan dalam klasifikasi teks. Tujuan dari seleksi fitur adalah membuat data latih yang digunakan </a:t>
            </a:r>
            <a:r>
              <a:rPr lang="id" i="1">
                <a:solidFill>
                  <a:schemeClr val="dk1"/>
                </a:solidFill>
              </a:rPr>
              <a:t>clasifier </a:t>
            </a:r>
            <a:r>
              <a:rPr lang="id">
                <a:solidFill>
                  <a:schemeClr val="dk1"/>
                </a:solidFill>
              </a:rPr>
              <a:t>lebih efisien dengan cara mengurangi ukuran kosakata yang efektif dan meningkatkan akurasi klasifikasi dengan menghilangkan fitur </a:t>
            </a:r>
            <a:r>
              <a:rPr lang="id" i="1">
                <a:solidFill>
                  <a:schemeClr val="dk1"/>
                </a:solidFill>
              </a:rPr>
              <a:t>noise </a:t>
            </a:r>
            <a:r>
              <a:rPr lang="id">
                <a:solidFill>
                  <a:schemeClr val="dk1"/>
                </a:solidFill>
              </a:rPr>
              <a:t>(Manning </a:t>
            </a:r>
            <a:r>
              <a:rPr lang="id" i="1">
                <a:solidFill>
                  <a:schemeClr val="dk1"/>
                </a:solidFill>
              </a:rPr>
              <a:t>et al. </a:t>
            </a:r>
            <a:r>
              <a:rPr lang="id">
                <a:solidFill>
                  <a:srgbClr val="00005A"/>
                </a:solidFill>
              </a:rPr>
              <a:t>2008</a:t>
            </a:r>
            <a:r>
              <a:rPr lang="id">
                <a:solidFill>
                  <a:schemeClr val="dk1"/>
                </a:solidFill>
              </a:rPr>
              <a:t>).</a:t>
            </a:r>
          </a:p>
          <a:p>
            <a:pPr lvl="0">
              <a:spcBef>
                <a:spcPts val="0"/>
              </a:spcBef>
              <a:buNone/>
            </a:pPr>
            <a:endParaRPr>
              <a:solidFill>
                <a:schemeClr val="dk1"/>
              </a:solidFill>
            </a:endParaRPr>
          </a:p>
          <a:p>
            <a:pPr lvl="0">
              <a:spcBef>
                <a:spcPts val="0"/>
              </a:spcBef>
              <a:buClr>
                <a:schemeClr val="dk1"/>
              </a:buClr>
              <a:buSzPct val="61111"/>
              <a:buFont typeface="Arial"/>
              <a:buNone/>
            </a:pPr>
            <a:r>
              <a:rPr lang="id">
                <a:solidFill>
                  <a:schemeClr val="dk1"/>
                </a:solidFill>
              </a:rPr>
              <a:t>Penelitian akan menggunkaan IDF karena metode ini efisien, mudah dan memiliki hasil yang akurat Robertson (2005).</a:t>
            </a:r>
          </a:p>
          <a:p>
            <a:pPr lvl="0">
              <a:spcBef>
                <a:spcPts val="0"/>
              </a:spcBef>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IDF</a:t>
            </a:r>
          </a:p>
        </p:txBody>
      </p:sp>
      <p:sp>
        <p:nvSpPr>
          <p:cNvPr id="214" name="Shape 214"/>
          <p:cNvSpPr txBox="1">
            <a:spLocks noGrp="1"/>
          </p:cNvSpPr>
          <p:nvPr>
            <p:ph type="body" idx="1"/>
          </p:nvPr>
        </p:nvSpPr>
        <p:spPr>
          <a:xfrm>
            <a:off x="311700" y="1152475"/>
            <a:ext cx="8520600" cy="1498500"/>
          </a:xfrm>
          <a:prstGeom prst="rect">
            <a:avLst/>
          </a:prstGeom>
        </p:spPr>
        <p:txBody>
          <a:bodyPr lIns="91425" tIns="91425" rIns="91425" bIns="91425" anchor="t" anchorCtr="0">
            <a:noAutofit/>
          </a:bodyPr>
          <a:lstStyle/>
          <a:p>
            <a:pPr lvl="0">
              <a:spcBef>
                <a:spcPts val="0"/>
              </a:spcBef>
              <a:buNone/>
            </a:pPr>
            <a:r>
              <a:rPr lang="id">
                <a:solidFill>
                  <a:schemeClr val="dk1"/>
                </a:solidFill>
              </a:rPr>
              <a:t>IDF banyak digunakan dalam pembobotan suatu kata untuk menentukan kekhususan suatu kata dalam sebuah dokumen. Jika suatu kata hanya muncul dalam beberapa (sedikit) dokumen dalam sebuah koleksi, maka kata tersebut bisa dijadikan sebagai pembeda suatu dokumen.</a:t>
            </a:r>
          </a:p>
          <a:p>
            <a:pPr lvl="0">
              <a:spcBef>
                <a:spcPts val="0"/>
              </a:spcBef>
              <a:buClr>
                <a:schemeClr val="dk1"/>
              </a:buClr>
              <a:buSzPct val="61111"/>
              <a:buFont typeface="Arial"/>
              <a:buNone/>
            </a:pPr>
            <a:endParaRPr>
              <a:solidFill>
                <a:schemeClr val="dk1"/>
              </a:solidFill>
            </a:endParaRPr>
          </a:p>
          <a:p>
            <a:pPr lvl="0">
              <a:spcBef>
                <a:spcPts val="0"/>
              </a:spcBef>
              <a:buNone/>
            </a:pPr>
            <a:endParaRPr/>
          </a:p>
        </p:txBody>
      </p:sp>
      <p:pic>
        <p:nvPicPr>
          <p:cNvPr id="215" name="Shape 215" descr="idf.PNG"/>
          <p:cNvPicPr preferRelativeResize="0"/>
          <p:nvPr/>
        </p:nvPicPr>
        <p:blipFill>
          <a:blip r:embed="rId3">
            <a:alphaModFix/>
          </a:blip>
          <a:stretch>
            <a:fillRect/>
          </a:stretch>
        </p:blipFill>
        <p:spPr>
          <a:xfrm>
            <a:off x="406687" y="2776537"/>
            <a:ext cx="2847975" cy="1419225"/>
          </a:xfrm>
          <a:prstGeom prst="rect">
            <a:avLst/>
          </a:prstGeom>
          <a:noFill/>
          <a:ln>
            <a:noFill/>
          </a:ln>
        </p:spPr>
      </p:pic>
      <p:sp>
        <p:nvSpPr>
          <p:cNvPr id="216" name="Shape 216"/>
          <p:cNvSpPr txBox="1"/>
          <p:nvPr/>
        </p:nvSpPr>
        <p:spPr>
          <a:xfrm>
            <a:off x="3254675" y="2785725"/>
            <a:ext cx="5577600" cy="2059500"/>
          </a:xfrm>
          <a:prstGeom prst="rect">
            <a:avLst/>
          </a:prstGeom>
          <a:noFill/>
          <a:ln>
            <a:noFill/>
          </a:ln>
        </p:spPr>
        <p:txBody>
          <a:bodyPr lIns="91425" tIns="91425" rIns="91425" bIns="91425" anchor="t" anchorCtr="0">
            <a:noAutofit/>
          </a:bodyPr>
          <a:lstStyle/>
          <a:p>
            <a:pPr lvl="0">
              <a:spcBef>
                <a:spcPts val="0"/>
              </a:spcBef>
              <a:buNone/>
            </a:pPr>
            <a:r>
              <a:rPr lang="id" sz="1800">
                <a:solidFill>
                  <a:schemeClr val="dk1"/>
                </a:solidFill>
              </a:rPr>
              <a:t>N adalah banyaknya dokumen </a:t>
            </a:r>
          </a:p>
          <a:p>
            <a:pPr lvl="0">
              <a:spcBef>
                <a:spcPts val="0"/>
              </a:spcBef>
              <a:buNone/>
            </a:pPr>
            <a:endParaRPr sz="1800">
              <a:solidFill>
                <a:schemeClr val="dk1"/>
              </a:solidFill>
            </a:endParaRPr>
          </a:p>
          <a:p>
            <a:pPr lvl="0">
              <a:spcBef>
                <a:spcPts val="0"/>
              </a:spcBef>
              <a:buClr>
                <a:schemeClr val="dk1"/>
              </a:buClr>
              <a:buSzPct val="61111"/>
              <a:buFont typeface="Arial"/>
              <a:buNone/>
            </a:pPr>
            <a:r>
              <a:rPr lang="id" sz="1800">
                <a:solidFill>
                  <a:schemeClr val="dk1"/>
                </a:solidFill>
              </a:rPr>
              <a:t>dft adalah banyaknya dokumen didalam koleksi yang mengandung term tertentu</a:t>
            </a:r>
          </a:p>
          <a:p>
            <a:pPr lvl="0">
              <a:spcBef>
                <a:spcPts val="0"/>
              </a:spcBef>
              <a:buNone/>
            </a:pP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11700" y="368825"/>
            <a:ext cx="8520600" cy="572700"/>
          </a:xfrm>
          <a:prstGeom prst="rect">
            <a:avLst/>
          </a:prstGeom>
        </p:spPr>
        <p:txBody>
          <a:bodyPr lIns="91425" tIns="91425" rIns="91425" bIns="91425" anchor="t" anchorCtr="0">
            <a:noAutofit/>
          </a:bodyPr>
          <a:lstStyle/>
          <a:p>
            <a:pPr lvl="0" algn="ctr">
              <a:spcBef>
                <a:spcPts val="0"/>
              </a:spcBef>
              <a:buNone/>
            </a:pPr>
            <a:r>
              <a:rPr lang="id"/>
              <a:t>Negation Handling</a:t>
            </a:r>
          </a:p>
        </p:txBody>
      </p:sp>
      <p:sp>
        <p:nvSpPr>
          <p:cNvPr id="222" name="Shape 222"/>
          <p:cNvSpPr txBox="1">
            <a:spLocks noGrp="1"/>
          </p:cNvSpPr>
          <p:nvPr>
            <p:ph type="body" idx="1"/>
          </p:nvPr>
        </p:nvSpPr>
        <p:spPr>
          <a:xfrm>
            <a:off x="311700" y="1228675"/>
            <a:ext cx="8520600" cy="3416400"/>
          </a:xfrm>
          <a:prstGeom prst="rect">
            <a:avLst/>
          </a:prstGeom>
        </p:spPr>
        <p:txBody>
          <a:bodyPr lIns="91425" tIns="91425" rIns="91425" bIns="91425" anchor="t" anchorCtr="0">
            <a:noAutofit/>
          </a:bodyPr>
          <a:lstStyle/>
          <a:p>
            <a:pPr lvl="0" algn="ctr">
              <a:spcBef>
                <a:spcPts val="0"/>
              </a:spcBef>
              <a:buNone/>
            </a:pPr>
            <a:r>
              <a:rPr lang="id" sz="2400"/>
              <a:t>Tidak Baik</a:t>
            </a:r>
          </a:p>
        </p:txBody>
      </p:sp>
      <p:sp>
        <p:nvSpPr>
          <p:cNvPr id="223" name="Shape 223"/>
          <p:cNvSpPr/>
          <p:nvPr/>
        </p:nvSpPr>
        <p:spPr>
          <a:xfrm>
            <a:off x="5591150" y="1964425"/>
            <a:ext cx="1391400" cy="1792500"/>
          </a:xfrm>
          <a:prstGeom prst="flowChartConnector">
            <a:avLst/>
          </a:prstGeom>
          <a:solidFill>
            <a:srgbClr val="CCDB37"/>
          </a:solidFill>
          <a:ln>
            <a:noFill/>
          </a:ln>
        </p:spPr>
        <p:txBody>
          <a:bodyPr lIns="91425" tIns="91425" rIns="91425" bIns="91425" anchor="ctr" anchorCtr="0">
            <a:noAutofit/>
          </a:bodyPr>
          <a:lstStyle/>
          <a:p>
            <a:pPr lvl="0" algn="ctr">
              <a:spcBef>
                <a:spcPts val="0"/>
              </a:spcBef>
              <a:buNone/>
            </a:pPr>
            <a:r>
              <a:rPr lang="id"/>
              <a:t>Positive</a:t>
            </a:r>
          </a:p>
        </p:txBody>
      </p:sp>
      <p:sp>
        <p:nvSpPr>
          <p:cNvPr id="224" name="Shape 224"/>
          <p:cNvSpPr/>
          <p:nvPr/>
        </p:nvSpPr>
        <p:spPr>
          <a:xfrm>
            <a:off x="2320550" y="1964425"/>
            <a:ext cx="1391400" cy="1792500"/>
          </a:xfrm>
          <a:prstGeom prst="flowChartConnector">
            <a:avLst/>
          </a:prstGeom>
          <a:solidFill>
            <a:srgbClr val="E06666"/>
          </a:solidFill>
          <a:ln>
            <a:noFill/>
          </a:ln>
        </p:spPr>
        <p:txBody>
          <a:bodyPr lIns="91425" tIns="91425" rIns="91425" bIns="91425" anchor="ctr" anchorCtr="0">
            <a:noAutofit/>
          </a:bodyPr>
          <a:lstStyle/>
          <a:p>
            <a:pPr lvl="0" algn="ctr" rtl="0">
              <a:spcBef>
                <a:spcPts val="0"/>
              </a:spcBef>
              <a:buNone/>
            </a:pPr>
            <a:r>
              <a:rPr lang="id"/>
              <a:t>Negative</a:t>
            </a:r>
          </a:p>
        </p:txBody>
      </p:sp>
      <p:cxnSp>
        <p:nvCxnSpPr>
          <p:cNvPr id="225" name="Shape 225"/>
          <p:cNvCxnSpPr>
            <a:endCxn id="224" idx="7"/>
          </p:cNvCxnSpPr>
          <p:nvPr/>
        </p:nvCxnSpPr>
        <p:spPr>
          <a:xfrm flipH="1">
            <a:off x="3508184" y="1722030"/>
            <a:ext cx="541200" cy="504900"/>
          </a:xfrm>
          <a:prstGeom prst="straightConnector1">
            <a:avLst/>
          </a:prstGeom>
          <a:noFill/>
          <a:ln w="28575" cap="flat" cmpd="sng">
            <a:solidFill>
              <a:schemeClr val="dk2"/>
            </a:solidFill>
            <a:prstDash val="solid"/>
            <a:round/>
            <a:headEnd type="none" w="lg" len="lg"/>
            <a:tailEnd type="triangle" w="lg" len="lg"/>
          </a:ln>
        </p:spPr>
      </p:cxnSp>
      <p:cxnSp>
        <p:nvCxnSpPr>
          <p:cNvPr id="226" name="Shape 226"/>
          <p:cNvCxnSpPr>
            <a:endCxn id="223" idx="1"/>
          </p:cNvCxnSpPr>
          <p:nvPr/>
        </p:nvCxnSpPr>
        <p:spPr>
          <a:xfrm>
            <a:off x="5106415" y="1686330"/>
            <a:ext cx="688500" cy="5406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368825"/>
            <a:ext cx="8520600" cy="572700"/>
          </a:xfrm>
          <a:prstGeom prst="rect">
            <a:avLst/>
          </a:prstGeom>
        </p:spPr>
        <p:txBody>
          <a:bodyPr lIns="91425" tIns="91425" rIns="91425" bIns="91425" anchor="t" anchorCtr="0">
            <a:noAutofit/>
          </a:bodyPr>
          <a:lstStyle/>
          <a:p>
            <a:pPr lvl="0" algn="ctr" rtl="0">
              <a:spcBef>
                <a:spcPts val="0"/>
              </a:spcBef>
              <a:buNone/>
            </a:pPr>
            <a:r>
              <a:rPr lang="id"/>
              <a:t>Negation Handling</a:t>
            </a:r>
          </a:p>
        </p:txBody>
      </p:sp>
      <p:sp>
        <p:nvSpPr>
          <p:cNvPr id="232" name="Shape 232"/>
          <p:cNvSpPr txBox="1">
            <a:spLocks noGrp="1"/>
          </p:cNvSpPr>
          <p:nvPr>
            <p:ph type="body" idx="1"/>
          </p:nvPr>
        </p:nvSpPr>
        <p:spPr>
          <a:xfrm>
            <a:off x="2140500" y="2253900"/>
            <a:ext cx="2182200" cy="635700"/>
          </a:xfrm>
          <a:prstGeom prst="rect">
            <a:avLst/>
          </a:prstGeom>
        </p:spPr>
        <p:txBody>
          <a:bodyPr lIns="91425" tIns="91425" rIns="91425" bIns="91425" anchor="t" anchorCtr="0">
            <a:noAutofit/>
          </a:bodyPr>
          <a:lstStyle/>
          <a:p>
            <a:pPr lvl="0" algn="ctr" rtl="0">
              <a:spcBef>
                <a:spcPts val="0"/>
              </a:spcBef>
              <a:buNone/>
            </a:pPr>
            <a:r>
              <a:rPr lang="id" sz="2400"/>
              <a:t>Tidak Baik</a:t>
            </a:r>
          </a:p>
        </p:txBody>
      </p:sp>
      <p:sp>
        <p:nvSpPr>
          <p:cNvPr id="233" name="Shape 233"/>
          <p:cNvSpPr/>
          <p:nvPr/>
        </p:nvSpPr>
        <p:spPr>
          <a:xfrm>
            <a:off x="5847500" y="1675500"/>
            <a:ext cx="1391400" cy="1792500"/>
          </a:xfrm>
          <a:prstGeom prst="flowChartConnector">
            <a:avLst/>
          </a:prstGeom>
          <a:solidFill>
            <a:srgbClr val="E06666"/>
          </a:solidFill>
          <a:ln>
            <a:noFill/>
          </a:ln>
        </p:spPr>
        <p:txBody>
          <a:bodyPr lIns="91425" tIns="91425" rIns="91425" bIns="91425" anchor="ctr" anchorCtr="0">
            <a:noAutofit/>
          </a:bodyPr>
          <a:lstStyle/>
          <a:p>
            <a:pPr lvl="0" algn="ctr" rtl="0">
              <a:spcBef>
                <a:spcPts val="0"/>
              </a:spcBef>
              <a:buNone/>
            </a:pPr>
            <a:r>
              <a:rPr lang="id"/>
              <a:t>Negative</a:t>
            </a:r>
          </a:p>
        </p:txBody>
      </p:sp>
      <p:cxnSp>
        <p:nvCxnSpPr>
          <p:cNvPr id="234" name="Shape 234"/>
          <p:cNvCxnSpPr>
            <a:stCxn id="232" idx="3"/>
          </p:cNvCxnSpPr>
          <p:nvPr/>
        </p:nvCxnSpPr>
        <p:spPr>
          <a:xfrm>
            <a:off x="4322700" y="2571750"/>
            <a:ext cx="1235100" cy="51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Shape 23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1"/>
              </a:buClr>
              <a:buSzPct val="39285"/>
              <a:buFont typeface="Arial"/>
              <a:buNone/>
            </a:pPr>
            <a:r>
              <a:rPr lang="id"/>
              <a:t>Negation Handling</a:t>
            </a:r>
          </a:p>
          <a:p>
            <a:pPr lvl="0">
              <a:spcBef>
                <a:spcPts val="0"/>
              </a:spcBef>
              <a:buNone/>
            </a:pPr>
            <a:endParaRPr/>
          </a:p>
        </p:txBody>
      </p:sp>
      <p:sp>
        <p:nvSpPr>
          <p:cNvPr id="240" name="Shape 240"/>
          <p:cNvSpPr txBox="1">
            <a:spLocks noGrp="1"/>
          </p:cNvSpPr>
          <p:nvPr>
            <p:ph type="body" idx="1"/>
          </p:nvPr>
        </p:nvSpPr>
        <p:spPr>
          <a:xfrm>
            <a:off x="311700" y="1152475"/>
            <a:ext cx="8520600" cy="498300"/>
          </a:xfrm>
          <a:prstGeom prst="rect">
            <a:avLst/>
          </a:prstGeom>
        </p:spPr>
        <p:txBody>
          <a:bodyPr lIns="91425" tIns="91425" rIns="91425" bIns="91425" anchor="t" anchorCtr="0">
            <a:noAutofit/>
          </a:bodyPr>
          <a:lstStyle/>
          <a:p>
            <a:pPr lvl="0">
              <a:spcBef>
                <a:spcPts val="0"/>
              </a:spcBef>
              <a:buNone/>
            </a:pPr>
            <a:r>
              <a:rPr lang="id">
                <a:solidFill>
                  <a:schemeClr val="dk1"/>
                </a:solidFill>
              </a:rPr>
              <a:t>Narayanan </a:t>
            </a:r>
            <a:r>
              <a:rPr lang="id" i="1">
                <a:solidFill>
                  <a:schemeClr val="dk1"/>
                </a:solidFill>
              </a:rPr>
              <a:t>et al. </a:t>
            </a:r>
            <a:r>
              <a:rPr lang="id">
                <a:solidFill>
                  <a:schemeClr val="dk1"/>
                </a:solidFill>
              </a:rPr>
              <a:t>(</a:t>
            </a:r>
            <a:r>
              <a:rPr lang="id">
                <a:solidFill>
                  <a:srgbClr val="00005A"/>
                </a:solidFill>
              </a:rPr>
              <a:t>2013</a:t>
            </a:r>
            <a:r>
              <a:rPr lang="id">
                <a:solidFill>
                  <a:schemeClr val="dk1"/>
                </a:solidFill>
              </a:rPr>
              <a:t>) </a:t>
            </a:r>
          </a:p>
        </p:txBody>
      </p:sp>
      <p:sp>
        <p:nvSpPr>
          <p:cNvPr id="241" name="Shape 241"/>
          <p:cNvSpPr txBox="1"/>
          <p:nvPr/>
        </p:nvSpPr>
        <p:spPr>
          <a:xfrm>
            <a:off x="1151850" y="1785525"/>
            <a:ext cx="6840300" cy="798000"/>
          </a:xfrm>
          <a:prstGeom prst="rect">
            <a:avLst/>
          </a:prstGeom>
          <a:noFill/>
          <a:ln>
            <a:noFill/>
          </a:ln>
        </p:spPr>
        <p:txBody>
          <a:bodyPr lIns="91425" tIns="91425" rIns="91425" bIns="91425" anchor="t" anchorCtr="0">
            <a:noAutofit/>
          </a:bodyPr>
          <a:lstStyle/>
          <a:p>
            <a:pPr lvl="0" algn="ctr">
              <a:spcBef>
                <a:spcPts val="0"/>
              </a:spcBef>
              <a:buNone/>
            </a:pPr>
            <a:r>
              <a:rPr lang="id" sz="4800"/>
              <a:t>not good</a:t>
            </a:r>
          </a:p>
        </p:txBody>
      </p:sp>
      <p:sp>
        <p:nvSpPr>
          <p:cNvPr id="242" name="Shape 242"/>
          <p:cNvSpPr txBox="1"/>
          <p:nvPr/>
        </p:nvSpPr>
        <p:spPr>
          <a:xfrm>
            <a:off x="1151850" y="3422350"/>
            <a:ext cx="6840300" cy="798000"/>
          </a:xfrm>
          <a:prstGeom prst="rect">
            <a:avLst/>
          </a:prstGeom>
          <a:noFill/>
          <a:ln>
            <a:noFill/>
          </a:ln>
        </p:spPr>
        <p:txBody>
          <a:bodyPr lIns="91425" tIns="91425" rIns="91425" bIns="91425" anchor="t" anchorCtr="0">
            <a:noAutofit/>
          </a:bodyPr>
          <a:lstStyle/>
          <a:p>
            <a:pPr lvl="0" algn="ctr" rtl="0">
              <a:spcBef>
                <a:spcPts val="0"/>
              </a:spcBef>
              <a:buNone/>
            </a:pPr>
            <a:r>
              <a:rPr lang="id" sz="4800"/>
              <a:t>not_good</a:t>
            </a:r>
          </a:p>
        </p:txBody>
      </p:sp>
      <p:cxnSp>
        <p:nvCxnSpPr>
          <p:cNvPr id="243" name="Shape 243"/>
          <p:cNvCxnSpPr>
            <a:endCxn id="242" idx="0"/>
          </p:cNvCxnSpPr>
          <p:nvPr/>
        </p:nvCxnSpPr>
        <p:spPr>
          <a:xfrm flipH="1">
            <a:off x="4572000" y="2778850"/>
            <a:ext cx="12000" cy="643500"/>
          </a:xfrm>
          <a:prstGeom prst="straightConnector1">
            <a:avLst/>
          </a:prstGeom>
          <a:noFill/>
          <a:ln w="28575" cap="flat" cmpd="sng">
            <a:solidFill>
              <a:schemeClr val="dk2"/>
            </a:solidFill>
            <a:prstDash val="solid"/>
            <a:round/>
            <a:headEnd type="none" w="lg" len="lg"/>
            <a:tailEnd type="triangle" w="lg" len="lg"/>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p:nvPr/>
        </p:nvSpPr>
        <p:spPr>
          <a:xfrm>
            <a:off x="2968825" y="1598225"/>
            <a:ext cx="3301200" cy="11331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49" name="Shape 24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id"/>
              <a:t>Negation Handling</a:t>
            </a:r>
          </a:p>
          <a:p>
            <a:pPr lvl="0" rtl="0">
              <a:spcBef>
                <a:spcPts val="0"/>
              </a:spcBef>
              <a:buNone/>
            </a:pPr>
            <a:endParaRPr/>
          </a:p>
        </p:txBody>
      </p:sp>
      <p:sp>
        <p:nvSpPr>
          <p:cNvPr id="250" name="Shape 250"/>
          <p:cNvSpPr txBox="1">
            <a:spLocks noGrp="1"/>
          </p:cNvSpPr>
          <p:nvPr>
            <p:ph type="body" idx="1"/>
          </p:nvPr>
        </p:nvSpPr>
        <p:spPr>
          <a:xfrm>
            <a:off x="311700" y="1152475"/>
            <a:ext cx="8520600" cy="498300"/>
          </a:xfrm>
          <a:prstGeom prst="rect">
            <a:avLst/>
          </a:prstGeom>
        </p:spPr>
        <p:txBody>
          <a:bodyPr lIns="91425" tIns="91425" rIns="91425" bIns="91425" anchor="t" anchorCtr="0">
            <a:noAutofit/>
          </a:bodyPr>
          <a:lstStyle/>
          <a:p>
            <a:pPr lvl="0" rtl="0">
              <a:spcBef>
                <a:spcPts val="0"/>
              </a:spcBef>
              <a:buNone/>
            </a:pPr>
            <a:r>
              <a:rPr lang="id">
                <a:solidFill>
                  <a:schemeClr val="dk1"/>
                </a:solidFill>
              </a:rPr>
              <a:t>Narayanan </a:t>
            </a:r>
            <a:r>
              <a:rPr lang="id" i="1">
                <a:solidFill>
                  <a:schemeClr val="dk1"/>
                </a:solidFill>
              </a:rPr>
              <a:t>et al. </a:t>
            </a:r>
            <a:r>
              <a:rPr lang="id">
                <a:solidFill>
                  <a:schemeClr val="dk1"/>
                </a:solidFill>
              </a:rPr>
              <a:t>(</a:t>
            </a:r>
            <a:r>
              <a:rPr lang="id">
                <a:solidFill>
                  <a:srgbClr val="00005A"/>
                </a:solidFill>
              </a:rPr>
              <a:t>2013</a:t>
            </a:r>
            <a:r>
              <a:rPr lang="id">
                <a:solidFill>
                  <a:schemeClr val="dk1"/>
                </a:solidFill>
              </a:rPr>
              <a:t>) </a:t>
            </a:r>
          </a:p>
        </p:txBody>
      </p:sp>
      <p:sp>
        <p:nvSpPr>
          <p:cNvPr id="251" name="Shape 251"/>
          <p:cNvSpPr txBox="1"/>
          <p:nvPr/>
        </p:nvSpPr>
        <p:spPr>
          <a:xfrm>
            <a:off x="1151850" y="1650775"/>
            <a:ext cx="6840300" cy="798000"/>
          </a:xfrm>
          <a:prstGeom prst="rect">
            <a:avLst/>
          </a:prstGeom>
          <a:noFill/>
          <a:ln>
            <a:noFill/>
          </a:ln>
        </p:spPr>
        <p:txBody>
          <a:bodyPr lIns="91425" tIns="91425" rIns="91425" bIns="91425" anchor="t" anchorCtr="0">
            <a:noAutofit/>
          </a:bodyPr>
          <a:lstStyle/>
          <a:p>
            <a:pPr lvl="0" algn="ctr" rtl="0">
              <a:spcBef>
                <a:spcPts val="0"/>
              </a:spcBef>
              <a:buNone/>
            </a:pPr>
            <a:r>
              <a:rPr lang="id" sz="4800"/>
              <a:t>not_good</a:t>
            </a:r>
          </a:p>
        </p:txBody>
      </p:sp>
      <p:sp>
        <p:nvSpPr>
          <p:cNvPr id="252" name="Shape 252"/>
          <p:cNvSpPr/>
          <p:nvPr/>
        </p:nvSpPr>
        <p:spPr>
          <a:xfrm>
            <a:off x="2296825" y="2973825"/>
            <a:ext cx="1391400" cy="1792500"/>
          </a:xfrm>
          <a:prstGeom prst="flowChartConnector">
            <a:avLst/>
          </a:prstGeom>
          <a:solidFill>
            <a:srgbClr val="E06666"/>
          </a:solidFill>
          <a:ln>
            <a:noFill/>
          </a:ln>
        </p:spPr>
        <p:txBody>
          <a:bodyPr lIns="91425" tIns="91425" rIns="91425" bIns="91425" anchor="ctr" anchorCtr="0">
            <a:noAutofit/>
          </a:bodyPr>
          <a:lstStyle/>
          <a:p>
            <a:pPr lvl="0" algn="ctr" rtl="0">
              <a:spcBef>
                <a:spcPts val="0"/>
              </a:spcBef>
              <a:buNone/>
            </a:pPr>
            <a:r>
              <a:rPr lang="id"/>
              <a:t>Negative</a:t>
            </a:r>
          </a:p>
        </p:txBody>
      </p:sp>
      <p:sp>
        <p:nvSpPr>
          <p:cNvPr id="253" name="Shape 253"/>
          <p:cNvSpPr/>
          <p:nvPr/>
        </p:nvSpPr>
        <p:spPr>
          <a:xfrm>
            <a:off x="5876125" y="2973825"/>
            <a:ext cx="1391400" cy="1792500"/>
          </a:xfrm>
          <a:prstGeom prst="flowChartConnector">
            <a:avLst/>
          </a:prstGeom>
          <a:solidFill>
            <a:srgbClr val="CCDB37"/>
          </a:solidFill>
          <a:ln>
            <a:noFill/>
          </a:ln>
        </p:spPr>
        <p:txBody>
          <a:bodyPr lIns="91425" tIns="91425" rIns="91425" bIns="91425" anchor="ctr" anchorCtr="0">
            <a:noAutofit/>
          </a:bodyPr>
          <a:lstStyle/>
          <a:p>
            <a:pPr lvl="0" algn="ctr" rtl="0">
              <a:spcBef>
                <a:spcPts val="0"/>
              </a:spcBef>
              <a:buNone/>
            </a:pPr>
            <a:r>
              <a:rPr lang="id"/>
              <a:t>Positive</a:t>
            </a:r>
          </a:p>
        </p:txBody>
      </p:sp>
      <p:cxnSp>
        <p:nvCxnSpPr>
          <p:cNvPr id="254" name="Shape 254"/>
          <p:cNvCxnSpPr>
            <a:stCxn id="248" idx="4"/>
            <a:endCxn id="252" idx="7"/>
          </p:cNvCxnSpPr>
          <p:nvPr/>
        </p:nvCxnSpPr>
        <p:spPr>
          <a:xfrm flipH="1">
            <a:off x="3484525" y="2731325"/>
            <a:ext cx="1134900" cy="504900"/>
          </a:xfrm>
          <a:prstGeom prst="straightConnector1">
            <a:avLst/>
          </a:prstGeom>
          <a:noFill/>
          <a:ln w="19050" cap="flat" cmpd="sng">
            <a:solidFill>
              <a:schemeClr val="dk2"/>
            </a:solidFill>
            <a:prstDash val="solid"/>
            <a:round/>
            <a:headEnd type="none" w="lg" len="lg"/>
            <a:tailEnd type="triangle" w="lg" len="lg"/>
          </a:ln>
        </p:spPr>
      </p:cxnSp>
      <p:cxnSp>
        <p:nvCxnSpPr>
          <p:cNvPr id="255" name="Shape 255"/>
          <p:cNvCxnSpPr>
            <a:endCxn id="253" idx="1"/>
          </p:cNvCxnSpPr>
          <p:nvPr/>
        </p:nvCxnSpPr>
        <p:spPr>
          <a:xfrm>
            <a:off x="5284590" y="2434430"/>
            <a:ext cx="795300" cy="8019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p:nvPr/>
        </p:nvSpPr>
        <p:spPr>
          <a:xfrm>
            <a:off x="433450" y="2339450"/>
            <a:ext cx="3473400" cy="12300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61" name="Shape 26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id"/>
              <a:t>Negation Handling</a:t>
            </a:r>
          </a:p>
          <a:p>
            <a:pPr lvl="0" rtl="0">
              <a:spcBef>
                <a:spcPts val="0"/>
              </a:spcBef>
              <a:buNone/>
            </a:pPr>
            <a:endParaRPr/>
          </a:p>
        </p:txBody>
      </p:sp>
      <p:sp>
        <p:nvSpPr>
          <p:cNvPr id="262" name="Shape 262"/>
          <p:cNvSpPr txBox="1">
            <a:spLocks noGrp="1"/>
          </p:cNvSpPr>
          <p:nvPr>
            <p:ph type="body" idx="1"/>
          </p:nvPr>
        </p:nvSpPr>
        <p:spPr>
          <a:xfrm>
            <a:off x="311700" y="1152475"/>
            <a:ext cx="8520600" cy="498300"/>
          </a:xfrm>
          <a:prstGeom prst="rect">
            <a:avLst/>
          </a:prstGeom>
        </p:spPr>
        <p:txBody>
          <a:bodyPr lIns="91425" tIns="91425" rIns="91425" bIns="91425" anchor="t" anchorCtr="0">
            <a:noAutofit/>
          </a:bodyPr>
          <a:lstStyle/>
          <a:p>
            <a:pPr lvl="0" rtl="0">
              <a:spcBef>
                <a:spcPts val="0"/>
              </a:spcBef>
              <a:buNone/>
            </a:pPr>
            <a:r>
              <a:rPr lang="id">
                <a:solidFill>
                  <a:schemeClr val="dk1"/>
                </a:solidFill>
              </a:rPr>
              <a:t>Narayanan </a:t>
            </a:r>
            <a:r>
              <a:rPr lang="id" i="1">
                <a:solidFill>
                  <a:schemeClr val="dk1"/>
                </a:solidFill>
              </a:rPr>
              <a:t>et al. </a:t>
            </a:r>
            <a:r>
              <a:rPr lang="id">
                <a:solidFill>
                  <a:schemeClr val="dk1"/>
                </a:solidFill>
              </a:rPr>
              <a:t>(</a:t>
            </a:r>
            <a:r>
              <a:rPr lang="id">
                <a:solidFill>
                  <a:srgbClr val="00005A"/>
                </a:solidFill>
              </a:rPr>
              <a:t>2013</a:t>
            </a:r>
            <a:r>
              <a:rPr lang="id">
                <a:solidFill>
                  <a:schemeClr val="dk1"/>
                </a:solidFill>
              </a:rPr>
              <a:t>) </a:t>
            </a:r>
          </a:p>
        </p:txBody>
      </p:sp>
      <p:sp>
        <p:nvSpPr>
          <p:cNvPr id="263" name="Shape 263"/>
          <p:cNvSpPr txBox="1"/>
          <p:nvPr/>
        </p:nvSpPr>
        <p:spPr>
          <a:xfrm>
            <a:off x="593500" y="2436375"/>
            <a:ext cx="2981100" cy="798000"/>
          </a:xfrm>
          <a:prstGeom prst="rect">
            <a:avLst/>
          </a:prstGeom>
          <a:noFill/>
          <a:ln>
            <a:noFill/>
          </a:ln>
        </p:spPr>
        <p:txBody>
          <a:bodyPr lIns="91425" tIns="91425" rIns="91425" bIns="91425" anchor="t" anchorCtr="0">
            <a:noAutofit/>
          </a:bodyPr>
          <a:lstStyle/>
          <a:p>
            <a:pPr lvl="0" algn="ctr" rtl="0">
              <a:spcBef>
                <a:spcPts val="0"/>
              </a:spcBef>
              <a:buNone/>
            </a:pPr>
            <a:r>
              <a:rPr lang="id" sz="4800"/>
              <a:t>not_good</a:t>
            </a:r>
          </a:p>
        </p:txBody>
      </p:sp>
      <p:sp>
        <p:nvSpPr>
          <p:cNvPr id="264" name="Shape 264"/>
          <p:cNvSpPr/>
          <p:nvPr/>
        </p:nvSpPr>
        <p:spPr>
          <a:xfrm>
            <a:off x="6132550" y="2065400"/>
            <a:ext cx="1391400" cy="1792500"/>
          </a:xfrm>
          <a:prstGeom prst="flowChartConnector">
            <a:avLst/>
          </a:prstGeom>
          <a:solidFill>
            <a:srgbClr val="E06666"/>
          </a:solidFill>
          <a:ln>
            <a:noFill/>
          </a:ln>
        </p:spPr>
        <p:txBody>
          <a:bodyPr lIns="91425" tIns="91425" rIns="91425" bIns="91425" anchor="ctr" anchorCtr="0">
            <a:noAutofit/>
          </a:bodyPr>
          <a:lstStyle/>
          <a:p>
            <a:pPr lvl="0" algn="ctr" rtl="0">
              <a:spcBef>
                <a:spcPts val="0"/>
              </a:spcBef>
              <a:buNone/>
            </a:pPr>
            <a:r>
              <a:rPr lang="id"/>
              <a:t>Negative</a:t>
            </a:r>
          </a:p>
        </p:txBody>
      </p:sp>
      <p:cxnSp>
        <p:nvCxnSpPr>
          <p:cNvPr id="265" name="Shape 265"/>
          <p:cNvCxnSpPr/>
          <p:nvPr/>
        </p:nvCxnSpPr>
        <p:spPr>
          <a:xfrm rot="10800000" flipH="1">
            <a:off x="4453150" y="2968850"/>
            <a:ext cx="1365900" cy="720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Clr>
                <a:schemeClr val="dk1"/>
              </a:buClr>
              <a:buSzPct val="39285"/>
              <a:buFont typeface="Arial"/>
              <a:buNone/>
            </a:pPr>
            <a:r>
              <a:rPr lang="id"/>
              <a:t>Negation Handling</a:t>
            </a:r>
          </a:p>
          <a:p>
            <a:pPr lvl="0">
              <a:spcBef>
                <a:spcPts val="0"/>
              </a:spcBef>
              <a:buClr>
                <a:schemeClr val="dk1"/>
              </a:buClr>
              <a:buSzPct val="39285"/>
              <a:buFont typeface="Arial"/>
              <a:buNone/>
            </a:pPr>
            <a:endParaRPr/>
          </a:p>
          <a:p>
            <a:pPr lvl="0">
              <a:spcBef>
                <a:spcPts val="0"/>
              </a:spcBef>
              <a:buNone/>
            </a:pPr>
            <a:endParaRPr/>
          </a:p>
        </p:txBody>
      </p:sp>
      <p:sp>
        <p:nvSpPr>
          <p:cNvPr id="271" name="Shape 27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id"/>
              <a:t>Pseudocode</a:t>
            </a:r>
          </a:p>
          <a:p>
            <a:pPr lvl="0">
              <a:spcBef>
                <a:spcPts val="0"/>
              </a:spcBef>
              <a:buNone/>
            </a:pPr>
            <a:endParaRPr/>
          </a:p>
        </p:txBody>
      </p:sp>
      <p:pic>
        <p:nvPicPr>
          <p:cNvPr id="272" name="Shape 272" descr="pseudocode.PNG"/>
          <p:cNvPicPr preferRelativeResize="0"/>
          <p:nvPr/>
        </p:nvPicPr>
        <p:blipFill>
          <a:blip r:embed="rId3">
            <a:alphaModFix/>
          </a:blip>
          <a:stretch>
            <a:fillRect/>
          </a:stretch>
        </p:blipFill>
        <p:spPr>
          <a:xfrm>
            <a:off x="1990891" y="1609225"/>
            <a:ext cx="5162225" cy="30102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Klasifikasi</a:t>
            </a:r>
          </a:p>
        </p:txBody>
      </p:sp>
      <p:sp>
        <p:nvSpPr>
          <p:cNvPr id="278" name="Shape 278"/>
          <p:cNvSpPr txBox="1">
            <a:spLocks noGrp="1"/>
          </p:cNvSpPr>
          <p:nvPr>
            <p:ph type="body" idx="1"/>
          </p:nvPr>
        </p:nvSpPr>
        <p:spPr>
          <a:xfrm>
            <a:off x="457200" y="1152475"/>
            <a:ext cx="8375099" cy="1003695"/>
          </a:xfrm>
          <a:prstGeom prst="rect">
            <a:avLst/>
          </a:prstGeom>
        </p:spPr>
        <p:txBody>
          <a:bodyPr lIns="91425" tIns="91425" rIns="91425" bIns="91425" anchor="t" anchorCtr="0">
            <a:noAutofit/>
          </a:bodyPr>
          <a:lstStyle/>
          <a:p>
            <a:pPr lvl="0">
              <a:spcBef>
                <a:spcPts val="0"/>
              </a:spcBef>
              <a:buClr>
                <a:schemeClr val="dk1"/>
              </a:buClr>
              <a:buSzPct val="45833"/>
              <a:buFont typeface="Arial"/>
              <a:buNone/>
            </a:pPr>
            <a:r>
              <a:rPr lang="id" sz="2000" dirty="0">
                <a:solidFill>
                  <a:srgbClr val="000000"/>
                </a:solidFill>
              </a:rPr>
              <a:t>Menggolongkan atau mengelompokkan suatu dokumen ke dalam suatu kategori tertentu (Manning et al. 2008).</a:t>
            </a:r>
          </a:p>
        </p:txBody>
      </p:sp>
      <p:pic>
        <p:nvPicPr>
          <p:cNvPr id="2" name="Picture 1"/>
          <p:cNvPicPr>
            <a:picLocks noChangeAspect="1"/>
          </p:cNvPicPr>
          <p:nvPr/>
        </p:nvPicPr>
        <p:blipFill>
          <a:blip r:embed="rId3"/>
          <a:stretch>
            <a:fillRect/>
          </a:stretch>
        </p:blipFill>
        <p:spPr>
          <a:xfrm>
            <a:off x="821438" y="2156170"/>
            <a:ext cx="2412705" cy="2412705"/>
          </a:xfrm>
          <a:prstGeom prst="rect">
            <a:avLst/>
          </a:prstGeom>
        </p:spPr>
      </p:pic>
      <p:sp>
        <p:nvSpPr>
          <p:cNvPr id="3" name="TextBox 2"/>
          <p:cNvSpPr txBox="1"/>
          <p:nvPr/>
        </p:nvSpPr>
        <p:spPr>
          <a:xfrm>
            <a:off x="3598381" y="2290920"/>
            <a:ext cx="5026074" cy="2308324"/>
          </a:xfrm>
          <a:prstGeom prst="rect">
            <a:avLst/>
          </a:prstGeom>
          <a:noFill/>
        </p:spPr>
        <p:txBody>
          <a:bodyPr wrap="square" rtlCol="0">
            <a:spAutoFit/>
          </a:bodyPr>
          <a:lstStyle/>
          <a:p>
            <a:pPr lvl="0">
              <a:buClr>
                <a:schemeClr val="dk1"/>
              </a:buClr>
              <a:buSzPct val="45833"/>
            </a:pPr>
            <a:r>
              <a:rPr lang="en-US" sz="1800" dirty="0" err="1"/>
              <a:t>Kategori</a:t>
            </a:r>
            <a:r>
              <a:rPr lang="en-US" sz="1800" dirty="0"/>
              <a:t> </a:t>
            </a:r>
            <a:r>
              <a:rPr lang="en-US" sz="1800" dirty="0" err="1"/>
              <a:t>dalam</a:t>
            </a:r>
            <a:r>
              <a:rPr lang="en-US" sz="1800" dirty="0"/>
              <a:t> </a:t>
            </a:r>
            <a:r>
              <a:rPr lang="en-US" sz="1800" dirty="0" err="1"/>
              <a:t>analisis</a:t>
            </a:r>
            <a:r>
              <a:rPr lang="en-US" sz="1800" dirty="0"/>
              <a:t> </a:t>
            </a:r>
            <a:r>
              <a:rPr lang="en-US" sz="1800" dirty="0" err="1"/>
              <a:t>sentimen</a:t>
            </a:r>
            <a:r>
              <a:rPr lang="en-US" sz="1800" dirty="0"/>
              <a:t> </a:t>
            </a:r>
            <a:r>
              <a:rPr lang="en-US" sz="1800" dirty="0" err="1"/>
              <a:t>yaitu</a:t>
            </a:r>
            <a:r>
              <a:rPr lang="en-US" sz="1800" dirty="0"/>
              <a:t> </a:t>
            </a:r>
            <a:r>
              <a:rPr lang="en-US" sz="1800" dirty="0" err="1"/>
              <a:t>positif</a:t>
            </a:r>
            <a:r>
              <a:rPr lang="en-US" sz="1800" dirty="0"/>
              <a:t>, </a:t>
            </a:r>
            <a:r>
              <a:rPr lang="en-US" sz="1800" dirty="0" err="1"/>
              <a:t>negatif</a:t>
            </a:r>
            <a:r>
              <a:rPr lang="en-US" sz="1800" dirty="0"/>
              <a:t>, </a:t>
            </a:r>
            <a:r>
              <a:rPr lang="en-US" sz="1800" dirty="0" err="1"/>
              <a:t>dan</a:t>
            </a:r>
            <a:r>
              <a:rPr lang="en-US" sz="1800" dirty="0"/>
              <a:t> </a:t>
            </a:r>
            <a:r>
              <a:rPr lang="en-US" sz="1800" dirty="0" err="1"/>
              <a:t>netral</a:t>
            </a:r>
            <a:r>
              <a:rPr lang="en-US" sz="1800" dirty="0"/>
              <a:t>.</a:t>
            </a:r>
          </a:p>
          <a:p>
            <a:pPr lvl="0">
              <a:buClr>
                <a:schemeClr val="dk1"/>
              </a:buClr>
              <a:buSzPct val="45833"/>
            </a:pPr>
            <a:endParaRPr lang="en-US" sz="1800" dirty="0"/>
          </a:p>
          <a:p>
            <a:r>
              <a:rPr lang="en-US" sz="1800" dirty="0">
                <a:solidFill>
                  <a:schemeClr val="tx1"/>
                </a:solidFill>
              </a:rPr>
              <a:t>Model </a:t>
            </a:r>
            <a:r>
              <a:rPr lang="en-US" sz="1800" dirty="0" err="1">
                <a:solidFill>
                  <a:schemeClr val="tx1"/>
                </a:solidFill>
              </a:rPr>
              <a:t>klasifikasi</a:t>
            </a:r>
            <a:r>
              <a:rPr lang="en-US" sz="1800" dirty="0">
                <a:solidFill>
                  <a:schemeClr val="tx1"/>
                </a:solidFill>
              </a:rPr>
              <a:t> naïve </a:t>
            </a:r>
            <a:r>
              <a:rPr lang="en-US" sz="1800" dirty="0" err="1">
                <a:solidFill>
                  <a:schemeClr val="tx1"/>
                </a:solidFill>
              </a:rPr>
              <a:t>bayes</a:t>
            </a:r>
            <a:r>
              <a:rPr lang="en-US" sz="1800" dirty="0">
                <a:solidFill>
                  <a:schemeClr val="tx1"/>
                </a:solidFill>
              </a:rPr>
              <a:t> </a:t>
            </a:r>
            <a:r>
              <a:rPr lang="en-US" sz="1800" dirty="0" err="1">
                <a:solidFill>
                  <a:schemeClr val="tx1"/>
                </a:solidFill>
              </a:rPr>
              <a:t>digunakan</a:t>
            </a:r>
            <a:r>
              <a:rPr lang="en-US" sz="1800" dirty="0">
                <a:solidFill>
                  <a:schemeClr val="tx1"/>
                </a:solidFill>
              </a:rPr>
              <a:t> </a:t>
            </a:r>
            <a:r>
              <a:rPr lang="en-US" sz="1800" dirty="0" err="1">
                <a:solidFill>
                  <a:schemeClr val="tx1"/>
                </a:solidFill>
              </a:rPr>
              <a:t>karena</a:t>
            </a:r>
            <a:r>
              <a:rPr lang="en-US" sz="1800" dirty="0">
                <a:solidFill>
                  <a:schemeClr val="tx1"/>
                </a:solidFill>
              </a:rPr>
              <a:t> proses yang </a:t>
            </a:r>
            <a:r>
              <a:rPr lang="en-US" sz="1800" dirty="0" err="1">
                <a:solidFill>
                  <a:schemeClr val="tx1"/>
                </a:solidFill>
              </a:rPr>
              <a:t>sederhana</a:t>
            </a:r>
            <a:r>
              <a:rPr lang="en-US" sz="1800" dirty="0">
                <a:solidFill>
                  <a:schemeClr val="tx1"/>
                </a:solidFill>
              </a:rPr>
              <a:t> </a:t>
            </a:r>
            <a:r>
              <a:rPr lang="en-US" sz="1800" dirty="0" err="1">
                <a:solidFill>
                  <a:schemeClr val="tx1"/>
                </a:solidFill>
              </a:rPr>
              <a:t>dan</a:t>
            </a:r>
            <a:r>
              <a:rPr lang="en-US" sz="1800" dirty="0">
                <a:solidFill>
                  <a:schemeClr val="tx1"/>
                </a:solidFill>
              </a:rPr>
              <a:t> </a:t>
            </a:r>
            <a:r>
              <a:rPr lang="en-US" sz="1800" dirty="0" err="1">
                <a:solidFill>
                  <a:schemeClr val="tx1"/>
                </a:solidFill>
              </a:rPr>
              <a:t>pengaplikasiannya</a:t>
            </a:r>
            <a:r>
              <a:rPr lang="en-US" sz="1800" dirty="0">
                <a:solidFill>
                  <a:schemeClr val="tx1"/>
                </a:solidFill>
              </a:rPr>
              <a:t> yang </a:t>
            </a:r>
            <a:r>
              <a:rPr lang="en-US" sz="1800" dirty="0" err="1">
                <a:solidFill>
                  <a:schemeClr val="tx1"/>
                </a:solidFill>
              </a:rPr>
              <a:t>mudah</a:t>
            </a:r>
            <a:r>
              <a:rPr lang="en-US" sz="1800" dirty="0">
                <a:solidFill>
                  <a:schemeClr val="tx1"/>
                </a:solidFill>
              </a:rPr>
              <a:t> </a:t>
            </a:r>
            <a:r>
              <a:rPr lang="en-US" sz="1800" dirty="0" err="1">
                <a:solidFill>
                  <a:schemeClr val="tx1"/>
                </a:solidFill>
              </a:rPr>
              <a:t>pada</a:t>
            </a:r>
            <a:r>
              <a:rPr lang="en-US" sz="1800" dirty="0">
                <a:solidFill>
                  <a:schemeClr val="tx1"/>
                </a:solidFill>
              </a:rPr>
              <a:t> </a:t>
            </a:r>
            <a:r>
              <a:rPr lang="en-US" sz="1800" dirty="0" err="1">
                <a:solidFill>
                  <a:schemeClr val="tx1"/>
                </a:solidFill>
              </a:rPr>
              <a:t>berbagai</a:t>
            </a:r>
            <a:r>
              <a:rPr lang="en-US" sz="1800" dirty="0">
                <a:solidFill>
                  <a:schemeClr val="tx1"/>
                </a:solidFill>
              </a:rPr>
              <a:t> </a:t>
            </a:r>
            <a:r>
              <a:rPr lang="en-US" sz="1800" dirty="0" err="1">
                <a:solidFill>
                  <a:schemeClr val="tx1"/>
                </a:solidFill>
              </a:rPr>
              <a:t>keadaan</a:t>
            </a:r>
            <a:r>
              <a:rPr lang="en-US" sz="1800" dirty="0">
                <a:solidFill>
                  <a:schemeClr val="tx1"/>
                </a:solidFill>
              </a:rPr>
              <a:t> (Manning et al. 2008)</a:t>
            </a:r>
          </a:p>
          <a:p>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Multinomial Naïve Bayes</a:t>
            </a:r>
          </a:p>
        </p:txBody>
      </p:sp>
      <p:sp>
        <p:nvSpPr>
          <p:cNvPr id="284" name="Shape 28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Clr>
                <a:schemeClr val="dk1"/>
              </a:buClr>
              <a:buSzPct val="61111"/>
              <a:buFont typeface="Arial"/>
              <a:buNone/>
            </a:pPr>
            <a:r>
              <a:rPr lang="id" dirty="0">
                <a:solidFill>
                  <a:srgbClr val="000000"/>
                </a:solidFill>
              </a:rPr>
              <a:t>Klasifikasi berbasis peluang dan banyak digunakan karena mudah diaplikasikan dan prosesnya sederhana (Manning et al. 2008).</a:t>
            </a:r>
            <a:endParaRPr dirty="0">
              <a:solidFill>
                <a:srgbClr val="000000"/>
              </a:solidFill>
            </a:endParaRPr>
          </a:p>
          <a:p>
            <a:pPr lvl="0">
              <a:spcBef>
                <a:spcPts val="0"/>
              </a:spcBef>
              <a:buNone/>
            </a:pPr>
            <a:endParaRPr lang="en-US"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43169346"/>
              </p:ext>
            </p:extLst>
          </p:nvPr>
        </p:nvGraphicFramePr>
        <p:xfrm>
          <a:off x="1524000" y="2118995"/>
          <a:ext cx="6096000" cy="2001520"/>
        </p:xfrm>
        <a:graphic>
          <a:graphicData uri="http://schemas.openxmlformats.org/drawingml/2006/table">
            <a:tbl>
              <a:tblPr firstRow="1" bandRow="1">
                <a:tableStyleId>{42E77722-37A1-4B5B-A230-863FA22FAFA2}</a:tableStyleId>
              </a:tblPr>
              <a:tblGrid>
                <a:gridCol w="1524000">
                  <a:extLst>
                    <a:ext uri="{9D8B030D-6E8A-4147-A177-3AD203B41FA5}">
                      <a16:colId xmlns:a16="http://schemas.microsoft.com/office/drawing/2014/main" val="2706500175"/>
                    </a:ext>
                  </a:extLst>
                </a:gridCol>
                <a:gridCol w="1524000">
                  <a:extLst>
                    <a:ext uri="{9D8B030D-6E8A-4147-A177-3AD203B41FA5}">
                      <a16:colId xmlns:a16="http://schemas.microsoft.com/office/drawing/2014/main" val="1566307250"/>
                    </a:ext>
                  </a:extLst>
                </a:gridCol>
                <a:gridCol w="1524000">
                  <a:extLst>
                    <a:ext uri="{9D8B030D-6E8A-4147-A177-3AD203B41FA5}">
                      <a16:colId xmlns:a16="http://schemas.microsoft.com/office/drawing/2014/main" val="4245284670"/>
                    </a:ext>
                  </a:extLst>
                </a:gridCol>
                <a:gridCol w="1524000">
                  <a:extLst>
                    <a:ext uri="{9D8B030D-6E8A-4147-A177-3AD203B41FA5}">
                      <a16:colId xmlns:a16="http://schemas.microsoft.com/office/drawing/2014/main" val="1716889487"/>
                    </a:ext>
                  </a:extLst>
                </a:gridCol>
              </a:tblGrid>
              <a:tr h="370840">
                <a:tc>
                  <a:txBody>
                    <a:bodyPr/>
                    <a:lstStyle/>
                    <a:p>
                      <a:endParaRPr lang="en-US" dirty="0"/>
                    </a:p>
                  </a:txBody>
                  <a:tcPr/>
                </a:tc>
                <a:tc>
                  <a:txBody>
                    <a:bodyPr/>
                    <a:lstStyle/>
                    <a:p>
                      <a:r>
                        <a:rPr lang="en-US" dirty="0"/>
                        <a:t>Doc</a:t>
                      </a:r>
                    </a:p>
                  </a:txBody>
                  <a:tcPr/>
                </a:tc>
                <a:tc>
                  <a:txBody>
                    <a:bodyPr/>
                    <a:lstStyle/>
                    <a:p>
                      <a:r>
                        <a:rPr lang="en-US" dirty="0"/>
                        <a:t>Tweet</a:t>
                      </a:r>
                    </a:p>
                  </a:txBody>
                  <a:tcPr/>
                </a:tc>
                <a:tc>
                  <a:txBody>
                    <a:bodyPr/>
                    <a:lstStyle/>
                    <a:p>
                      <a:r>
                        <a:rPr lang="en-US" dirty="0"/>
                        <a:t>Class</a:t>
                      </a:r>
                    </a:p>
                  </a:txBody>
                  <a:tcPr/>
                </a:tc>
                <a:extLst>
                  <a:ext uri="{0D108BD9-81ED-4DB2-BD59-A6C34878D82A}">
                    <a16:rowId xmlns:a16="http://schemas.microsoft.com/office/drawing/2014/main" val="927779176"/>
                  </a:ext>
                </a:extLst>
              </a:tr>
              <a:tr h="370840">
                <a:tc>
                  <a:txBody>
                    <a:bodyPr/>
                    <a:lstStyle/>
                    <a:p>
                      <a:r>
                        <a:rPr lang="en-US" dirty="0"/>
                        <a:t>Training</a:t>
                      </a:r>
                    </a:p>
                  </a:txBody>
                  <a:tcPr/>
                </a:tc>
                <a:tc>
                  <a:txBody>
                    <a:bodyPr/>
                    <a:lstStyle/>
                    <a:p>
                      <a:r>
                        <a:rPr lang="en-US" dirty="0"/>
                        <a:t>1</a:t>
                      </a:r>
                    </a:p>
                  </a:txBody>
                  <a:tcPr/>
                </a:tc>
                <a:tc>
                  <a:txBody>
                    <a:bodyPr/>
                    <a:lstStyle/>
                    <a:p>
                      <a:r>
                        <a:rPr lang="en-US" dirty="0" err="1"/>
                        <a:t>Baik</a:t>
                      </a:r>
                      <a:r>
                        <a:rPr lang="en-US" dirty="0"/>
                        <a:t> </a:t>
                      </a:r>
                      <a:r>
                        <a:rPr lang="en-US" dirty="0" err="1"/>
                        <a:t>Buruk</a:t>
                      </a:r>
                      <a:r>
                        <a:rPr lang="en-US" dirty="0"/>
                        <a:t> </a:t>
                      </a:r>
                      <a:r>
                        <a:rPr lang="en-US" dirty="0" err="1"/>
                        <a:t>Baik</a:t>
                      </a:r>
                      <a:endParaRPr lang="en-US" dirty="0"/>
                    </a:p>
                  </a:txBody>
                  <a:tcPr/>
                </a:tc>
                <a:tc>
                  <a:txBody>
                    <a:bodyPr/>
                    <a:lstStyle/>
                    <a:p>
                      <a:r>
                        <a:rPr lang="en-US" dirty="0"/>
                        <a:t>Positive</a:t>
                      </a:r>
                    </a:p>
                  </a:txBody>
                  <a:tcPr/>
                </a:tc>
                <a:extLst>
                  <a:ext uri="{0D108BD9-81ED-4DB2-BD59-A6C34878D82A}">
                    <a16:rowId xmlns:a16="http://schemas.microsoft.com/office/drawing/2014/main" val="675939903"/>
                  </a:ext>
                </a:extLst>
              </a:tr>
              <a:tr h="370840">
                <a:tc>
                  <a:txBody>
                    <a:bodyPr/>
                    <a:lstStyle/>
                    <a:p>
                      <a:endParaRPr lang="en-US" dirty="0"/>
                    </a:p>
                  </a:txBody>
                  <a:tcPr/>
                </a:tc>
                <a:tc>
                  <a:txBody>
                    <a:bodyPr/>
                    <a:lstStyle/>
                    <a:p>
                      <a:r>
                        <a:rPr lang="en-US" dirty="0"/>
                        <a:t>2</a:t>
                      </a:r>
                    </a:p>
                  </a:txBody>
                  <a:tcPr/>
                </a:tc>
                <a:tc>
                  <a:txBody>
                    <a:bodyPr/>
                    <a:lstStyle/>
                    <a:p>
                      <a:r>
                        <a:rPr lang="en-US" dirty="0" err="1"/>
                        <a:t>Baik</a:t>
                      </a:r>
                      <a:r>
                        <a:rPr lang="en-US" dirty="0"/>
                        <a:t> </a:t>
                      </a:r>
                      <a:r>
                        <a:rPr lang="en-US" dirty="0" err="1"/>
                        <a:t>Baik</a:t>
                      </a:r>
                      <a:r>
                        <a:rPr lang="en-US" dirty="0"/>
                        <a:t> </a:t>
                      </a:r>
                      <a:r>
                        <a:rPr lang="en-US" dirty="0" err="1"/>
                        <a:t>Jelek</a:t>
                      </a:r>
                      <a:endParaRPr lang="en-US" dirty="0"/>
                    </a:p>
                  </a:txBody>
                  <a:tcPr/>
                </a:tc>
                <a:tc>
                  <a:txBody>
                    <a:bodyPr/>
                    <a:lstStyle/>
                    <a:p>
                      <a:r>
                        <a:rPr lang="en-US" dirty="0"/>
                        <a:t>Positive</a:t>
                      </a:r>
                    </a:p>
                  </a:txBody>
                  <a:tcPr/>
                </a:tc>
                <a:extLst>
                  <a:ext uri="{0D108BD9-81ED-4DB2-BD59-A6C34878D82A}">
                    <a16:rowId xmlns:a16="http://schemas.microsoft.com/office/drawing/2014/main" val="1083564572"/>
                  </a:ext>
                </a:extLst>
              </a:tr>
              <a:tr h="370840">
                <a:tc>
                  <a:txBody>
                    <a:bodyPr/>
                    <a:lstStyle/>
                    <a:p>
                      <a:endParaRPr lang="en-US" dirty="0"/>
                    </a:p>
                  </a:txBody>
                  <a:tcPr/>
                </a:tc>
                <a:tc>
                  <a:txBody>
                    <a:bodyPr/>
                    <a:lstStyle/>
                    <a:p>
                      <a:r>
                        <a:rPr lang="en-US" dirty="0"/>
                        <a:t>3</a:t>
                      </a:r>
                    </a:p>
                  </a:txBody>
                  <a:tcPr/>
                </a:tc>
                <a:tc>
                  <a:txBody>
                    <a:bodyPr/>
                    <a:lstStyle/>
                    <a:p>
                      <a:r>
                        <a:rPr lang="en-US" dirty="0" err="1"/>
                        <a:t>Jelek</a:t>
                      </a:r>
                      <a:r>
                        <a:rPr lang="en-US" dirty="0"/>
                        <a:t> </a:t>
                      </a:r>
                      <a:r>
                        <a:rPr lang="en-US" dirty="0" err="1"/>
                        <a:t>Buruk</a:t>
                      </a:r>
                      <a:endParaRPr lang="en-US" dirty="0"/>
                    </a:p>
                  </a:txBody>
                  <a:tcPr/>
                </a:tc>
                <a:tc>
                  <a:txBody>
                    <a:bodyPr/>
                    <a:lstStyle/>
                    <a:p>
                      <a:r>
                        <a:rPr lang="en-US" dirty="0"/>
                        <a:t>Negative</a:t>
                      </a:r>
                    </a:p>
                  </a:txBody>
                  <a:tcPr/>
                </a:tc>
                <a:extLst>
                  <a:ext uri="{0D108BD9-81ED-4DB2-BD59-A6C34878D82A}">
                    <a16:rowId xmlns:a16="http://schemas.microsoft.com/office/drawing/2014/main" val="3330870931"/>
                  </a:ext>
                </a:extLst>
              </a:tr>
              <a:tr h="370840">
                <a:tc>
                  <a:txBody>
                    <a:bodyPr/>
                    <a:lstStyle/>
                    <a:p>
                      <a:r>
                        <a:rPr lang="en-US" dirty="0"/>
                        <a:t>Test</a:t>
                      </a:r>
                    </a:p>
                  </a:txBody>
                  <a:tcPr/>
                </a:tc>
                <a:tc>
                  <a:txBody>
                    <a:bodyPr/>
                    <a:lstStyle/>
                    <a:p>
                      <a:r>
                        <a:rPr lang="en-US" dirty="0"/>
                        <a:t>4</a:t>
                      </a:r>
                    </a:p>
                  </a:txBody>
                  <a:tcPr/>
                </a:tc>
                <a:tc>
                  <a:txBody>
                    <a:bodyPr/>
                    <a:lstStyle/>
                    <a:p>
                      <a:r>
                        <a:rPr lang="en-US" dirty="0" err="1"/>
                        <a:t>Baik</a:t>
                      </a:r>
                      <a:r>
                        <a:rPr lang="en-US" dirty="0"/>
                        <a:t> </a:t>
                      </a:r>
                      <a:r>
                        <a:rPr lang="en-US" dirty="0" err="1"/>
                        <a:t>Baik</a:t>
                      </a:r>
                      <a:r>
                        <a:rPr lang="en-US" dirty="0"/>
                        <a:t> </a:t>
                      </a:r>
                      <a:r>
                        <a:rPr lang="en-US" dirty="0" err="1"/>
                        <a:t>Baik</a:t>
                      </a:r>
                      <a:r>
                        <a:rPr lang="en-US" dirty="0"/>
                        <a:t> </a:t>
                      </a:r>
                      <a:r>
                        <a:rPr lang="en-US" dirty="0" err="1"/>
                        <a:t>Jelek</a:t>
                      </a:r>
                      <a:r>
                        <a:rPr lang="en-US" dirty="0"/>
                        <a:t> </a:t>
                      </a:r>
                      <a:r>
                        <a:rPr lang="en-US" dirty="0" err="1"/>
                        <a:t>Buruk</a:t>
                      </a:r>
                      <a:endParaRPr lang="en-US" dirty="0"/>
                    </a:p>
                  </a:txBody>
                  <a:tcPr/>
                </a:tc>
                <a:tc>
                  <a:txBody>
                    <a:bodyPr/>
                    <a:lstStyle/>
                    <a:p>
                      <a:r>
                        <a:rPr lang="en-US" dirty="0"/>
                        <a:t>?</a:t>
                      </a:r>
                    </a:p>
                  </a:txBody>
                  <a:tcPr/>
                </a:tc>
                <a:extLst>
                  <a:ext uri="{0D108BD9-81ED-4DB2-BD59-A6C34878D82A}">
                    <a16:rowId xmlns:a16="http://schemas.microsoft.com/office/drawing/2014/main" val="248276762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69" name="Shape 69" descr="social-media.jp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695343" y="445025"/>
            <a:ext cx="1028700" cy="6858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692452134"/>
              </p:ext>
            </p:extLst>
          </p:nvPr>
        </p:nvGraphicFramePr>
        <p:xfrm>
          <a:off x="311700" y="445025"/>
          <a:ext cx="6096000" cy="1936591"/>
        </p:xfrm>
        <a:graphic>
          <a:graphicData uri="http://schemas.openxmlformats.org/drawingml/2006/table">
            <a:tbl>
              <a:tblPr firstRow="1" bandRow="1">
                <a:tableStyleId>{42E77722-37A1-4B5B-A230-863FA22FAFA2}</a:tableStyleId>
              </a:tblPr>
              <a:tblGrid>
                <a:gridCol w="1524000">
                  <a:extLst>
                    <a:ext uri="{9D8B030D-6E8A-4147-A177-3AD203B41FA5}">
                      <a16:colId xmlns:a16="http://schemas.microsoft.com/office/drawing/2014/main" val="2706500175"/>
                    </a:ext>
                  </a:extLst>
                </a:gridCol>
                <a:gridCol w="1524000">
                  <a:extLst>
                    <a:ext uri="{9D8B030D-6E8A-4147-A177-3AD203B41FA5}">
                      <a16:colId xmlns:a16="http://schemas.microsoft.com/office/drawing/2014/main" val="1566307250"/>
                    </a:ext>
                  </a:extLst>
                </a:gridCol>
                <a:gridCol w="1524000">
                  <a:extLst>
                    <a:ext uri="{9D8B030D-6E8A-4147-A177-3AD203B41FA5}">
                      <a16:colId xmlns:a16="http://schemas.microsoft.com/office/drawing/2014/main" val="4245284670"/>
                    </a:ext>
                  </a:extLst>
                </a:gridCol>
                <a:gridCol w="1524000">
                  <a:extLst>
                    <a:ext uri="{9D8B030D-6E8A-4147-A177-3AD203B41FA5}">
                      <a16:colId xmlns:a16="http://schemas.microsoft.com/office/drawing/2014/main" val="1716889487"/>
                    </a:ext>
                  </a:extLst>
                </a:gridCol>
              </a:tblGrid>
              <a:tr h="305911">
                <a:tc>
                  <a:txBody>
                    <a:bodyPr/>
                    <a:lstStyle/>
                    <a:p>
                      <a:endParaRPr lang="en-US" dirty="0"/>
                    </a:p>
                  </a:txBody>
                  <a:tcPr/>
                </a:tc>
                <a:tc>
                  <a:txBody>
                    <a:bodyPr/>
                    <a:lstStyle/>
                    <a:p>
                      <a:r>
                        <a:rPr lang="en-US" dirty="0"/>
                        <a:t>Doc</a:t>
                      </a:r>
                    </a:p>
                  </a:txBody>
                  <a:tcPr/>
                </a:tc>
                <a:tc>
                  <a:txBody>
                    <a:bodyPr/>
                    <a:lstStyle/>
                    <a:p>
                      <a:r>
                        <a:rPr lang="en-US" dirty="0"/>
                        <a:t>Tweet</a:t>
                      </a:r>
                    </a:p>
                  </a:txBody>
                  <a:tcPr/>
                </a:tc>
                <a:tc>
                  <a:txBody>
                    <a:bodyPr/>
                    <a:lstStyle/>
                    <a:p>
                      <a:r>
                        <a:rPr lang="en-US" dirty="0"/>
                        <a:t>Class</a:t>
                      </a:r>
                    </a:p>
                  </a:txBody>
                  <a:tcPr/>
                </a:tc>
                <a:extLst>
                  <a:ext uri="{0D108BD9-81ED-4DB2-BD59-A6C34878D82A}">
                    <a16:rowId xmlns:a16="http://schemas.microsoft.com/office/drawing/2014/main" val="927779176"/>
                  </a:ext>
                </a:extLst>
              </a:tr>
              <a:tr h="370840">
                <a:tc>
                  <a:txBody>
                    <a:bodyPr/>
                    <a:lstStyle/>
                    <a:p>
                      <a:r>
                        <a:rPr lang="en-US" dirty="0"/>
                        <a:t>Training</a:t>
                      </a:r>
                    </a:p>
                  </a:txBody>
                  <a:tcPr/>
                </a:tc>
                <a:tc>
                  <a:txBody>
                    <a:bodyPr/>
                    <a:lstStyle/>
                    <a:p>
                      <a:r>
                        <a:rPr lang="en-US" dirty="0"/>
                        <a:t>1</a:t>
                      </a:r>
                    </a:p>
                  </a:txBody>
                  <a:tcPr/>
                </a:tc>
                <a:tc>
                  <a:txBody>
                    <a:bodyPr/>
                    <a:lstStyle/>
                    <a:p>
                      <a:r>
                        <a:rPr lang="en-US" dirty="0" err="1"/>
                        <a:t>Baik</a:t>
                      </a:r>
                      <a:r>
                        <a:rPr lang="en-US" dirty="0"/>
                        <a:t> </a:t>
                      </a:r>
                      <a:r>
                        <a:rPr lang="en-US" dirty="0" err="1"/>
                        <a:t>Buruk</a:t>
                      </a:r>
                      <a:r>
                        <a:rPr lang="en-US" dirty="0"/>
                        <a:t> </a:t>
                      </a:r>
                      <a:r>
                        <a:rPr lang="en-US" dirty="0" err="1"/>
                        <a:t>Baik</a:t>
                      </a:r>
                      <a:endParaRPr lang="en-US" dirty="0"/>
                    </a:p>
                  </a:txBody>
                  <a:tcPr/>
                </a:tc>
                <a:tc>
                  <a:txBody>
                    <a:bodyPr/>
                    <a:lstStyle/>
                    <a:p>
                      <a:r>
                        <a:rPr lang="en-US" dirty="0"/>
                        <a:t>Positive</a:t>
                      </a:r>
                    </a:p>
                  </a:txBody>
                  <a:tcPr/>
                </a:tc>
                <a:extLst>
                  <a:ext uri="{0D108BD9-81ED-4DB2-BD59-A6C34878D82A}">
                    <a16:rowId xmlns:a16="http://schemas.microsoft.com/office/drawing/2014/main" val="675939903"/>
                  </a:ext>
                </a:extLst>
              </a:tr>
              <a:tr h="370840">
                <a:tc>
                  <a:txBody>
                    <a:bodyPr/>
                    <a:lstStyle/>
                    <a:p>
                      <a:endParaRPr lang="en-US" dirty="0"/>
                    </a:p>
                  </a:txBody>
                  <a:tcPr/>
                </a:tc>
                <a:tc>
                  <a:txBody>
                    <a:bodyPr/>
                    <a:lstStyle/>
                    <a:p>
                      <a:r>
                        <a:rPr lang="en-US" dirty="0"/>
                        <a:t>2</a:t>
                      </a:r>
                    </a:p>
                  </a:txBody>
                  <a:tcPr/>
                </a:tc>
                <a:tc>
                  <a:txBody>
                    <a:bodyPr/>
                    <a:lstStyle/>
                    <a:p>
                      <a:r>
                        <a:rPr lang="en-US" dirty="0" err="1"/>
                        <a:t>Baik</a:t>
                      </a:r>
                      <a:r>
                        <a:rPr lang="en-US" dirty="0"/>
                        <a:t> </a:t>
                      </a:r>
                      <a:r>
                        <a:rPr lang="en-US" dirty="0" err="1"/>
                        <a:t>Baik</a:t>
                      </a:r>
                      <a:r>
                        <a:rPr lang="en-US" dirty="0"/>
                        <a:t> </a:t>
                      </a:r>
                      <a:r>
                        <a:rPr lang="en-US" dirty="0" err="1"/>
                        <a:t>Jelek</a:t>
                      </a:r>
                      <a:endParaRPr lang="en-US" dirty="0"/>
                    </a:p>
                  </a:txBody>
                  <a:tcPr/>
                </a:tc>
                <a:tc>
                  <a:txBody>
                    <a:bodyPr/>
                    <a:lstStyle/>
                    <a:p>
                      <a:r>
                        <a:rPr lang="en-US" dirty="0"/>
                        <a:t>Positive</a:t>
                      </a:r>
                    </a:p>
                  </a:txBody>
                  <a:tcPr/>
                </a:tc>
                <a:extLst>
                  <a:ext uri="{0D108BD9-81ED-4DB2-BD59-A6C34878D82A}">
                    <a16:rowId xmlns:a16="http://schemas.microsoft.com/office/drawing/2014/main" val="1083564572"/>
                  </a:ext>
                </a:extLst>
              </a:tr>
              <a:tr h="370840">
                <a:tc>
                  <a:txBody>
                    <a:bodyPr/>
                    <a:lstStyle/>
                    <a:p>
                      <a:endParaRPr lang="en-US" dirty="0"/>
                    </a:p>
                  </a:txBody>
                  <a:tcPr/>
                </a:tc>
                <a:tc>
                  <a:txBody>
                    <a:bodyPr/>
                    <a:lstStyle/>
                    <a:p>
                      <a:r>
                        <a:rPr lang="en-US" dirty="0"/>
                        <a:t>3</a:t>
                      </a:r>
                    </a:p>
                  </a:txBody>
                  <a:tcPr/>
                </a:tc>
                <a:tc>
                  <a:txBody>
                    <a:bodyPr/>
                    <a:lstStyle/>
                    <a:p>
                      <a:r>
                        <a:rPr lang="en-US" dirty="0" err="1"/>
                        <a:t>Jelek</a:t>
                      </a:r>
                      <a:r>
                        <a:rPr lang="en-US" dirty="0"/>
                        <a:t> </a:t>
                      </a:r>
                      <a:r>
                        <a:rPr lang="en-US" dirty="0" err="1"/>
                        <a:t>Buruk</a:t>
                      </a:r>
                      <a:endParaRPr lang="en-US" dirty="0"/>
                    </a:p>
                  </a:txBody>
                  <a:tcPr/>
                </a:tc>
                <a:tc>
                  <a:txBody>
                    <a:bodyPr/>
                    <a:lstStyle/>
                    <a:p>
                      <a:r>
                        <a:rPr lang="en-US" dirty="0"/>
                        <a:t>Negative</a:t>
                      </a:r>
                    </a:p>
                  </a:txBody>
                  <a:tcPr/>
                </a:tc>
                <a:extLst>
                  <a:ext uri="{0D108BD9-81ED-4DB2-BD59-A6C34878D82A}">
                    <a16:rowId xmlns:a16="http://schemas.microsoft.com/office/drawing/2014/main" val="3330870931"/>
                  </a:ext>
                </a:extLst>
              </a:tr>
              <a:tr h="370840">
                <a:tc>
                  <a:txBody>
                    <a:bodyPr/>
                    <a:lstStyle/>
                    <a:p>
                      <a:r>
                        <a:rPr lang="en-US" dirty="0"/>
                        <a:t>Test</a:t>
                      </a:r>
                    </a:p>
                  </a:txBody>
                  <a:tcPr/>
                </a:tc>
                <a:tc>
                  <a:txBody>
                    <a:bodyPr/>
                    <a:lstStyle/>
                    <a:p>
                      <a:r>
                        <a:rPr lang="en-US" dirty="0"/>
                        <a:t>4</a:t>
                      </a:r>
                    </a:p>
                  </a:txBody>
                  <a:tcPr/>
                </a:tc>
                <a:tc>
                  <a:txBody>
                    <a:bodyPr/>
                    <a:lstStyle/>
                    <a:p>
                      <a:r>
                        <a:rPr lang="en-US" dirty="0" err="1"/>
                        <a:t>Baik</a:t>
                      </a:r>
                      <a:r>
                        <a:rPr lang="en-US" dirty="0"/>
                        <a:t> </a:t>
                      </a:r>
                      <a:r>
                        <a:rPr lang="en-US" dirty="0" err="1"/>
                        <a:t>Baik</a:t>
                      </a:r>
                      <a:r>
                        <a:rPr lang="en-US" dirty="0"/>
                        <a:t> </a:t>
                      </a:r>
                      <a:r>
                        <a:rPr lang="en-US" dirty="0" err="1"/>
                        <a:t>Baik</a:t>
                      </a:r>
                      <a:r>
                        <a:rPr lang="en-US" dirty="0"/>
                        <a:t> </a:t>
                      </a:r>
                      <a:r>
                        <a:rPr lang="en-US" dirty="0" err="1"/>
                        <a:t>Jelek</a:t>
                      </a:r>
                      <a:r>
                        <a:rPr lang="en-US" dirty="0"/>
                        <a:t> </a:t>
                      </a:r>
                      <a:r>
                        <a:rPr lang="en-US" dirty="0" err="1"/>
                        <a:t>Buruk</a:t>
                      </a:r>
                      <a:endParaRPr lang="en-US" dirty="0"/>
                    </a:p>
                  </a:txBody>
                  <a:tcPr/>
                </a:tc>
                <a:tc>
                  <a:txBody>
                    <a:bodyPr/>
                    <a:lstStyle/>
                    <a:p>
                      <a:r>
                        <a:rPr lang="en-US" dirty="0"/>
                        <a:t>?</a:t>
                      </a:r>
                    </a:p>
                  </a:txBody>
                  <a:tcPr/>
                </a:tc>
                <a:extLst>
                  <a:ext uri="{0D108BD9-81ED-4DB2-BD59-A6C34878D82A}">
                    <a16:rowId xmlns:a16="http://schemas.microsoft.com/office/drawing/2014/main" val="2482767628"/>
                  </a:ext>
                </a:extLst>
              </a:tr>
            </a:tbl>
          </a:graphicData>
        </a:graphic>
      </p:graphicFrame>
      <p:pic>
        <p:nvPicPr>
          <p:cNvPr id="6" name="Picture 5"/>
          <p:cNvPicPr>
            <a:picLocks noChangeAspect="1"/>
          </p:cNvPicPr>
          <p:nvPr/>
        </p:nvPicPr>
        <p:blipFill>
          <a:blip r:embed="rId3"/>
          <a:stretch>
            <a:fillRect/>
          </a:stretch>
        </p:blipFill>
        <p:spPr>
          <a:xfrm>
            <a:off x="6695343" y="1130825"/>
            <a:ext cx="2000250" cy="628650"/>
          </a:xfrm>
          <a:prstGeom prst="rect">
            <a:avLst/>
          </a:prstGeom>
        </p:spPr>
      </p:pic>
      <p:sp>
        <p:nvSpPr>
          <p:cNvPr id="8" name="TextBox 7"/>
          <p:cNvSpPr txBox="1"/>
          <p:nvPr/>
        </p:nvSpPr>
        <p:spPr>
          <a:xfrm>
            <a:off x="311700" y="2760785"/>
            <a:ext cx="8674038" cy="1815882"/>
          </a:xfrm>
          <a:prstGeom prst="rect">
            <a:avLst/>
          </a:prstGeom>
          <a:noFill/>
        </p:spPr>
        <p:txBody>
          <a:bodyPr wrap="square" rtlCol="0">
            <a:spAutoFit/>
          </a:bodyPr>
          <a:lstStyle/>
          <a:p>
            <a:r>
              <a:rPr lang="en-US" dirty="0"/>
              <a:t>P(positive) = 2/3</a:t>
            </a:r>
          </a:p>
          <a:p>
            <a:r>
              <a:rPr lang="en-US" dirty="0"/>
              <a:t>P(negative) = 1/3</a:t>
            </a:r>
          </a:p>
          <a:p>
            <a:endParaRPr lang="en-US" dirty="0"/>
          </a:p>
          <a:p>
            <a:r>
              <a:rPr lang="en-US" dirty="0"/>
              <a:t>P(</a:t>
            </a:r>
            <a:r>
              <a:rPr lang="en-US" dirty="0" err="1"/>
              <a:t>Baik|positive</a:t>
            </a:r>
            <a:r>
              <a:rPr lang="en-US" dirty="0"/>
              <a:t>) = (4+1) / (6+3) = 5/9</a:t>
            </a:r>
          </a:p>
          <a:p>
            <a:r>
              <a:rPr lang="en-US" dirty="0"/>
              <a:t>P(</a:t>
            </a:r>
            <a:r>
              <a:rPr lang="en-US" dirty="0" err="1"/>
              <a:t>Baik|negative</a:t>
            </a:r>
            <a:r>
              <a:rPr lang="en-US" dirty="0"/>
              <a:t>) = (0+1) / (2+3) = 1/5</a:t>
            </a:r>
          </a:p>
          <a:p>
            <a:r>
              <a:rPr lang="en-US" dirty="0"/>
              <a:t>….</a:t>
            </a:r>
          </a:p>
          <a:p>
            <a:endParaRPr lang="en-US" dirty="0"/>
          </a:p>
          <a:p>
            <a:r>
              <a:rPr lang="en-US" dirty="0"/>
              <a:t>P(Positive|d5) = P(positive) * P(</a:t>
            </a:r>
            <a:r>
              <a:rPr lang="en-US" dirty="0" err="1"/>
              <a:t>Baik|positive</a:t>
            </a:r>
            <a:r>
              <a:rPr lang="en-US" dirty="0"/>
              <a:t>)^3 * P(</a:t>
            </a:r>
            <a:r>
              <a:rPr lang="en-US" dirty="0" err="1"/>
              <a:t>jelek|positive</a:t>
            </a:r>
            <a:r>
              <a:rPr lang="en-US" dirty="0"/>
              <a:t>) * P(</a:t>
            </a:r>
            <a:r>
              <a:rPr lang="en-US" dirty="0" err="1"/>
              <a:t>Buruk|positive</a:t>
            </a:r>
            <a:r>
              <a:rPr lang="en-US" dirty="0"/>
              <a:t>) </a:t>
            </a:r>
          </a:p>
        </p:txBody>
      </p:sp>
    </p:spTree>
    <p:extLst>
      <p:ext uri="{BB962C8B-B14F-4D97-AF65-F5344CB8AC3E}">
        <p14:creationId xmlns:p14="http://schemas.microsoft.com/office/powerpoint/2010/main" val="23728214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Evaluasi</a:t>
            </a:r>
          </a:p>
        </p:txBody>
      </p:sp>
      <p:sp>
        <p:nvSpPr>
          <p:cNvPr id="292" name="Shape 292"/>
          <p:cNvSpPr txBox="1">
            <a:spLocks noGrp="1"/>
          </p:cNvSpPr>
          <p:nvPr>
            <p:ph type="body" idx="1"/>
          </p:nvPr>
        </p:nvSpPr>
        <p:spPr>
          <a:xfrm>
            <a:off x="311700" y="1152475"/>
            <a:ext cx="8520600" cy="1115700"/>
          </a:xfrm>
          <a:prstGeom prst="rect">
            <a:avLst/>
          </a:prstGeom>
        </p:spPr>
        <p:txBody>
          <a:bodyPr lIns="91425" tIns="91425" rIns="91425" bIns="91425" anchor="t" anchorCtr="0">
            <a:noAutofit/>
          </a:bodyPr>
          <a:lstStyle/>
          <a:p>
            <a:pPr lvl="0">
              <a:spcBef>
                <a:spcPts val="0"/>
              </a:spcBef>
              <a:buNone/>
            </a:pPr>
            <a:r>
              <a:rPr lang="id">
                <a:solidFill>
                  <a:srgbClr val="000000"/>
                </a:solidFill>
              </a:rPr>
              <a:t>Menurut Manning et al. (2008) terdapat dua parameter yang umum digunakan untuk mengukur kinerja sebuah sistem temu kembali informasi, yaitu precision dan recall.</a:t>
            </a:r>
          </a:p>
          <a:p>
            <a:pPr lvl="0">
              <a:spcBef>
                <a:spcPts val="0"/>
              </a:spcBef>
              <a:buClr>
                <a:schemeClr val="dk1"/>
              </a:buClr>
              <a:buSzPct val="61111"/>
              <a:buFont typeface="Arial"/>
              <a:buNone/>
            </a:pPr>
            <a:endParaRPr>
              <a:solidFill>
                <a:srgbClr val="000000"/>
              </a:solidFill>
            </a:endParaRPr>
          </a:p>
          <a:p>
            <a:pPr lvl="0">
              <a:spcBef>
                <a:spcPts val="0"/>
              </a:spcBef>
              <a:buNone/>
            </a:pPr>
            <a:endParaRPr/>
          </a:p>
        </p:txBody>
      </p:sp>
      <p:sp>
        <p:nvSpPr>
          <p:cNvPr id="293" name="Shape 293"/>
          <p:cNvSpPr txBox="1"/>
          <p:nvPr/>
        </p:nvSpPr>
        <p:spPr>
          <a:xfrm>
            <a:off x="311700" y="2470075"/>
            <a:ext cx="3666600" cy="22920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id"/>
              <a:t>Precision direpresentasikan sebagai</a:t>
            </a:r>
          </a:p>
          <a:p>
            <a:pPr lvl="0">
              <a:spcBef>
                <a:spcPts val="0"/>
              </a:spcBef>
              <a:buClr>
                <a:schemeClr val="dk1"/>
              </a:buClr>
              <a:buFont typeface="Arial"/>
              <a:buNone/>
            </a:pPr>
            <a:r>
              <a:rPr lang="id"/>
              <a:t>presentase dokumen yang di-retrieve</a:t>
            </a:r>
          </a:p>
          <a:p>
            <a:pPr lvl="0">
              <a:spcBef>
                <a:spcPts val="0"/>
              </a:spcBef>
              <a:buNone/>
            </a:pPr>
            <a:r>
              <a:rPr lang="id"/>
              <a:t>yang benar-benar relevan</a:t>
            </a:r>
          </a:p>
          <a:p>
            <a:pPr lvl="0">
              <a:spcBef>
                <a:spcPts val="0"/>
              </a:spcBef>
              <a:buNone/>
            </a:pPr>
            <a:endParaRPr/>
          </a:p>
          <a:p>
            <a:pPr lvl="0">
              <a:spcBef>
                <a:spcPts val="0"/>
              </a:spcBef>
              <a:buClr>
                <a:schemeClr val="dk1"/>
              </a:buClr>
              <a:buFont typeface="Arial"/>
              <a:buNone/>
            </a:pPr>
            <a:endParaRPr/>
          </a:p>
          <a:p>
            <a:pPr lvl="0">
              <a:spcBef>
                <a:spcPts val="0"/>
              </a:spcBef>
              <a:buNone/>
            </a:pPr>
            <a:endParaRPr/>
          </a:p>
        </p:txBody>
      </p:sp>
      <p:sp>
        <p:nvSpPr>
          <p:cNvPr id="294" name="Shape 294"/>
          <p:cNvSpPr txBox="1"/>
          <p:nvPr/>
        </p:nvSpPr>
        <p:spPr>
          <a:xfrm>
            <a:off x="4632325" y="2402925"/>
            <a:ext cx="3666600" cy="2292000"/>
          </a:xfrm>
          <a:prstGeom prst="rect">
            <a:avLst/>
          </a:prstGeom>
          <a:noFill/>
          <a:ln>
            <a:noFill/>
          </a:ln>
        </p:spPr>
        <p:txBody>
          <a:bodyPr lIns="91425" tIns="91425" rIns="91425" bIns="91425" anchor="t" anchorCtr="0">
            <a:noAutofit/>
          </a:bodyPr>
          <a:lstStyle/>
          <a:p>
            <a:pPr lvl="0" rtl="0">
              <a:spcBef>
                <a:spcPts val="0"/>
              </a:spcBef>
              <a:buNone/>
            </a:pPr>
            <a:r>
              <a:rPr lang="id"/>
              <a:t>Recall adalah rasio jumlah dokumen relevan yang ditemukan kembali dengan total jumlah dokumen dalam kumpulan dokumen yang dianggap relevan.</a:t>
            </a:r>
          </a:p>
        </p:txBody>
      </p:sp>
      <p:pic>
        <p:nvPicPr>
          <p:cNvPr id="295" name="Shape 295" descr="precision.PNG"/>
          <p:cNvPicPr preferRelativeResize="0"/>
          <p:nvPr/>
        </p:nvPicPr>
        <p:blipFill>
          <a:blip r:embed="rId3">
            <a:alphaModFix/>
          </a:blip>
          <a:stretch>
            <a:fillRect/>
          </a:stretch>
        </p:blipFill>
        <p:spPr>
          <a:xfrm>
            <a:off x="406425" y="3323325"/>
            <a:ext cx="3571875" cy="1371600"/>
          </a:xfrm>
          <a:prstGeom prst="rect">
            <a:avLst/>
          </a:prstGeom>
          <a:noFill/>
          <a:ln>
            <a:noFill/>
          </a:ln>
        </p:spPr>
      </p:pic>
      <p:pic>
        <p:nvPicPr>
          <p:cNvPr id="296" name="Shape 296" descr="recall.PNG"/>
          <p:cNvPicPr preferRelativeResize="0"/>
          <p:nvPr/>
        </p:nvPicPr>
        <p:blipFill>
          <a:blip r:embed="rId4">
            <a:alphaModFix/>
          </a:blip>
          <a:stretch>
            <a:fillRect/>
          </a:stretch>
        </p:blipFill>
        <p:spPr>
          <a:xfrm>
            <a:off x="4716245" y="3533007"/>
            <a:ext cx="3498774" cy="9796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571500"/>
            <a:ext cx="4260300" cy="3997375"/>
          </a:xfrm>
        </p:spPr>
        <p:txBody>
          <a:bodyPr/>
          <a:lstStyle/>
          <a:p>
            <a:r>
              <a:rPr lang="en-US" dirty="0" err="1"/>
              <a:t>Akurasi</a:t>
            </a:r>
            <a:endParaRPr lang="en-US" dirty="0"/>
          </a:p>
          <a:p>
            <a:r>
              <a:rPr lang="fi-FI" dirty="0"/>
              <a:t>Selain Precision dan Recall, keakuratan sentimen analisis </a:t>
            </a:r>
            <a:r>
              <a:rPr lang="en-US" dirty="0"/>
              <a:t>juga </a:t>
            </a:r>
            <a:r>
              <a:rPr lang="en-US" dirty="0" err="1"/>
              <a:t>dinilai</a:t>
            </a:r>
            <a:r>
              <a:rPr lang="en-US" dirty="0"/>
              <a:t> </a:t>
            </a:r>
            <a:r>
              <a:rPr lang="en-US" dirty="0" err="1"/>
              <a:t>dari</a:t>
            </a:r>
            <a:r>
              <a:rPr lang="en-US" dirty="0"/>
              <a:t> </a:t>
            </a:r>
            <a:r>
              <a:rPr lang="en-US" dirty="0" err="1"/>
              <a:t>akurasinya</a:t>
            </a:r>
            <a:r>
              <a:rPr lang="en-US" dirty="0"/>
              <a:t>, </a:t>
            </a:r>
            <a:r>
              <a:rPr lang="en-US" dirty="0" err="1"/>
              <a:t>untuk</a:t>
            </a:r>
            <a:r>
              <a:rPr lang="en-US" dirty="0"/>
              <a:t> </a:t>
            </a:r>
            <a:r>
              <a:rPr lang="en-US" dirty="0" err="1"/>
              <a:t>menghitung</a:t>
            </a:r>
            <a:r>
              <a:rPr lang="en-US" dirty="0"/>
              <a:t> </a:t>
            </a:r>
            <a:r>
              <a:rPr lang="en-US" dirty="0" err="1"/>
              <a:t>akurasi</a:t>
            </a:r>
            <a:r>
              <a:rPr lang="en-US" dirty="0"/>
              <a:t> </a:t>
            </a:r>
            <a:r>
              <a:rPr lang="en-US" dirty="0" err="1"/>
              <a:t>digunakan</a:t>
            </a:r>
            <a:r>
              <a:rPr lang="en-US" dirty="0"/>
              <a:t> </a:t>
            </a:r>
            <a:r>
              <a:rPr lang="en-US" dirty="0" err="1"/>
              <a:t>rumus</a:t>
            </a:r>
            <a:r>
              <a:rPr lang="en-US" dirty="0"/>
              <a:t> </a:t>
            </a:r>
            <a:r>
              <a:rPr lang="en-US" dirty="0" err="1"/>
              <a:t>seperti</a:t>
            </a:r>
            <a:endParaRPr lang="en-US" dirty="0"/>
          </a:p>
        </p:txBody>
      </p:sp>
      <p:pic>
        <p:nvPicPr>
          <p:cNvPr id="4" name="Picture 3"/>
          <p:cNvPicPr>
            <a:picLocks noChangeAspect="1"/>
          </p:cNvPicPr>
          <p:nvPr/>
        </p:nvPicPr>
        <p:blipFill>
          <a:blip r:embed="rId2"/>
          <a:stretch>
            <a:fillRect/>
          </a:stretch>
        </p:blipFill>
        <p:spPr>
          <a:xfrm>
            <a:off x="311700" y="2734541"/>
            <a:ext cx="3619500" cy="381000"/>
          </a:xfrm>
          <a:prstGeom prst="rect">
            <a:avLst/>
          </a:prstGeom>
        </p:spPr>
      </p:pic>
      <p:sp>
        <p:nvSpPr>
          <p:cNvPr id="5" name="Text Placeholder 2"/>
          <p:cNvSpPr txBox="1">
            <a:spLocks/>
          </p:cNvSpPr>
          <p:nvPr/>
        </p:nvSpPr>
        <p:spPr>
          <a:xfrm>
            <a:off x="4724372" y="571499"/>
            <a:ext cx="4260300" cy="399737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ct val="100000"/>
              <a:buNone/>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None/>
              <a:defRPr sz="1400" b="0" i="0" u="none" strike="noStrike" cap="none">
                <a:solidFill>
                  <a:schemeClr val="dk2"/>
                </a:solidFill>
                <a:latin typeface="Arial"/>
                <a:ea typeface="Arial"/>
                <a:cs typeface="Arial"/>
                <a:sym typeface="Arial"/>
              </a:defRPr>
            </a:lvl9pPr>
          </a:lstStyle>
          <a:p>
            <a:r>
              <a:rPr lang="en-US" dirty="0"/>
              <a:t>F-measure</a:t>
            </a:r>
          </a:p>
          <a:p>
            <a:r>
              <a:rPr lang="en-US" dirty="0" err="1"/>
              <a:t>Pengukuran</a:t>
            </a:r>
            <a:r>
              <a:rPr lang="en-US" dirty="0"/>
              <a:t> yang lain </a:t>
            </a:r>
            <a:r>
              <a:rPr lang="en-US" dirty="0" err="1"/>
              <a:t>adalah</a:t>
            </a:r>
            <a:r>
              <a:rPr lang="en-US" dirty="0"/>
              <a:t> F-measure yang </a:t>
            </a:r>
            <a:r>
              <a:rPr lang="en-US" dirty="0" err="1"/>
              <a:t>merupakan</a:t>
            </a:r>
            <a:r>
              <a:rPr lang="en-US" dirty="0"/>
              <a:t> weighted harmonic mean </a:t>
            </a:r>
            <a:r>
              <a:rPr lang="en-US" dirty="0" err="1"/>
              <a:t>dari</a:t>
            </a:r>
            <a:r>
              <a:rPr lang="en-US" dirty="0"/>
              <a:t> precision </a:t>
            </a:r>
            <a:r>
              <a:rPr lang="en-US" dirty="0" err="1"/>
              <a:t>dan</a:t>
            </a:r>
            <a:r>
              <a:rPr lang="en-US" dirty="0"/>
              <a:t> recall. Formula </a:t>
            </a:r>
            <a:r>
              <a:rPr lang="en-US" dirty="0" err="1"/>
              <a:t>dari</a:t>
            </a:r>
            <a:r>
              <a:rPr lang="en-US" dirty="0"/>
              <a:t> F-measure </a:t>
            </a:r>
            <a:r>
              <a:rPr lang="en-US" dirty="0" err="1"/>
              <a:t>seperti</a:t>
            </a:r>
            <a:endParaRPr lang="en-US" dirty="0"/>
          </a:p>
        </p:txBody>
      </p:sp>
      <p:pic>
        <p:nvPicPr>
          <p:cNvPr id="6" name="Picture 5"/>
          <p:cNvPicPr>
            <a:picLocks noChangeAspect="1"/>
          </p:cNvPicPr>
          <p:nvPr/>
        </p:nvPicPr>
        <p:blipFill>
          <a:blip r:embed="rId3"/>
          <a:stretch>
            <a:fillRect/>
          </a:stretch>
        </p:blipFill>
        <p:spPr>
          <a:xfrm>
            <a:off x="4641245" y="2449657"/>
            <a:ext cx="2143125" cy="1885950"/>
          </a:xfrm>
          <a:prstGeom prst="rect">
            <a:avLst/>
          </a:prstGeom>
        </p:spPr>
      </p:pic>
    </p:spTree>
    <p:extLst>
      <p:ext uri="{BB962C8B-B14F-4D97-AF65-F5344CB8AC3E}">
        <p14:creationId xmlns:p14="http://schemas.microsoft.com/office/powerpoint/2010/main" val="4082727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id"/>
              <a:t>Jadwal Penelitian</a:t>
            </a:r>
          </a:p>
        </p:txBody>
      </p:sp>
      <p:sp>
        <p:nvSpPr>
          <p:cNvPr id="302" name="Shape 30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303" name="Shape 303" descr="jadwal.PNG"/>
          <p:cNvPicPr preferRelativeResize="0"/>
          <p:nvPr/>
        </p:nvPicPr>
        <p:blipFill>
          <a:blip r:embed="rId3">
            <a:alphaModFix/>
          </a:blip>
          <a:stretch>
            <a:fillRect/>
          </a:stretch>
        </p:blipFill>
        <p:spPr>
          <a:xfrm>
            <a:off x="311700" y="1152478"/>
            <a:ext cx="8520599" cy="281250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a:spcBef>
                <a:spcPts val="0"/>
              </a:spcBef>
              <a:buNone/>
            </a:pPr>
            <a:r>
              <a:rPr lang="id"/>
              <a:t>Daftar Pustaka</a:t>
            </a:r>
          </a:p>
        </p:txBody>
      </p:sp>
      <p:sp>
        <p:nvSpPr>
          <p:cNvPr id="309" name="Shape 309"/>
          <p:cNvSpPr txBox="1">
            <a:spLocks noGrp="1"/>
          </p:cNvSpPr>
          <p:nvPr>
            <p:ph type="body" idx="1"/>
          </p:nvPr>
        </p:nvSpPr>
        <p:spPr>
          <a:xfrm>
            <a:off x="311700" y="1152475"/>
            <a:ext cx="4260300" cy="3597600"/>
          </a:xfrm>
          <a:prstGeom prst="rect">
            <a:avLst/>
          </a:prstGeom>
        </p:spPr>
        <p:txBody>
          <a:bodyPr lIns="91425" tIns="91425" rIns="91425" bIns="91425" anchor="t" anchorCtr="0">
            <a:noAutofit/>
          </a:bodyPr>
          <a:lstStyle/>
          <a:p>
            <a:pPr lvl="0" rtl="0">
              <a:lnSpc>
                <a:spcPct val="100000"/>
              </a:lnSpc>
              <a:spcBef>
                <a:spcPts val="0"/>
              </a:spcBef>
              <a:buNone/>
            </a:pPr>
            <a:r>
              <a:rPr lang="id" sz="1100">
                <a:solidFill>
                  <a:schemeClr val="dk1"/>
                </a:solidFill>
                <a:latin typeface="Times New Roman"/>
                <a:ea typeface="Times New Roman"/>
                <a:cs typeface="Times New Roman"/>
                <a:sym typeface="Times New Roman"/>
              </a:rPr>
              <a:t>Adityawan, E. 2014. “Analisis Sentimen Dengan Klasifikasi Na¨ ıve Bayes Pada Pesan Twitter Menggunakan Data Seimbang”. Skripsi. Departemen Ilmu Komputer, Institut Pertanian Bogor.</a:t>
            </a:r>
          </a:p>
          <a:p>
            <a:pPr lvl="0" rtl="0">
              <a:lnSpc>
                <a:spcPct val="100000"/>
              </a:lnSpc>
              <a:spcBef>
                <a:spcPts val="0"/>
              </a:spcBef>
              <a:buNone/>
            </a:pPr>
            <a:r>
              <a:rPr lang="id" sz="1100">
                <a:solidFill>
                  <a:schemeClr val="dk1"/>
                </a:solidFill>
                <a:latin typeface="Times New Roman"/>
                <a:ea typeface="Times New Roman"/>
                <a:cs typeface="Times New Roman"/>
                <a:sym typeface="Times New Roman"/>
              </a:rPr>
              <a:t>Adriani, Mirna </a:t>
            </a:r>
            <a:r>
              <a:rPr lang="id" sz="1100" i="1">
                <a:solidFill>
                  <a:schemeClr val="dk1"/>
                </a:solidFill>
                <a:latin typeface="Times New Roman"/>
                <a:ea typeface="Times New Roman"/>
                <a:cs typeface="Times New Roman"/>
                <a:sym typeface="Times New Roman"/>
              </a:rPr>
              <a:t>et al. </a:t>
            </a:r>
            <a:r>
              <a:rPr lang="id" sz="1100">
                <a:solidFill>
                  <a:schemeClr val="dk1"/>
                </a:solidFill>
                <a:latin typeface="Times New Roman"/>
                <a:ea typeface="Times New Roman"/>
                <a:cs typeface="Times New Roman"/>
                <a:sym typeface="Times New Roman"/>
              </a:rPr>
              <a:t>2007. “Stemming Indonesian: A Confix-stripping Approach”. 6 (4), pp. 1–33. ISSN:1530-0226. DOI: </a:t>
            </a:r>
            <a:r>
              <a:rPr lang="id" sz="1100">
                <a:solidFill>
                  <a:srgbClr val="001414"/>
                </a:solidFill>
                <a:latin typeface="Times New Roman"/>
                <a:ea typeface="Times New Roman"/>
                <a:cs typeface="Times New Roman"/>
                <a:sym typeface="Times New Roman"/>
              </a:rPr>
              <a:t>10.1145/1316457.1316459</a:t>
            </a:r>
            <a:r>
              <a:rPr lang="id" sz="1100">
                <a:solidFill>
                  <a:schemeClr val="dk1"/>
                </a:solidFill>
                <a:latin typeface="Times New Roman"/>
                <a:ea typeface="Times New Roman"/>
                <a:cs typeface="Times New Roman"/>
                <a:sym typeface="Times New Roman"/>
              </a:rPr>
              <a:t>.</a:t>
            </a:r>
          </a:p>
          <a:p>
            <a:pPr lvl="0" rtl="0">
              <a:lnSpc>
                <a:spcPct val="100000"/>
              </a:lnSpc>
              <a:spcBef>
                <a:spcPts val="0"/>
              </a:spcBef>
              <a:buNone/>
            </a:pPr>
            <a:r>
              <a:rPr lang="id" sz="1100">
                <a:solidFill>
                  <a:schemeClr val="dk1"/>
                </a:solidFill>
                <a:latin typeface="Times New Roman"/>
                <a:ea typeface="Times New Roman"/>
                <a:cs typeface="Times New Roman"/>
                <a:sym typeface="Times New Roman"/>
              </a:rPr>
              <a:t>Agusta, Ledy. 2009. “Perbandingan Algoritma Stemming Porter dengan algoritma Nazief &amp; Adriani untuk Stemming Dokumen Teks Bahasa Indonesia”.</a:t>
            </a:r>
          </a:p>
          <a:p>
            <a:pPr lvl="0" rtl="0">
              <a:lnSpc>
                <a:spcPct val="100000"/>
              </a:lnSpc>
              <a:spcBef>
                <a:spcPts val="0"/>
              </a:spcBef>
              <a:buNone/>
            </a:pPr>
            <a:r>
              <a:rPr lang="id" sz="1100">
                <a:solidFill>
                  <a:schemeClr val="dk1"/>
                </a:solidFill>
                <a:latin typeface="Times New Roman"/>
                <a:ea typeface="Times New Roman"/>
                <a:cs typeface="Times New Roman"/>
                <a:sym typeface="Times New Roman"/>
              </a:rPr>
              <a:t>Universitas Kristen Satya Wacana. Alkhatib, K, Najadat H, Hmeidi I, dan Shatnawi MKA. 2013. “Stock Price Prediction Using k-Nearest Neighbor (kNN) Algorithm”.</a:t>
            </a:r>
          </a:p>
          <a:p>
            <a:pPr lvl="0" rtl="0">
              <a:lnSpc>
                <a:spcPct val="100000"/>
              </a:lnSpc>
              <a:spcBef>
                <a:spcPts val="0"/>
              </a:spcBef>
              <a:buNone/>
            </a:pPr>
            <a:r>
              <a:rPr lang="id" sz="1000">
                <a:solidFill>
                  <a:schemeClr val="dk1"/>
                </a:solidFill>
              </a:rPr>
              <a:t>Anwar Hridoy, Syed Akib </a:t>
            </a:r>
            <a:r>
              <a:rPr lang="id" sz="1000" i="1">
                <a:solidFill>
                  <a:schemeClr val="dk1"/>
                </a:solidFill>
              </a:rPr>
              <a:t>et al. </a:t>
            </a:r>
            <a:r>
              <a:rPr lang="id" sz="1000">
                <a:solidFill>
                  <a:schemeClr val="dk1"/>
                </a:solidFill>
              </a:rPr>
              <a:t>2015. “Localized twitter</a:t>
            </a:r>
          </a:p>
          <a:p>
            <a:pPr lvl="0" rtl="0">
              <a:lnSpc>
                <a:spcPct val="100000"/>
              </a:lnSpc>
              <a:spcBef>
                <a:spcPts val="0"/>
              </a:spcBef>
              <a:buNone/>
            </a:pPr>
            <a:r>
              <a:rPr lang="id" sz="1000">
                <a:solidFill>
                  <a:schemeClr val="dk1"/>
                </a:solidFill>
              </a:rPr>
              <a:t>opinion mining using sentiment analysis” dalam: </a:t>
            </a:r>
            <a:r>
              <a:rPr lang="id" sz="1000" i="1">
                <a:solidFill>
                  <a:schemeClr val="dk1"/>
                </a:solidFill>
              </a:rPr>
              <a:t>Decision Analytics </a:t>
            </a:r>
            <a:r>
              <a:rPr lang="id" sz="1000">
                <a:solidFill>
                  <a:schemeClr val="dk1"/>
                </a:solidFill>
              </a:rPr>
              <a:t>2 (1), pp. 1–19. </a:t>
            </a:r>
            <a:r>
              <a:rPr lang="id" sz="800">
                <a:solidFill>
                  <a:schemeClr val="dk1"/>
                </a:solidFill>
              </a:rPr>
              <a:t>ISSN</a:t>
            </a:r>
            <a:r>
              <a:rPr lang="id" sz="1000">
                <a:solidFill>
                  <a:schemeClr val="dk1"/>
                </a:solidFill>
              </a:rPr>
              <a:t>: 2193-8636. </a:t>
            </a:r>
            <a:r>
              <a:rPr lang="id" sz="800">
                <a:solidFill>
                  <a:schemeClr val="dk1"/>
                </a:solidFill>
              </a:rPr>
              <a:t>DOI</a:t>
            </a:r>
            <a:r>
              <a:rPr lang="id" sz="1000">
                <a:solidFill>
                  <a:schemeClr val="dk1"/>
                </a:solidFill>
              </a:rPr>
              <a:t>: </a:t>
            </a:r>
            <a:r>
              <a:rPr lang="id" sz="1000">
                <a:solidFill>
                  <a:srgbClr val="001414"/>
                </a:solidFill>
              </a:rPr>
              <a:t>10.1186/s40165-015-0016-4</a:t>
            </a:r>
            <a:r>
              <a:rPr lang="id" sz="1000">
                <a:solidFill>
                  <a:schemeClr val="dk1"/>
                </a:solidFill>
              </a:rPr>
              <a:t>.</a:t>
            </a:r>
          </a:p>
          <a:p>
            <a:pPr lvl="0" rtl="0">
              <a:lnSpc>
                <a:spcPct val="100000"/>
              </a:lnSpc>
              <a:spcBef>
                <a:spcPts val="0"/>
              </a:spcBef>
              <a:buNone/>
            </a:pPr>
            <a:endParaRPr sz="1100">
              <a:solidFill>
                <a:schemeClr val="dk1"/>
              </a:solidFill>
              <a:latin typeface="Times New Roman"/>
              <a:ea typeface="Times New Roman"/>
              <a:cs typeface="Times New Roman"/>
              <a:sym typeface="Times New Roman"/>
            </a:endParaRPr>
          </a:p>
          <a:p>
            <a:pPr lvl="0" rtl="0">
              <a:spcBef>
                <a:spcPts val="0"/>
              </a:spcBef>
              <a:buNone/>
            </a:pPr>
            <a:endParaRPr>
              <a:latin typeface="Times New Roman"/>
              <a:ea typeface="Times New Roman"/>
              <a:cs typeface="Times New Roman"/>
              <a:sym typeface="Times New Roman"/>
            </a:endParaRPr>
          </a:p>
        </p:txBody>
      </p:sp>
      <p:sp>
        <p:nvSpPr>
          <p:cNvPr id="310" name="Shape 310"/>
          <p:cNvSpPr txBox="1"/>
          <p:nvPr/>
        </p:nvSpPr>
        <p:spPr>
          <a:xfrm>
            <a:off x="4619500" y="1151900"/>
            <a:ext cx="4212900" cy="3598200"/>
          </a:xfrm>
          <a:prstGeom prst="rect">
            <a:avLst/>
          </a:prstGeom>
          <a:noFill/>
          <a:ln>
            <a:noFill/>
          </a:ln>
        </p:spPr>
        <p:txBody>
          <a:bodyPr lIns="91425" tIns="91425" rIns="91425" bIns="91425" anchor="t" anchorCtr="0">
            <a:noAutofit/>
          </a:bodyPr>
          <a:lstStyle/>
          <a:p>
            <a:pPr lvl="0" rtl="0">
              <a:spcBef>
                <a:spcPts val="0"/>
              </a:spcBef>
              <a:spcAft>
                <a:spcPts val="1600"/>
              </a:spcAft>
              <a:buClr>
                <a:schemeClr val="dk1"/>
              </a:buClr>
              <a:buSzPct val="110000"/>
              <a:buFont typeface="Arial"/>
              <a:buNone/>
            </a:pPr>
            <a:r>
              <a:rPr lang="id" sz="1000">
                <a:solidFill>
                  <a:schemeClr val="dk1"/>
                </a:solidFill>
              </a:rPr>
              <a:t>Aziz, ATA. 2013. “Sistem pengklasifikasian entitas pada pesan twitter menggunakan ekspresi reguler dan na¨ ıve Bayes”. Skripsi. Departemen Ilmu Komputer, Institut Pertanian Bogor.</a:t>
            </a:r>
          </a:p>
          <a:p>
            <a:pPr lvl="0" rtl="0">
              <a:spcBef>
                <a:spcPts val="0"/>
              </a:spcBef>
              <a:spcAft>
                <a:spcPts val="1600"/>
              </a:spcAft>
              <a:buClr>
                <a:schemeClr val="dk1"/>
              </a:buClr>
              <a:buSzPct val="110000"/>
              <a:buFont typeface="Arial"/>
              <a:buNone/>
            </a:pPr>
            <a:r>
              <a:rPr lang="id" sz="1000">
                <a:solidFill>
                  <a:schemeClr val="dk1"/>
                </a:solidFill>
              </a:rPr>
              <a:t>Das, Sanjiv R. </a:t>
            </a:r>
            <a:r>
              <a:rPr lang="id" sz="1000" i="1">
                <a:solidFill>
                  <a:schemeClr val="dk1"/>
                </a:solidFill>
              </a:rPr>
              <a:t>et al. </a:t>
            </a:r>
            <a:r>
              <a:rPr lang="id" sz="1000">
                <a:solidFill>
                  <a:schemeClr val="dk1"/>
                </a:solidFill>
              </a:rPr>
              <a:t>2001. “Yahoo! for amazon: Sentiment extraction from small talk on the web”. </a:t>
            </a:r>
            <a:r>
              <a:rPr lang="id" sz="1000" i="1">
                <a:solidFill>
                  <a:schemeClr val="dk1"/>
                </a:solidFill>
              </a:rPr>
              <a:t>8th Asia Pacific Finance Association Annual Conference</a:t>
            </a:r>
            <a:r>
              <a:rPr lang="id" sz="1000">
                <a:solidFill>
                  <a:schemeClr val="dk1"/>
                </a:solidFill>
              </a:rPr>
              <a:t>.</a:t>
            </a:r>
          </a:p>
          <a:p>
            <a:pPr lvl="0" rtl="0">
              <a:spcBef>
                <a:spcPts val="0"/>
              </a:spcBef>
              <a:spcAft>
                <a:spcPts val="1600"/>
              </a:spcAft>
              <a:buClr>
                <a:schemeClr val="dk1"/>
              </a:buClr>
              <a:buSzPct val="110000"/>
              <a:buFont typeface="Arial"/>
              <a:buNone/>
            </a:pPr>
            <a:r>
              <a:rPr lang="id" sz="1000">
                <a:solidFill>
                  <a:schemeClr val="dk1"/>
                </a:solidFill>
              </a:rPr>
              <a:t>Dimastyo, JG. 2014. “Pengukuran Kinerja Spam Filter dengan Seleksi Fitur yang berbeda menggunakan Fungsi Klasifikasi Multinomial Na¨ ıve Bayes”. Skripsi. Departemen Ilmu Komputer, Institut Pertanian Bogor.</a:t>
            </a:r>
          </a:p>
          <a:p>
            <a:pPr lvl="0" rtl="0">
              <a:spcBef>
                <a:spcPts val="0"/>
              </a:spcBef>
              <a:spcAft>
                <a:spcPts val="1600"/>
              </a:spcAft>
              <a:buClr>
                <a:schemeClr val="dk1"/>
              </a:buClr>
              <a:buSzPct val="110000"/>
              <a:buFont typeface="Arial"/>
              <a:buNone/>
            </a:pPr>
            <a:r>
              <a:rPr lang="id" sz="1000">
                <a:solidFill>
                  <a:schemeClr val="dk1"/>
                </a:solidFill>
              </a:rPr>
              <a:t>Feinerer, Ingo, Kurt Hornik, dan David Meyer. 2008. “Text Mining Infrastructure in R” dalam: </a:t>
            </a:r>
            <a:r>
              <a:rPr lang="id" sz="1000" i="1">
                <a:solidFill>
                  <a:schemeClr val="dk1"/>
                </a:solidFill>
              </a:rPr>
              <a:t>Journal of Statistical Software </a:t>
            </a:r>
            <a:r>
              <a:rPr lang="id" sz="1000">
                <a:solidFill>
                  <a:schemeClr val="dk1"/>
                </a:solidFill>
              </a:rPr>
              <a:t>25 (5), pp. 1–54.</a:t>
            </a:r>
          </a:p>
          <a:p>
            <a:pPr lvl="0" rtl="0">
              <a:spcBef>
                <a:spcPts val="0"/>
              </a:spcBef>
              <a:spcAft>
                <a:spcPts val="1600"/>
              </a:spcAft>
              <a:buClr>
                <a:schemeClr val="dk1"/>
              </a:buClr>
              <a:buSzPct val="110000"/>
              <a:buFont typeface="Arial"/>
              <a:buNone/>
            </a:pPr>
            <a:r>
              <a:rPr lang="id" sz="1000">
                <a:solidFill>
                  <a:schemeClr val="dk1"/>
                </a:solidFill>
              </a:rPr>
              <a:t>Garnes. 2009. “Feature Selection for Text Categorisation”. Norwegia (NO): NTNU.</a:t>
            </a:r>
          </a:p>
          <a:p>
            <a:pPr lvl="0" rtl="0">
              <a:spcBef>
                <a:spcPts val="0"/>
              </a:spcBef>
              <a:spcAft>
                <a:spcPts val="1600"/>
              </a:spcAft>
              <a:buNone/>
            </a:pPr>
            <a:r>
              <a:rPr lang="id" sz="1000">
                <a:solidFill>
                  <a:schemeClr val="dk1"/>
                </a:solidFill>
              </a:rPr>
              <a:t>Liu, Bing. 2010. “Sentiment Analysis and Subjectivity, in Handbook of Natural Language Processing”.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id"/>
              <a:t>Daftar Pustaka</a:t>
            </a:r>
          </a:p>
        </p:txBody>
      </p:sp>
      <p:sp>
        <p:nvSpPr>
          <p:cNvPr id="316" name="Shape 316"/>
          <p:cNvSpPr txBox="1">
            <a:spLocks noGrp="1"/>
          </p:cNvSpPr>
          <p:nvPr>
            <p:ph type="body" idx="1"/>
          </p:nvPr>
        </p:nvSpPr>
        <p:spPr>
          <a:xfrm>
            <a:off x="311700" y="1152475"/>
            <a:ext cx="4260300" cy="3597600"/>
          </a:xfrm>
          <a:prstGeom prst="rect">
            <a:avLst/>
          </a:prstGeom>
        </p:spPr>
        <p:txBody>
          <a:bodyPr lIns="91425" tIns="91425" rIns="91425" bIns="91425" anchor="t" anchorCtr="0">
            <a:noAutofit/>
          </a:bodyPr>
          <a:lstStyle/>
          <a:p>
            <a:pPr lvl="0">
              <a:lnSpc>
                <a:spcPct val="100000"/>
              </a:lnSpc>
              <a:spcBef>
                <a:spcPts val="0"/>
              </a:spcBef>
              <a:buClr>
                <a:schemeClr val="dk1"/>
              </a:buClr>
              <a:buSzPct val="110000"/>
              <a:buFont typeface="Arial"/>
              <a:buNone/>
            </a:pPr>
            <a:r>
              <a:rPr lang="id" sz="1000">
                <a:solidFill>
                  <a:schemeClr val="dk1"/>
                </a:solidFill>
              </a:rPr>
              <a:t>Chicago (US): University of Illinois. — 2012. </a:t>
            </a:r>
            <a:r>
              <a:rPr lang="id" sz="1000" i="1">
                <a:solidFill>
                  <a:schemeClr val="dk1"/>
                </a:solidFill>
              </a:rPr>
              <a:t>Sentiment Analysis and Opinion Mining</a:t>
            </a:r>
            <a:r>
              <a:rPr lang="id" sz="1000">
                <a:solidFill>
                  <a:schemeClr val="dk1"/>
                </a:solidFill>
              </a:rPr>
              <a:t>. Morgan dan Claypool Publishers. [Internet]. [Diunduh tanggal 11/08/2016 ]. Dapat diunduh dari: </a:t>
            </a:r>
            <a:r>
              <a:rPr lang="id" sz="1000">
                <a:solidFill>
                  <a:srgbClr val="001414"/>
                </a:solidFill>
              </a:rPr>
              <a:t>https: //www.cs.uic.edu/˜liub/FBS/SentimentAnalysisand-OpinionMining.pdf</a:t>
            </a:r>
            <a:r>
              <a:rPr lang="id" sz="1000">
                <a:solidFill>
                  <a:schemeClr val="dk1"/>
                </a:solidFill>
              </a:rPr>
              <a:t>.</a:t>
            </a:r>
          </a:p>
          <a:p>
            <a:pPr lvl="0">
              <a:lnSpc>
                <a:spcPct val="100000"/>
              </a:lnSpc>
              <a:spcBef>
                <a:spcPts val="0"/>
              </a:spcBef>
              <a:buClr>
                <a:schemeClr val="dk1"/>
              </a:buClr>
              <a:buSzPct val="110000"/>
              <a:buFont typeface="Arial"/>
              <a:buNone/>
            </a:pPr>
            <a:r>
              <a:rPr lang="id" sz="1000">
                <a:solidFill>
                  <a:schemeClr val="dk1"/>
                </a:solidFill>
              </a:rPr>
              <a:t>Manning, Christopher D., Prabhakar Raghavan, dan Hinrich Schutze. 2008. ¨ </a:t>
            </a:r>
            <a:r>
              <a:rPr lang="id" sz="1000" i="1">
                <a:solidFill>
                  <a:schemeClr val="dk1"/>
                </a:solidFill>
              </a:rPr>
              <a:t>An Introduction to Information Retrieval</a:t>
            </a:r>
            <a:r>
              <a:rPr lang="id" sz="1000">
                <a:solidFill>
                  <a:schemeClr val="dk1"/>
                </a:solidFill>
              </a:rPr>
              <a:t>. Cambridge University Press Cambridge, England.</a:t>
            </a:r>
          </a:p>
          <a:p>
            <a:pPr lvl="0" rtl="0">
              <a:lnSpc>
                <a:spcPct val="100000"/>
              </a:lnSpc>
              <a:spcBef>
                <a:spcPts val="0"/>
              </a:spcBef>
              <a:buNone/>
            </a:pPr>
            <a:r>
              <a:rPr lang="id" sz="1000">
                <a:solidFill>
                  <a:schemeClr val="dk1"/>
                </a:solidFill>
              </a:rPr>
              <a:t>Mudinas, Andrius, Dell Zhang, dan Mark Levene. 2012. “Combining Lexicon and Learning Based Approaches for Concept-level Sentiment Analysis”. </a:t>
            </a:r>
            <a:r>
              <a:rPr lang="id" sz="1000" i="1">
                <a:solidFill>
                  <a:schemeClr val="dk1"/>
                </a:solidFill>
              </a:rPr>
              <a:t>Proceedingsof the First International Workshop on Issues of Sentiment Discovery and Opinion Mining</a:t>
            </a:r>
            <a:r>
              <a:rPr lang="id" sz="1000">
                <a:solidFill>
                  <a:schemeClr val="dk1"/>
                </a:solidFill>
              </a:rPr>
              <a:t>. WISDOM ’12. Beijing, China: ACM, 5:1–5:8. </a:t>
            </a:r>
            <a:r>
              <a:rPr lang="id" sz="800">
                <a:solidFill>
                  <a:schemeClr val="dk1"/>
                </a:solidFill>
              </a:rPr>
              <a:t>ISBN</a:t>
            </a:r>
            <a:r>
              <a:rPr lang="id" sz="1000">
                <a:solidFill>
                  <a:schemeClr val="dk1"/>
                </a:solidFill>
              </a:rPr>
              <a:t>: 978-1- 4503-1543-2. </a:t>
            </a:r>
            <a:r>
              <a:rPr lang="id" sz="800">
                <a:solidFill>
                  <a:schemeClr val="dk1"/>
                </a:solidFill>
              </a:rPr>
              <a:t>DOI</a:t>
            </a:r>
            <a:r>
              <a:rPr lang="id" sz="1000">
                <a:solidFill>
                  <a:schemeClr val="dk1"/>
                </a:solidFill>
              </a:rPr>
              <a:t>: </a:t>
            </a:r>
            <a:r>
              <a:rPr lang="id" sz="1000">
                <a:solidFill>
                  <a:srgbClr val="001414"/>
                </a:solidFill>
              </a:rPr>
              <a:t>10.1145/2346676.2346681</a:t>
            </a:r>
            <a:r>
              <a:rPr lang="id" sz="1000">
                <a:solidFill>
                  <a:schemeClr val="dk1"/>
                </a:solidFill>
              </a:rPr>
              <a:t>.</a:t>
            </a:r>
          </a:p>
          <a:p>
            <a:pPr lvl="0" rtl="0">
              <a:lnSpc>
                <a:spcPct val="100000"/>
              </a:lnSpc>
              <a:spcBef>
                <a:spcPts val="0"/>
              </a:spcBef>
              <a:buNone/>
            </a:pPr>
            <a:r>
              <a:rPr lang="id" sz="1000">
                <a:solidFill>
                  <a:schemeClr val="dk1"/>
                </a:solidFill>
              </a:rPr>
              <a:t>Nadilah. 2016. “Asosiasi dan Geovisualisasi Antara Data Tweet Terkait Kebakaran Hutan dengan Data Cuaca di Provinsi Riau dan Kepulauan Riau”. Institut Pertanian Bogor.</a:t>
            </a:r>
          </a:p>
          <a:p>
            <a:pPr lvl="0" rtl="0">
              <a:lnSpc>
                <a:spcPct val="100000"/>
              </a:lnSpc>
              <a:spcBef>
                <a:spcPts val="0"/>
              </a:spcBef>
              <a:buNone/>
            </a:pPr>
            <a:r>
              <a:rPr lang="id" sz="1000">
                <a:solidFill>
                  <a:schemeClr val="dk1"/>
                </a:solidFill>
              </a:rPr>
              <a:t>Narayanan, V, I Arora, dan A Bhatia. 2013. “Fast and accurate sentiment classification using an enhanced Naive Bayes model”. Department of Electronics Engineering, Indian Institute of Technology (BHU), Varanasi, India.</a:t>
            </a:r>
          </a:p>
          <a:p>
            <a:pPr lvl="0" rtl="0">
              <a:spcBef>
                <a:spcPts val="0"/>
              </a:spcBef>
              <a:buNone/>
            </a:pPr>
            <a:endParaRPr sz="1100">
              <a:solidFill>
                <a:schemeClr val="dk1"/>
              </a:solidFill>
              <a:latin typeface="Times New Roman"/>
              <a:ea typeface="Times New Roman"/>
              <a:cs typeface="Times New Roman"/>
              <a:sym typeface="Times New Roman"/>
            </a:endParaRPr>
          </a:p>
        </p:txBody>
      </p:sp>
      <p:sp>
        <p:nvSpPr>
          <p:cNvPr id="317" name="Shape 317"/>
          <p:cNvSpPr txBox="1"/>
          <p:nvPr/>
        </p:nvSpPr>
        <p:spPr>
          <a:xfrm>
            <a:off x="4619500" y="1151900"/>
            <a:ext cx="4212900" cy="35982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id" sz="1000">
                <a:solidFill>
                  <a:schemeClr val="dk1"/>
                </a:solidFill>
              </a:rPr>
              <a:t>Pak, Alexander dan Patrick Paroubek. 2010. “Twitter as a Corpus for Sentiment Analysis and Opinion Mining”. </a:t>
            </a:r>
            <a:r>
              <a:rPr lang="id" sz="1000" i="1">
                <a:solidFill>
                  <a:schemeClr val="dk1"/>
                </a:solidFill>
              </a:rPr>
              <a:t>Proceedings of the Seventh International Conference on Language Resources and Evaluation (LREC’10)</a:t>
            </a:r>
            <a:r>
              <a:rPr lang="id" sz="1000">
                <a:solidFill>
                  <a:schemeClr val="dk1"/>
                </a:solidFill>
              </a:rPr>
              <a:t>. Ed. by Nicoletta Calzolari (Conference Chair) </a:t>
            </a:r>
            <a:r>
              <a:rPr lang="id" sz="1000" i="1">
                <a:solidFill>
                  <a:schemeClr val="dk1"/>
                </a:solidFill>
              </a:rPr>
              <a:t>et al. </a:t>
            </a:r>
            <a:r>
              <a:rPr lang="id" sz="1000">
                <a:solidFill>
                  <a:schemeClr val="dk1"/>
                </a:solidFill>
              </a:rPr>
              <a:t>Valletta, Malta: European Language Resources Association (ELRA). </a:t>
            </a:r>
            <a:r>
              <a:rPr lang="id" sz="800">
                <a:solidFill>
                  <a:schemeClr val="dk1"/>
                </a:solidFill>
              </a:rPr>
              <a:t>ISBN</a:t>
            </a:r>
            <a:r>
              <a:rPr lang="id" sz="1000">
                <a:solidFill>
                  <a:schemeClr val="dk1"/>
                </a:solidFill>
              </a:rPr>
              <a:t>: 2-9517408-6- 7.</a:t>
            </a:r>
          </a:p>
          <a:p>
            <a:pPr lvl="0" rtl="0">
              <a:spcBef>
                <a:spcPts val="0"/>
              </a:spcBef>
              <a:spcAft>
                <a:spcPts val="1600"/>
              </a:spcAft>
              <a:buNone/>
            </a:pPr>
            <a:r>
              <a:rPr lang="id" sz="1000">
                <a:solidFill>
                  <a:schemeClr val="dk1"/>
                </a:solidFill>
              </a:rPr>
              <a:t>Pang, Bo, Lillian Lee, dan Shivakumar Vaithyanathan. 2002. “Thumbs Up? Sentiment Classification Using Machine Learning Techniques”. </a:t>
            </a:r>
            <a:r>
              <a:rPr lang="id" sz="1000" i="1">
                <a:solidFill>
                  <a:schemeClr val="dk1"/>
                </a:solidFill>
              </a:rPr>
              <a:t>Proceedings of EMNLP</a:t>
            </a:r>
            <a:r>
              <a:rPr lang="id" sz="1000">
                <a:solidFill>
                  <a:schemeClr val="dk1"/>
                </a:solidFill>
              </a:rPr>
              <a:t>, pp. 79–86.</a:t>
            </a:r>
          </a:p>
          <a:p>
            <a:pPr lvl="0" rtl="0">
              <a:spcBef>
                <a:spcPts val="0"/>
              </a:spcBef>
              <a:spcAft>
                <a:spcPts val="1600"/>
              </a:spcAft>
              <a:buNone/>
            </a:pPr>
            <a:r>
              <a:rPr lang="id" sz="1000">
                <a:solidFill>
                  <a:schemeClr val="dk1"/>
                </a:solidFill>
              </a:rPr>
              <a:t>Robertson, Stephen. 2004. “Understanding inverse document frequency: On theoretical arguments for IDF” dalam: </a:t>
            </a:r>
            <a:r>
              <a:rPr lang="id" sz="1000" i="1">
                <a:solidFill>
                  <a:schemeClr val="dk1"/>
                </a:solidFill>
              </a:rPr>
              <a:t>Journal of Documentation </a:t>
            </a:r>
            <a:r>
              <a:rPr lang="id" sz="1000">
                <a:solidFill>
                  <a:schemeClr val="dk1"/>
                </a:solidFill>
              </a:rPr>
              <a:t>60, p. 2004.</a:t>
            </a:r>
          </a:p>
          <a:p>
            <a:pPr lvl="0" rtl="0">
              <a:spcBef>
                <a:spcPts val="0"/>
              </a:spcBef>
              <a:spcAft>
                <a:spcPts val="1600"/>
              </a:spcAft>
              <a:buNone/>
            </a:pPr>
            <a:r>
              <a:rPr lang="id" sz="1000">
                <a:solidFill>
                  <a:schemeClr val="dk1"/>
                </a:solidFill>
              </a:rPr>
              <a:t>Routray, Preeti, Chinmaya Kumar Swain, dan Smita Praya Mishra. 2013. “Article: A Survey on Sentiment Analysis” dalam: </a:t>
            </a:r>
            <a:r>
              <a:rPr lang="id" sz="1000" i="1">
                <a:solidFill>
                  <a:schemeClr val="dk1"/>
                </a:solidFill>
              </a:rPr>
              <a:t>International Journal of Computer Applications </a:t>
            </a:r>
            <a:r>
              <a:rPr lang="id" sz="1000">
                <a:solidFill>
                  <a:schemeClr val="dk1"/>
                </a:solidFill>
              </a:rPr>
              <a:t>76 (10). Full text available, pp. 1–8.</a:t>
            </a:r>
          </a:p>
          <a:p>
            <a:pPr lvl="0" rtl="0">
              <a:spcBef>
                <a:spcPts val="0"/>
              </a:spcBef>
              <a:spcAft>
                <a:spcPts val="1600"/>
              </a:spcAft>
              <a:buNone/>
            </a:pPr>
            <a:r>
              <a:rPr lang="id" sz="1000">
                <a:solidFill>
                  <a:schemeClr val="dk1"/>
                </a:solidFill>
              </a:rPr>
              <a:t>Seiberg, Nathan dan Edward Witten. 1999. “String theory and noncommutative geometry” dalam: </a:t>
            </a:r>
            <a:r>
              <a:rPr lang="id" sz="1000" i="1">
                <a:solidFill>
                  <a:schemeClr val="dk1"/>
                </a:solidFill>
              </a:rPr>
              <a:t>Journal of High Energy Physics </a:t>
            </a:r>
            <a:r>
              <a:rPr lang="id" sz="1000">
                <a:solidFill>
                  <a:schemeClr val="dk1"/>
                </a:solidFill>
              </a:rPr>
              <a:t>1999 (09), p. 032.</a:t>
            </a:r>
          </a:p>
          <a:p>
            <a:pPr lvl="0" rtl="0">
              <a:spcBef>
                <a:spcPts val="0"/>
              </a:spcBef>
              <a:spcAft>
                <a:spcPts val="1600"/>
              </a:spcAft>
              <a:buNone/>
            </a:pPr>
            <a:endParaRPr sz="1000" i="1">
              <a:solidFill>
                <a:schemeClr val="dk1"/>
              </a:solidFill>
            </a:endParaRPr>
          </a:p>
          <a:p>
            <a:pPr lvl="0" rtl="0">
              <a:spcBef>
                <a:spcPts val="0"/>
              </a:spcBef>
              <a:buNone/>
            </a:pPr>
            <a:endParaRPr>
              <a:solidFill>
                <a:schemeClr val="dk1"/>
              </a:solidFill>
            </a:endParaRPr>
          </a:p>
          <a:p>
            <a:pPr lvl="0" rtl="0">
              <a:lnSpc>
                <a:spcPct val="115000"/>
              </a:lnSpc>
              <a:spcBef>
                <a:spcPts val="0"/>
              </a:spcBef>
              <a:spcAft>
                <a:spcPts val="1600"/>
              </a:spcAft>
              <a:buNone/>
            </a:pPr>
            <a:endParaRPr sz="1100">
              <a:solidFill>
                <a:schemeClr val="dk1"/>
              </a:solidFill>
              <a:latin typeface="Times New Roman"/>
              <a:ea typeface="Times New Roman"/>
              <a:cs typeface="Times New Roman"/>
              <a:sym typeface="Times New Roman"/>
            </a:endParaRPr>
          </a:p>
          <a:p>
            <a:pPr lvl="0" rtl="0">
              <a:spcBef>
                <a:spcPts val="0"/>
              </a:spcBef>
              <a:spcAft>
                <a:spcPts val="16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lgn="ctr" rtl="0">
              <a:spcBef>
                <a:spcPts val="0"/>
              </a:spcBef>
              <a:buNone/>
            </a:pPr>
            <a:r>
              <a:rPr lang="id"/>
              <a:t>Daftar Pustaka</a:t>
            </a:r>
          </a:p>
        </p:txBody>
      </p:sp>
      <p:sp>
        <p:nvSpPr>
          <p:cNvPr id="323" name="Shape 323"/>
          <p:cNvSpPr txBox="1">
            <a:spLocks noGrp="1"/>
          </p:cNvSpPr>
          <p:nvPr>
            <p:ph type="body" idx="1"/>
          </p:nvPr>
        </p:nvSpPr>
        <p:spPr>
          <a:xfrm>
            <a:off x="311700" y="1152475"/>
            <a:ext cx="4260300" cy="3597600"/>
          </a:xfrm>
          <a:prstGeom prst="rect">
            <a:avLst/>
          </a:prstGeom>
        </p:spPr>
        <p:txBody>
          <a:bodyPr lIns="91425" tIns="91425" rIns="91425" bIns="91425" anchor="t" anchorCtr="0">
            <a:noAutofit/>
          </a:bodyPr>
          <a:lstStyle/>
          <a:p>
            <a:pPr lvl="0">
              <a:spcBef>
                <a:spcPts val="0"/>
              </a:spcBef>
              <a:buClr>
                <a:schemeClr val="dk1"/>
              </a:buClr>
              <a:buSzPct val="110000"/>
              <a:buFont typeface="Arial"/>
              <a:buNone/>
            </a:pPr>
            <a:r>
              <a:rPr lang="id" sz="1000">
                <a:solidFill>
                  <a:schemeClr val="dk1"/>
                </a:solidFill>
              </a:rPr>
              <a:t>Sproat, Richard </a:t>
            </a:r>
            <a:r>
              <a:rPr lang="id" sz="1000" i="1">
                <a:solidFill>
                  <a:schemeClr val="dk1"/>
                </a:solidFill>
              </a:rPr>
              <a:t>et al. </a:t>
            </a:r>
            <a:r>
              <a:rPr lang="id" sz="1000">
                <a:solidFill>
                  <a:schemeClr val="dk1"/>
                </a:solidFill>
              </a:rPr>
              <a:t>2001. “Normalization of nonstandard words.” dalam: </a:t>
            </a:r>
            <a:r>
              <a:rPr lang="id" sz="1000" i="1">
                <a:solidFill>
                  <a:schemeClr val="dk1"/>
                </a:solidFill>
              </a:rPr>
              <a:t>Computer Speech &amp; Language </a:t>
            </a:r>
            <a:r>
              <a:rPr lang="id" sz="1000">
                <a:solidFill>
                  <a:schemeClr val="dk1"/>
                </a:solidFill>
              </a:rPr>
              <a:t>15 (3), pp. 287–333.</a:t>
            </a:r>
          </a:p>
          <a:p>
            <a:pPr lvl="0">
              <a:spcBef>
                <a:spcPts val="0"/>
              </a:spcBef>
              <a:buClr>
                <a:schemeClr val="dk1"/>
              </a:buClr>
              <a:buSzPct val="110000"/>
              <a:buFont typeface="Arial"/>
              <a:buNone/>
            </a:pPr>
            <a:r>
              <a:rPr lang="id" sz="1000">
                <a:solidFill>
                  <a:schemeClr val="dk1"/>
                </a:solidFill>
              </a:rPr>
              <a:t>Tala, Fadillah Z. 2003. “A study of stemming effects on information retrieval in Bahasa Indonesia” dalam: </a:t>
            </a:r>
            <a:r>
              <a:rPr lang="id" sz="1000" i="1">
                <a:solidFill>
                  <a:schemeClr val="dk1"/>
                </a:solidFill>
              </a:rPr>
              <a:t>Institute for Logic, Language and Computation Universeit Van Amsterdam</a:t>
            </a:r>
            <a:r>
              <a:rPr lang="id" sz="1000">
                <a:solidFill>
                  <a:schemeClr val="dk1"/>
                </a:solidFill>
              </a:rPr>
              <a:t>.</a:t>
            </a:r>
          </a:p>
          <a:p>
            <a:pPr lvl="0">
              <a:spcBef>
                <a:spcPts val="0"/>
              </a:spcBef>
              <a:buClr>
                <a:schemeClr val="dk1"/>
              </a:buClr>
              <a:buSzPct val="110000"/>
              <a:buFont typeface="Arial"/>
              <a:buNone/>
            </a:pPr>
            <a:r>
              <a:rPr lang="id" sz="1000">
                <a:solidFill>
                  <a:schemeClr val="dk1"/>
                </a:solidFill>
              </a:rPr>
              <a:t>Xhemali, Daniela, Christopher J. HINDE, dan Roger G. STONE. 2009. </a:t>
            </a:r>
            <a:r>
              <a:rPr lang="id" sz="1000" i="1">
                <a:solidFill>
                  <a:schemeClr val="dk1"/>
                </a:solidFill>
              </a:rPr>
              <a:t>Naive Bayes vs. Decision Trees vs. Neural Networks in the Classification of Training Web Pages</a:t>
            </a:r>
            <a:r>
              <a:rPr lang="id" sz="1000">
                <a:solidFill>
                  <a:schemeClr val="dk1"/>
                </a:solidFill>
              </a:rPr>
              <a:t>.</a:t>
            </a:r>
          </a:p>
          <a:p>
            <a:pPr lvl="0">
              <a:spcBef>
                <a:spcPts val="0"/>
              </a:spcBef>
              <a:buClr>
                <a:schemeClr val="dk1"/>
              </a:buClr>
              <a:buSzPct val="110000"/>
              <a:buFont typeface="Arial"/>
              <a:buNone/>
            </a:pPr>
            <a:r>
              <a:rPr lang="id" sz="1000">
                <a:solidFill>
                  <a:schemeClr val="dk1"/>
                </a:solidFill>
              </a:rPr>
              <a:t>Zhang </a:t>
            </a:r>
            <a:r>
              <a:rPr lang="id" sz="1000" i="1">
                <a:solidFill>
                  <a:schemeClr val="dk1"/>
                </a:solidFill>
              </a:rPr>
              <a:t>et al. </a:t>
            </a:r>
            <a:r>
              <a:rPr lang="id" sz="1000">
                <a:solidFill>
                  <a:schemeClr val="dk1"/>
                </a:solidFill>
              </a:rPr>
              <a:t>2011. “Combining Lexicon-based and Learningbased Methods for Twitter Sentiment Analysis”.</a:t>
            </a:r>
          </a:p>
          <a:p>
            <a:pPr lvl="0" rtl="0">
              <a:spcBef>
                <a:spcPts val="0"/>
              </a:spcBef>
              <a:buNone/>
            </a:pPr>
            <a:endParaRPr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75" name="Shape 75"/>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76" name="Shape 76" descr="digital-in-numbers-indonesia-compilation-15-638.jpg"/>
          <p:cNvPicPr preferRelativeResize="0"/>
          <p:nvPr/>
        </p:nvPicPr>
        <p:blipFill rotWithShape="1">
          <a:blip r:embed="rId3">
            <a:alphaModFix/>
          </a:blip>
          <a:srcRect l="830" r="-830"/>
          <a:stretch/>
        </p:blipFill>
        <p:spPr>
          <a:xfrm>
            <a:off x="0" y="0"/>
            <a:ext cx="9326224" cy="51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Shape 81" descr="twitter-logo.png"/>
          <p:cNvPicPr preferRelativeResize="0"/>
          <p:nvPr/>
        </p:nvPicPr>
        <p:blipFill>
          <a:blip r:embed="rId3">
            <a:alphaModFix/>
          </a:blip>
          <a:stretch>
            <a:fillRect/>
          </a:stretch>
        </p:blipFill>
        <p:spPr>
          <a:xfrm>
            <a:off x="0" y="870607"/>
            <a:ext cx="9143998" cy="34398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descr="tagxedo.jpg"/>
          <p:cNvPicPr preferRelativeResize="0"/>
          <p:nvPr/>
        </p:nvPicPr>
        <p:blipFill>
          <a:blip r:embed="rId3">
            <a:alphaModFix/>
          </a:blip>
          <a:stretch>
            <a:fillRect/>
          </a:stretch>
        </p:blipFill>
        <p:spPr>
          <a:xfrm>
            <a:off x="2245317" y="683100"/>
            <a:ext cx="4889756" cy="4054500"/>
          </a:xfrm>
          <a:prstGeom prst="rect">
            <a:avLst/>
          </a:prstGeom>
          <a:noFill/>
          <a:ln>
            <a:noFill/>
          </a:ln>
        </p:spPr>
      </p:pic>
      <p:sp>
        <p:nvSpPr>
          <p:cNvPr id="87" name="Shape 87"/>
          <p:cNvSpPr txBox="1">
            <a:spLocks noGrp="1"/>
          </p:cNvSpPr>
          <p:nvPr>
            <p:ph type="title"/>
          </p:nvPr>
        </p:nvSpPr>
        <p:spPr>
          <a:xfrm>
            <a:off x="345350" y="356975"/>
            <a:ext cx="3274500" cy="1538100"/>
          </a:xfrm>
          <a:prstGeom prst="rect">
            <a:avLst/>
          </a:prstGeom>
        </p:spPr>
        <p:txBody>
          <a:bodyPr lIns="91425" tIns="91425" rIns="91425" bIns="91425" anchor="t" anchorCtr="0">
            <a:noAutofit/>
          </a:bodyPr>
          <a:lstStyle/>
          <a:p>
            <a:pPr lvl="0">
              <a:spcBef>
                <a:spcPts val="0"/>
              </a:spcBef>
              <a:buNone/>
            </a:pPr>
            <a:r>
              <a:rPr lang="id" sz="3600">
                <a:solidFill>
                  <a:srgbClr val="0CC3E1"/>
                </a:solidFill>
              </a:rPr>
              <a:t>Public Tweet</a:t>
            </a:r>
          </a:p>
        </p:txBody>
      </p:sp>
      <p:sp>
        <p:nvSpPr>
          <p:cNvPr id="88" name="Shape 88"/>
          <p:cNvSpPr txBox="1">
            <a:spLocks noGrp="1"/>
          </p:cNvSpPr>
          <p:nvPr>
            <p:ph type="title"/>
          </p:nvPr>
        </p:nvSpPr>
        <p:spPr>
          <a:xfrm>
            <a:off x="7053950" y="3716975"/>
            <a:ext cx="1541700" cy="861300"/>
          </a:xfrm>
          <a:prstGeom prst="rect">
            <a:avLst/>
          </a:prstGeom>
        </p:spPr>
        <p:txBody>
          <a:bodyPr lIns="91425" tIns="91425" rIns="91425" bIns="91425" anchor="t" anchorCtr="0">
            <a:noAutofit/>
          </a:bodyPr>
          <a:lstStyle/>
          <a:p>
            <a:pPr lvl="0" rtl="0">
              <a:spcBef>
                <a:spcPts val="0"/>
              </a:spcBef>
              <a:buNone/>
            </a:pPr>
            <a:r>
              <a:rPr lang="id" sz="4800">
                <a:solidFill>
                  <a:srgbClr val="0CC3E1"/>
                </a:solidFill>
              </a:rPr>
              <a:t>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sp>
        <p:nvSpPr>
          <p:cNvPr id="94" name="Shape 9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endParaRPr/>
          </a:p>
        </p:txBody>
      </p:sp>
      <p:pic>
        <p:nvPicPr>
          <p:cNvPr id="95" name="Shape 95" descr="digital-in-numbers-indonesia-compilation-21-638.jp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endParaRPr/>
          </a:p>
        </p:txBody>
      </p:sp>
      <p:pic>
        <p:nvPicPr>
          <p:cNvPr id="101" name="Shape 101" descr="digital-in-numbers-indonesia-compilation-19-638.jp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1763</Words>
  <Application>Microsoft Office PowerPoint</Application>
  <PresentationFormat>On-screen Show (16:9)</PresentationFormat>
  <Paragraphs>201</Paragraphs>
  <Slides>46</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Segoe UI Light</vt:lpstr>
      <vt:lpstr>Times New Roman</vt:lpstr>
      <vt:lpstr>simple-light-2</vt:lpstr>
      <vt:lpstr>Analisis Sentimen Data Twitter menggunakan Naive Bayes dengan Negation Handling</vt:lpstr>
      <vt:lpstr>PowerPoint Presentation</vt:lpstr>
      <vt:lpstr>PowerPoint Presentation</vt:lpstr>
      <vt:lpstr>PowerPoint Presentation</vt:lpstr>
      <vt:lpstr>PowerPoint Presentation</vt:lpstr>
      <vt:lpstr>PowerPoint Presentation</vt:lpstr>
      <vt:lpstr>Public Tweet</vt:lpstr>
      <vt:lpstr>PowerPoint Presentation</vt:lpstr>
      <vt:lpstr>PowerPoint Presentation</vt:lpstr>
      <vt:lpstr>PowerPoint Presentation</vt:lpstr>
      <vt:lpstr>PowerPoint Presentation</vt:lpstr>
      <vt:lpstr>Sentiment Analysis </vt:lpstr>
      <vt:lpstr>PowerPoint Presentation</vt:lpstr>
      <vt:lpstr>PowerPoint Presentation</vt:lpstr>
      <vt:lpstr>Negation Handling</vt:lpstr>
      <vt:lpstr>PowerPoint Presentation</vt:lpstr>
      <vt:lpstr>Rumusan Masalah</vt:lpstr>
      <vt:lpstr>Tujuan</vt:lpstr>
      <vt:lpstr>Manfaat</vt:lpstr>
      <vt:lpstr>Metode</vt:lpstr>
      <vt:lpstr>Pengumpulan Data</vt:lpstr>
      <vt:lpstr>Data Tweet</vt:lpstr>
      <vt:lpstr>Indexing</vt:lpstr>
      <vt:lpstr>Tokenizing</vt:lpstr>
      <vt:lpstr>Stopwords Removal</vt:lpstr>
      <vt:lpstr>Stopwords Removal</vt:lpstr>
      <vt:lpstr>Normalisasi Kata</vt:lpstr>
      <vt:lpstr>Stemming</vt:lpstr>
      <vt:lpstr>Term Document Matrix</vt:lpstr>
      <vt:lpstr>Pemilihan Fitur</vt:lpstr>
      <vt:lpstr>IDF</vt:lpstr>
      <vt:lpstr>Negation Handling</vt:lpstr>
      <vt:lpstr>Negation Handling</vt:lpstr>
      <vt:lpstr>Negation Handling </vt:lpstr>
      <vt:lpstr>Negation Handling </vt:lpstr>
      <vt:lpstr>Negation Handling </vt:lpstr>
      <vt:lpstr>Negation Handling  </vt:lpstr>
      <vt:lpstr>Klasifikasi</vt:lpstr>
      <vt:lpstr>Multinomial Naïve Bayes</vt:lpstr>
      <vt:lpstr>PowerPoint Presentation</vt:lpstr>
      <vt:lpstr>Evaluasi</vt:lpstr>
      <vt:lpstr>PowerPoint Presentation</vt:lpstr>
      <vt:lpstr>Jadwal Penelitian</vt:lpstr>
      <vt:lpstr>Daftar Pustaka</vt:lpstr>
      <vt:lpstr>Daftar Pustaka</vt:lpstr>
      <vt:lpstr>Daftar Pustaka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Sentimen Data Twitter menggunakan Naive Bayes dengan Negation Handling</dc:title>
  <dc:creator>hamid</dc:creator>
  <cp:lastModifiedBy>hamid</cp:lastModifiedBy>
  <cp:revision>23</cp:revision>
  <dcterms:modified xsi:type="dcterms:W3CDTF">2016-08-30T14:12:32Z</dcterms:modified>
</cp:coreProperties>
</file>