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62" r:id="rId13"/>
    <p:sldId id="263" r:id="rId14"/>
    <p:sldId id="264"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7" autoAdjust="0"/>
    <p:restoredTop sz="94660"/>
  </p:normalViewPr>
  <p:slideViewPr>
    <p:cSldViewPr snapToGrid="0">
      <p:cViewPr varScale="1">
        <p:scale>
          <a:sx n="56" d="100"/>
          <a:sy n="56" d="100"/>
        </p:scale>
        <p:origin x="5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n.data.gov.in/resource/location-wise-daily-ambient-air-quality-tamil-nadu-year-201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3FE1-C38A-C731-4EC5-EA044108B9F8}"/>
              </a:ext>
            </a:extLst>
          </p:cNvPr>
          <p:cNvSpPr>
            <a:spLocks noGrp="1"/>
          </p:cNvSpPr>
          <p:nvPr>
            <p:ph type="ctrTitle"/>
          </p:nvPr>
        </p:nvSpPr>
        <p:spPr>
          <a:xfrm>
            <a:off x="1507067" y="1433015"/>
            <a:ext cx="7766936" cy="3016155"/>
          </a:xfrm>
        </p:spPr>
        <p:txBody>
          <a:bodyPr/>
          <a:lstStyle/>
          <a:p>
            <a:r>
              <a:rPr lang="en-US" dirty="0">
                <a:solidFill>
                  <a:srgbClr val="00B0F0"/>
                </a:solidFill>
              </a:rPr>
              <a:t> </a:t>
            </a:r>
            <a:r>
              <a:rPr lang="en-US" dirty="0">
                <a:solidFill>
                  <a:srgbClr val="002060"/>
                </a:solidFill>
              </a:rPr>
              <a:t>Air quality Analysis and prediction in Tamil Nadu</a:t>
            </a:r>
            <a:br>
              <a:rPr lang="en-US" dirty="0">
                <a:solidFill>
                  <a:srgbClr val="002060"/>
                </a:solidFill>
              </a:rPr>
            </a:br>
            <a:endParaRPr lang="en-IN" dirty="0">
              <a:solidFill>
                <a:srgbClr val="002060"/>
              </a:solidFill>
            </a:endParaRPr>
          </a:p>
        </p:txBody>
      </p:sp>
    </p:spTree>
    <p:extLst>
      <p:ext uri="{BB962C8B-B14F-4D97-AF65-F5344CB8AC3E}">
        <p14:creationId xmlns:p14="http://schemas.microsoft.com/office/powerpoint/2010/main" val="353654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4F09-C26F-3EE1-4684-0D6464995EBE}"/>
              </a:ext>
            </a:extLst>
          </p:cNvPr>
          <p:cNvSpPr>
            <a:spLocks noGrp="1"/>
          </p:cNvSpPr>
          <p:nvPr>
            <p:ph type="title"/>
          </p:nvPr>
        </p:nvSpPr>
        <p:spPr/>
        <p:txBody>
          <a:bodyPr/>
          <a:lstStyle/>
          <a:p>
            <a:r>
              <a:rPr lang="en-US" dirty="0">
                <a:solidFill>
                  <a:schemeClr val="tx1"/>
                </a:solidFill>
              </a:rPr>
              <a:t>Model Evaluation and Selection:</a:t>
            </a:r>
            <a:endParaRPr lang="en-IN" dirty="0">
              <a:solidFill>
                <a:schemeClr val="tx1"/>
              </a:solidFill>
            </a:endParaRPr>
          </a:p>
        </p:txBody>
      </p:sp>
      <p:sp>
        <p:nvSpPr>
          <p:cNvPr id="3" name="Content Placeholder 2">
            <a:extLst>
              <a:ext uri="{FF2B5EF4-FFF2-40B4-BE49-F238E27FC236}">
                <a16:creationId xmlns:a16="http://schemas.microsoft.com/office/drawing/2014/main" id="{BF57677A-15F8-4155-9B75-846A9676A8E6}"/>
              </a:ext>
            </a:extLst>
          </p:cNvPr>
          <p:cNvSpPr>
            <a:spLocks noGrp="1"/>
          </p:cNvSpPr>
          <p:nvPr>
            <p:ph idx="1"/>
          </p:nvPr>
        </p:nvSpPr>
        <p:spPr>
          <a:xfrm>
            <a:off x="677334" y="1665027"/>
            <a:ext cx="8596668" cy="4376335"/>
          </a:xfrm>
        </p:spPr>
        <p:txBody>
          <a:bodyPr/>
          <a:lstStyle/>
          <a:p>
            <a:pPr algn="l">
              <a:buFont typeface="Wingdings" panose="05000000000000000000" pitchFamily="2" charset="2"/>
              <a:buChar char="v"/>
            </a:pPr>
            <a:r>
              <a:rPr lang="en-US" sz="2800" b="1" i="0" dirty="0">
                <a:solidFill>
                  <a:srgbClr val="374151"/>
                </a:solidFill>
                <a:effectLst/>
                <a:latin typeface="Söhne"/>
              </a:rPr>
              <a:t>Hyperparameter Tuning:</a:t>
            </a:r>
            <a:r>
              <a:rPr lang="en-US" sz="2800" b="0" i="0" dirty="0">
                <a:solidFill>
                  <a:srgbClr val="374151"/>
                </a:solidFill>
                <a:effectLst/>
                <a:latin typeface="Söhne"/>
              </a:rPr>
              <a:t> Fine-tune model hyperparameters to optimize performance.</a:t>
            </a:r>
          </a:p>
          <a:p>
            <a:pPr algn="l">
              <a:buFont typeface="Wingdings" panose="05000000000000000000" pitchFamily="2" charset="2"/>
              <a:buChar char="v"/>
            </a:pPr>
            <a:r>
              <a:rPr lang="en-US" sz="2800" b="1" dirty="0">
                <a:solidFill>
                  <a:srgbClr val="374151"/>
                </a:solidFill>
                <a:latin typeface="Söhne"/>
              </a:rPr>
              <a:t>Model Selection</a:t>
            </a:r>
            <a:r>
              <a:rPr lang="en-US" sz="2800" b="1" i="0" dirty="0">
                <a:solidFill>
                  <a:srgbClr val="374151"/>
                </a:solidFill>
                <a:effectLst/>
                <a:latin typeface="Söhne"/>
              </a:rPr>
              <a:t>:</a:t>
            </a:r>
            <a:r>
              <a:rPr lang="en-US" sz="2800" b="0" i="0" dirty="0">
                <a:solidFill>
                  <a:srgbClr val="374151"/>
                </a:solidFill>
                <a:effectLst/>
                <a:latin typeface="Söhne"/>
              </a:rPr>
              <a:t> Use model selection techniques to ensure that the model's performance is robust and not overfitting the training data.</a:t>
            </a:r>
          </a:p>
          <a:p>
            <a:pPr algn="l">
              <a:buFont typeface="Wingdings" panose="05000000000000000000" pitchFamily="2" charset="2"/>
              <a:buChar char="v"/>
            </a:pPr>
            <a:r>
              <a:rPr lang="en-US" sz="2800" b="0" i="0" dirty="0">
                <a:solidFill>
                  <a:srgbClr val="374151"/>
                </a:solidFill>
                <a:effectLst/>
                <a:latin typeface="Söhne"/>
              </a:rPr>
              <a:t>Choose the most accurate and reliable model(s) based on metrics like RMSE, MAE, and R-squared.</a:t>
            </a:r>
          </a:p>
          <a:p>
            <a:pPr algn="l">
              <a:buFont typeface="Wingdings" panose="05000000000000000000" pitchFamily="2" charset="2"/>
              <a:buChar char="v"/>
            </a:pPr>
            <a:r>
              <a:rPr lang="en-US" sz="2800" b="0" i="0" dirty="0">
                <a:solidFill>
                  <a:srgbClr val="374151"/>
                </a:solidFill>
                <a:effectLst/>
                <a:latin typeface="Söhne"/>
              </a:rPr>
              <a:t>Fine-tune models to improve their predictive power</a:t>
            </a:r>
          </a:p>
          <a:p>
            <a:endParaRPr lang="en-IN" dirty="0"/>
          </a:p>
        </p:txBody>
      </p:sp>
    </p:spTree>
    <p:extLst>
      <p:ext uri="{BB962C8B-B14F-4D97-AF65-F5344CB8AC3E}">
        <p14:creationId xmlns:p14="http://schemas.microsoft.com/office/powerpoint/2010/main" val="290990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74EC-4178-17D6-719E-1416EB29EFCB}"/>
              </a:ext>
            </a:extLst>
          </p:cNvPr>
          <p:cNvSpPr>
            <a:spLocks noGrp="1"/>
          </p:cNvSpPr>
          <p:nvPr>
            <p:ph type="title"/>
          </p:nvPr>
        </p:nvSpPr>
        <p:spPr/>
        <p:txBody>
          <a:bodyPr/>
          <a:lstStyle/>
          <a:p>
            <a:r>
              <a:rPr lang="en-IN" dirty="0">
                <a:solidFill>
                  <a:srgbClr val="002060"/>
                </a:solidFill>
              </a:rPr>
              <a:t>VISUALIZATION:</a:t>
            </a:r>
          </a:p>
        </p:txBody>
      </p:sp>
      <p:sp>
        <p:nvSpPr>
          <p:cNvPr id="3" name="Content Placeholder 2">
            <a:extLst>
              <a:ext uri="{FF2B5EF4-FFF2-40B4-BE49-F238E27FC236}">
                <a16:creationId xmlns:a16="http://schemas.microsoft.com/office/drawing/2014/main" id="{6C98A8D8-EC5B-7824-88AB-03944DDB290C}"/>
              </a:ext>
            </a:extLst>
          </p:cNvPr>
          <p:cNvSpPr>
            <a:spLocks noGrp="1"/>
          </p:cNvSpPr>
          <p:nvPr>
            <p:ph idx="1"/>
          </p:nvPr>
        </p:nvSpPr>
        <p:spPr>
          <a:xfrm>
            <a:off x="677334" y="1930400"/>
            <a:ext cx="8596668" cy="4110962"/>
          </a:xfrm>
        </p:spPr>
        <p:txBody>
          <a:bodyPr>
            <a:normAutofit/>
          </a:bodyPr>
          <a:lstStyle/>
          <a:p>
            <a:pPr>
              <a:buFont typeface="Wingdings" panose="05000000000000000000" pitchFamily="2" charset="2"/>
              <a:buChar char="v"/>
            </a:pPr>
            <a:r>
              <a:rPr lang="en-IN" sz="2800" dirty="0">
                <a:solidFill>
                  <a:schemeClr val="tx1"/>
                </a:solidFill>
              </a:rPr>
              <a:t>Develop informative and visually appearing charts and graphs</a:t>
            </a:r>
          </a:p>
          <a:p>
            <a:pPr>
              <a:buFont typeface="Wingdings" panose="05000000000000000000" pitchFamily="2" charset="2"/>
              <a:buChar char="v"/>
            </a:pPr>
            <a:r>
              <a:rPr lang="en-IN" sz="2800" dirty="0">
                <a:solidFill>
                  <a:schemeClr val="tx1"/>
                </a:solidFill>
              </a:rPr>
              <a:t>Considering creating and interactive visualizing for online sharing or Presentation.</a:t>
            </a:r>
          </a:p>
          <a:p>
            <a:pPr>
              <a:buFont typeface="Wingdings" panose="05000000000000000000" pitchFamily="2" charset="2"/>
              <a:buChar char="v"/>
            </a:pPr>
            <a:r>
              <a:rPr lang="en-IN" sz="2800" dirty="0">
                <a:solidFill>
                  <a:schemeClr val="tx1"/>
                </a:solidFill>
              </a:rPr>
              <a:t>Ensure that your visualizations are well labelled and easy to interpret</a:t>
            </a:r>
          </a:p>
        </p:txBody>
      </p:sp>
    </p:spTree>
    <p:extLst>
      <p:ext uri="{BB962C8B-B14F-4D97-AF65-F5344CB8AC3E}">
        <p14:creationId xmlns:p14="http://schemas.microsoft.com/office/powerpoint/2010/main" val="15054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53B2-2351-04C1-121D-0871146A162D}"/>
              </a:ext>
            </a:extLst>
          </p:cNvPr>
          <p:cNvSpPr>
            <a:spLocks noGrp="1"/>
          </p:cNvSpPr>
          <p:nvPr>
            <p:ph type="title"/>
          </p:nvPr>
        </p:nvSpPr>
        <p:spPr/>
        <p:txBody>
          <a:bodyPr/>
          <a:lstStyle/>
          <a:p>
            <a:r>
              <a:rPr lang="en-IN" dirty="0">
                <a:solidFill>
                  <a:srgbClr val="002060"/>
                </a:solidFill>
              </a:rPr>
              <a:t>Machine Learning and classical Regression Algorithms</a:t>
            </a:r>
          </a:p>
        </p:txBody>
      </p:sp>
      <p:sp>
        <p:nvSpPr>
          <p:cNvPr id="3" name="Content Placeholder 2">
            <a:extLst>
              <a:ext uri="{FF2B5EF4-FFF2-40B4-BE49-F238E27FC236}">
                <a16:creationId xmlns:a16="http://schemas.microsoft.com/office/drawing/2014/main" id="{90F8270E-093F-CA68-B7C4-8A0326FAD4B6}"/>
              </a:ext>
            </a:extLst>
          </p:cNvPr>
          <p:cNvSpPr>
            <a:spLocks noGrp="1"/>
          </p:cNvSpPr>
          <p:nvPr>
            <p:ph idx="1"/>
          </p:nvPr>
        </p:nvSpPr>
        <p:spPr/>
        <p:txBody>
          <a:bodyPr>
            <a:normAutofit/>
          </a:bodyPr>
          <a:lstStyle/>
          <a:p>
            <a:pPr marL="0" indent="0">
              <a:buNone/>
            </a:pPr>
            <a:r>
              <a:rPr lang="en-US" sz="2400" dirty="0">
                <a:solidFill>
                  <a:schemeClr val="tx1"/>
                </a:solidFill>
              </a:rPr>
              <a:t>Classical regression-based algorithms Regression analysis is used to infer the relation between a dependent variable and a set of independent variables. On the basis of this relation, and using the values of the independent variables, the value of the dependent variable is estimated. Regression helps to predict a continuous value. Next we review classical algorithms to carry out regression.</a:t>
            </a:r>
            <a:endParaRPr lang="en-IN" sz="2400" dirty="0">
              <a:solidFill>
                <a:schemeClr val="tx1"/>
              </a:solidFill>
            </a:endParaRPr>
          </a:p>
        </p:txBody>
      </p:sp>
    </p:spTree>
    <p:extLst>
      <p:ext uri="{BB962C8B-B14F-4D97-AF65-F5344CB8AC3E}">
        <p14:creationId xmlns:p14="http://schemas.microsoft.com/office/powerpoint/2010/main" val="340391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F67A7-C183-5343-8F1F-65344C5434E9}"/>
              </a:ext>
            </a:extLst>
          </p:cNvPr>
          <p:cNvSpPr>
            <a:spLocks noGrp="1"/>
          </p:cNvSpPr>
          <p:nvPr>
            <p:ph idx="1"/>
          </p:nvPr>
        </p:nvSpPr>
        <p:spPr>
          <a:xfrm>
            <a:off x="677334" y="627798"/>
            <a:ext cx="8596668" cy="6230202"/>
          </a:xfrm>
        </p:spPr>
        <p:txBody>
          <a:bodyPr>
            <a:noAutofit/>
          </a:bodyPr>
          <a:lstStyle/>
          <a:p>
            <a:pPr marL="0" indent="0">
              <a:buNone/>
            </a:pPr>
            <a:r>
              <a:rPr lang="en-US" sz="3600" dirty="0">
                <a:solidFill>
                  <a:srgbClr val="002060"/>
                </a:solidFill>
              </a:rPr>
              <a:t>ALGORITHM USED :</a:t>
            </a:r>
          </a:p>
          <a:p>
            <a:pPr marL="0" indent="0">
              <a:buNone/>
            </a:pPr>
            <a:r>
              <a:rPr lang="en-US" sz="2400" dirty="0"/>
              <a:t>Support vector regression (SVR). Support vector machines are mainly used in classification problems. However, they can be also applied to regression. In this case, the approach is called support vector regression. Let y and x1,…,x p be the dependent variable and the independent variables, respectively. Basically, SVR works as follows. First, a linear regression function, that is, a hyper-plane h(x)=w1x1+…+w p </a:t>
            </a:r>
            <a:r>
              <a:rPr lang="en-US" sz="2400" dirty="0" err="1"/>
              <a:t>xp</a:t>
            </a:r>
            <a:r>
              <a:rPr lang="en-US" sz="2400" dirty="0"/>
              <a:t> + b, must be defined. Then, a margin of tolerance ε is considered, expecting that all data will be at most at distance ε from the hyper-plane. In case the deviation of some points is larger than this value, slack variables ξ,ξ′≥0 can be introduced to cope with them. The final goal is to find the minimum of the function: in(12||w||2+C∑i=1N(ξ + ξ′))</a:t>
            </a:r>
            <a:endParaRPr lang="en-IN" sz="2400" dirty="0"/>
          </a:p>
        </p:txBody>
      </p:sp>
    </p:spTree>
    <p:extLst>
      <p:ext uri="{BB962C8B-B14F-4D97-AF65-F5344CB8AC3E}">
        <p14:creationId xmlns:p14="http://schemas.microsoft.com/office/powerpoint/2010/main" val="405934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A759A-3EA3-4BCB-7751-F78AC6C0E212}"/>
              </a:ext>
            </a:extLst>
          </p:cNvPr>
          <p:cNvSpPr>
            <a:spLocks noGrp="1"/>
          </p:cNvSpPr>
          <p:nvPr>
            <p:ph idx="1"/>
          </p:nvPr>
        </p:nvSpPr>
        <p:spPr>
          <a:xfrm>
            <a:off x="677334" y="887105"/>
            <a:ext cx="8596668" cy="5154258"/>
          </a:xfrm>
        </p:spPr>
        <p:txBody>
          <a:bodyPr>
            <a:noAutofit/>
          </a:bodyPr>
          <a:lstStyle/>
          <a:p>
            <a:pPr marL="0" indent="0">
              <a:buNone/>
            </a:pPr>
            <a:r>
              <a:rPr lang="en-US" sz="2400" dirty="0">
                <a:solidFill>
                  <a:schemeClr val="tx1"/>
                </a:solidFill>
              </a:rPr>
              <a:t>Random Forest (RF). Random Forest is based on the generation of several decision trees. The prediction will be the average of the predictions provided by the different trees. For the construction of each decision tree, a data sample is selected from the training dataset. The rest of the data will be used to estimate the decision tree error. The subset of independent variables that can be used for splitting each node are randomly selected. Extremely </a:t>
            </a:r>
            <a:r>
              <a:rPr lang="en-US" sz="2400" dirty="0" err="1">
                <a:solidFill>
                  <a:schemeClr val="tx1"/>
                </a:solidFill>
              </a:rPr>
              <a:t>randomised</a:t>
            </a:r>
            <a:r>
              <a:rPr lang="en-US" sz="2400" dirty="0">
                <a:solidFill>
                  <a:schemeClr val="tx1"/>
                </a:solidFill>
              </a:rPr>
              <a:t> trees (ERT) is a slightly modified random forest algorithm. Figure 1b Balogun and </a:t>
            </a:r>
            <a:r>
              <a:rPr lang="en-US" sz="2400" dirty="0" err="1">
                <a:solidFill>
                  <a:schemeClr val="tx1"/>
                </a:solidFill>
              </a:rPr>
              <a:t>Tella</a:t>
            </a:r>
            <a:r>
              <a:rPr lang="en-US" sz="2400" dirty="0">
                <a:solidFill>
                  <a:schemeClr val="tx1"/>
                </a:solidFill>
              </a:rPr>
              <a:t> (2022) shows a graphical representation of the general structure of a Random Forest Regressor</a:t>
            </a:r>
            <a:endParaRPr lang="en-IN" sz="2400" dirty="0">
              <a:solidFill>
                <a:schemeClr val="tx1"/>
              </a:solidFill>
            </a:endParaRPr>
          </a:p>
        </p:txBody>
      </p:sp>
    </p:spTree>
    <p:extLst>
      <p:ext uri="{BB962C8B-B14F-4D97-AF65-F5344CB8AC3E}">
        <p14:creationId xmlns:p14="http://schemas.microsoft.com/office/powerpoint/2010/main" val="4991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EFEB-C25A-724F-A129-68FAA0AB0A2A}"/>
              </a:ext>
            </a:extLst>
          </p:cNvPr>
          <p:cNvSpPr>
            <a:spLocks noGrp="1"/>
          </p:cNvSpPr>
          <p:nvPr>
            <p:ph type="title"/>
          </p:nvPr>
        </p:nvSpPr>
        <p:spPr/>
        <p:txBody>
          <a:bodyPr/>
          <a:lstStyle/>
          <a:p>
            <a:r>
              <a:rPr lang="en-IN" dirty="0">
                <a:solidFill>
                  <a:srgbClr val="002060"/>
                </a:solidFill>
              </a:rPr>
              <a:t>CONCLUSION:</a:t>
            </a:r>
          </a:p>
        </p:txBody>
      </p:sp>
      <p:sp>
        <p:nvSpPr>
          <p:cNvPr id="3" name="Content Placeholder 2">
            <a:extLst>
              <a:ext uri="{FF2B5EF4-FFF2-40B4-BE49-F238E27FC236}">
                <a16:creationId xmlns:a16="http://schemas.microsoft.com/office/drawing/2014/main" id="{BFC4F375-79E0-0DA8-DCB5-5C625440D413}"/>
              </a:ext>
            </a:extLst>
          </p:cNvPr>
          <p:cNvSpPr>
            <a:spLocks noGrp="1"/>
          </p:cNvSpPr>
          <p:nvPr>
            <p:ph idx="1"/>
          </p:nvPr>
        </p:nvSpPr>
        <p:spPr>
          <a:xfrm>
            <a:off x="677334" y="1433015"/>
            <a:ext cx="8596668" cy="4608347"/>
          </a:xfrm>
        </p:spPr>
        <p:txBody>
          <a:bodyPr>
            <a:normAutofit/>
          </a:bodyPr>
          <a:lstStyle/>
          <a:p>
            <a:pPr marL="0" indent="0">
              <a:buNone/>
            </a:pPr>
            <a:r>
              <a:rPr lang="en-US" sz="2800" b="0" i="0" dirty="0">
                <a:solidFill>
                  <a:schemeClr val="tx1"/>
                </a:solidFill>
                <a:effectLst/>
                <a:latin typeface="Söhne"/>
              </a:rPr>
              <a:t>In conclusion, the "Air Quality Analysis and Prediction in Tamil Nadu" project represents a significant stride towards understanding and mitigating air quality challenges in the region. Through meticulous data collection, thorough preprocessing, advanced data science techniques, and the development of a real-time platform, this project has achieved several critical objective</a:t>
            </a:r>
            <a:r>
              <a:rPr lang="en-US" sz="2800" dirty="0">
                <a:solidFill>
                  <a:schemeClr val="tx1"/>
                </a:solidFill>
                <a:latin typeface="Söhne"/>
              </a:rPr>
              <a:t> such as  accurate prediction , continuous improvement</a:t>
            </a:r>
            <a:endParaRPr lang="en-IN" sz="2800" dirty="0">
              <a:solidFill>
                <a:schemeClr val="tx1"/>
              </a:solidFill>
            </a:endParaRPr>
          </a:p>
        </p:txBody>
      </p:sp>
    </p:spTree>
    <p:extLst>
      <p:ext uri="{BB962C8B-B14F-4D97-AF65-F5344CB8AC3E}">
        <p14:creationId xmlns:p14="http://schemas.microsoft.com/office/powerpoint/2010/main" val="264458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7E09-B23A-6BCE-480D-9E05F98F267A}"/>
              </a:ext>
            </a:extLst>
          </p:cNvPr>
          <p:cNvSpPr>
            <a:spLocks noGrp="1"/>
          </p:cNvSpPr>
          <p:nvPr>
            <p:ph type="title"/>
          </p:nvPr>
        </p:nvSpPr>
        <p:spPr>
          <a:xfrm>
            <a:off x="677334" y="268014"/>
            <a:ext cx="8596668" cy="961696"/>
          </a:xfrm>
        </p:spPr>
        <p:txBody>
          <a:bodyPr>
            <a:normAutofit/>
          </a:bodyPr>
          <a:lstStyle/>
          <a:p>
            <a:r>
              <a:rPr lang="en-IN" dirty="0">
                <a:solidFill>
                  <a:srgbClr val="002060"/>
                </a:solidFill>
              </a:rPr>
              <a:t>ABSTRACT</a:t>
            </a:r>
          </a:p>
        </p:txBody>
      </p:sp>
      <p:sp>
        <p:nvSpPr>
          <p:cNvPr id="3" name="Content Placeholder 2">
            <a:extLst>
              <a:ext uri="{FF2B5EF4-FFF2-40B4-BE49-F238E27FC236}">
                <a16:creationId xmlns:a16="http://schemas.microsoft.com/office/drawing/2014/main" id="{1A60BCF7-BF3E-A65F-E3A1-6714D1E99008}"/>
              </a:ext>
            </a:extLst>
          </p:cNvPr>
          <p:cNvSpPr>
            <a:spLocks noGrp="1"/>
          </p:cNvSpPr>
          <p:nvPr>
            <p:ph idx="1"/>
          </p:nvPr>
        </p:nvSpPr>
        <p:spPr>
          <a:xfrm>
            <a:off x="677334" y="1418898"/>
            <a:ext cx="8596668" cy="5171088"/>
          </a:xfrm>
        </p:spPr>
        <p:txBody>
          <a:bodyPr>
            <a:normAutofit fontScale="92500" lnSpcReduction="10000"/>
          </a:bodyPr>
          <a:lstStyle/>
          <a:p>
            <a:pPr marL="0" indent="0">
              <a:buNone/>
            </a:pPr>
            <a:r>
              <a:rPr lang="en-US" sz="3000" b="0" i="0" dirty="0">
                <a:solidFill>
                  <a:schemeClr val="tx2">
                    <a:lumMod val="50000"/>
                  </a:schemeClr>
                </a:solidFill>
                <a:effectLst/>
                <a:latin typeface="Söhne"/>
              </a:rPr>
              <a:t>This data science project aims to analyze and visualize the  air quality in Tamil Nadu using advanced data analysis and machine learning techniques .Air quality is a critical environmental factor that directly impacts public health and quality of life. In recent years, the deteriorating air quality in various regions has become a major concern. The project begins by collecting a comprehensive dataset that includes historical air quality measurements, meteorological data of different regions within Tamil Nadu. Data preprocessing techniques are applied to clean and integrate the diverse data sources for analysis. As a result we can predict the air quality in Tamil Nadu.</a:t>
            </a:r>
            <a:endParaRPr lang="en-IN" sz="3000" dirty="0">
              <a:solidFill>
                <a:schemeClr val="tx2">
                  <a:lumMod val="50000"/>
                </a:schemeClr>
              </a:solidFill>
            </a:endParaRPr>
          </a:p>
          <a:p>
            <a:endParaRPr lang="en-IN" dirty="0"/>
          </a:p>
        </p:txBody>
      </p:sp>
    </p:spTree>
    <p:extLst>
      <p:ext uri="{BB962C8B-B14F-4D97-AF65-F5344CB8AC3E}">
        <p14:creationId xmlns:p14="http://schemas.microsoft.com/office/powerpoint/2010/main" val="420963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94FE-A3AA-0D98-98FB-B11A376F2398}"/>
              </a:ext>
            </a:extLst>
          </p:cNvPr>
          <p:cNvSpPr>
            <a:spLocks noGrp="1"/>
          </p:cNvSpPr>
          <p:nvPr>
            <p:ph type="title"/>
          </p:nvPr>
        </p:nvSpPr>
        <p:spPr>
          <a:xfrm>
            <a:off x="677334" y="609600"/>
            <a:ext cx="8596668" cy="888124"/>
          </a:xfrm>
        </p:spPr>
        <p:txBody>
          <a:bodyPr/>
          <a:lstStyle/>
          <a:p>
            <a:r>
              <a:rPr lang="en-IN" dirty="0">
                <a:solidFill>
                  <a:srgbClr val="002060"/>
                </a:solidFill>
              </a:rPr>
              <a:t>OBJECTIVE:</a:t>
            </a:r>
          </a:p>
        </p:txBody>
      </p:sp>
      <p:sp>
        <p:nvSpPr>
          <p:cNvPr id="3" name="Content Placeholder 2">
            <a:extLst>
              <a:ext uri="{FF2B5EF4-FFF2-40B4-BE49-F238E27FC236}">
                <a16:creationId xmlns:a16="http://schemas.microsoft.com/office/drawing/2014/main" id="{EA0E82F3-C47D-26DD-5791-8EE36E2201BF}"/>
              </a:ext>
            </a:extLst>
          </p:cNvPr>
          <p:cNvSpPr>
            <a:spLocks noGrp="1"/>
          </p:cNvSpPr>
          <p:nvPr>
            <p:ph idx="1"/>
          </p:nvPr>
        </p:nvSpPr>
        <p:spPr>
          <a:xfrm>
            <a:off x="677334" y="1287518"/>
            <a:ext cx="8596668" cy="5431762"/>
          </a:xfrm>
        </p:spPr>
        <p:txBody>
          <a:bodyPr>
            <a:normAutofit/>
          </a:bodyPr>
          <a:lstStyle/>
          <a:p>
            <a:pPr marL="0" indent="0">
              <a:buNone/>
            </a:pPr>
            <a:r>
              <a:rPr lang="en-US" sz="2800" b="0" i="0" dirty="0">
                <a:solidFill>
                  <a:srgbClr val="374151"/>
                </a:solidFill>
                <a:effectLst/>
                <a:latin typeface="Söhne"/>
              </a:rPr>
              <a:t>The primary objective of the Air Quality Analysis project is to utilize data science techniques to comprehensively assess air quality and identify pollution hotspots in a region. It aims through analyze the air quality with the following objective such as Pollution hotspot </a:t>
            </a:r>
            <a:r>
              <a:rPr lang="en-US" sz="2800" dirty="0">
                <a:solidFill>
                  <a:srgbClr val="374151"/>
                </a:solidFill>
                <a:latin typeface="Söhne"/>
              </a:rPr>
              <a:t>Identification ,Air Quality Trends Analysis , Health Impact Assessment, Predictive Modeling ,Environmental Conservation .By doing these above we can finally achieve to analyze the air quality</a:t>
            </a:r>
            <a:endParaRPr lang="en-IN" sz="2800" dirty="0"/>
          </a:p>
        </p:txBody>
      </p:sp>
    </p:spTree>
    <p:extLst>
      <p:ext uri="{BB962C8B-B14F-4D97-AF65-F5344CB8AC3E}">
        <p14:creationId xmlns:p14="http://schemas.microsoft.com/office/powerpoint/2010/main" val="152862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EF34-6857-5136-929D-817940EBB6C0}"/>
              </a:ext>
            </a:extLst>
          </p:cNvPr>
          <p:cNvSpPr>
            <a:spLocks noGrp="1"/>
          </p:cNvSpPr>
          <p:nvPr>
            <p:ph type="title"/>
          </p:nvPr>
        </p:nvSpPr>
        <p:spPr>
          <a:xfrm>
            <a:off x="677334" y="609600"/>
            <a:ext cx="8596668" cy="730469"/>
          </a:xfrm>
        </p:spPr>
        <p:txBody>
          <a:bodyPr/>
          <a:lstStyle/>
          <a:p>
            <a:r>
              <a:rPr lang="en-IN" dirty="0">
                <a:solidFill>
                  <a:srgbClr val="002060"/>
                </a:solidFill>
              </a:rPr>
              <a:t>DATA SOURCE:</a:t>
            </a:r>
          </a:p>
        </p:txBody>
      </p:sp>
      <p:sp>
        <p:nvSpPr>
          <p:cNvPr id="3" name="Content Placeholder 2">
            <a:extLst>
              <a:ext uri="{FF2B5EF4-FFF2-40B4-BE49-F238E27FC236}">
                <a16:creationId xmlns:a16="http://schemas.microsoft.com/office/drawing/2014/main" id="{BF8F23A1-6E19-EE70-187D-C2B9BF7CF3C5}"/>
              </a:ext>
            </a:extLst>
          </p:cNvPr>
          <p:cNvSpPr>
            <a:spLocks noGrp="1"/>
          </p:cNvSpPr>
          <p:nvPr>
            <p:ph idx="1"/>
          </p:nvPr>
        </p:nvSpPr>
        <p:spPr>
          <a:xfrm>
            <a:off x="677333" y="1450429"/>
            <a:ext cx="10627975" cy="5407571"/>
          </a:xfrm>
        </p:spPr>
        <p:txBody>
          <a:bodyPr/>
          <a:lstStyle/>
          <a:p>
            <a:pPr marL="0" indent="0">
              <a:buNone/>
            </a:pPr>
            <a:r>
              <a:rPr lang="en-IN" dirty="0">
                <a:solidFill>
                  <a:srgbClr val="002060"/>
                </a:solidFill>
                <a:hlinkClick r:id="rId2">
                  <a:extLst>
                    <a:ext uri="{A12FA001-AC4F-418D-AE19-62706E023703}">
                      <ahyp:hlinkClr xmlns:ahyp="http://schemas.microsoft.com/office/drawing/2018/hyperlinkcolor" val="tx"/>
                    </a:ext>
                  </a:extLst>
                </a:hlinkClick>
              </a:rPr>
              <a:t>https://tn.data.gov.in/resource/location-wise-daily-ambient-air-quality-tamil-nadu-year-2014</a:t>
            </a:r>
            <a:endParaRPr lang="en-IN" dirty="0">
              <a:solidFill>
                <a:srgbClr val="002060"/>
              </a:solidFill>
            </a:endParaRPr>
          </a:p>
          <a:p>
            <a:pPr marL="0" indent="0">
              <a:buNone/>
            </a:pPr>
            <a:endParaRPr lang="en-IN" dirty="0">
              <a:solidFill>
                <a:srgbClr val="FF0000"/>
              </a:solidFill>
            </a:endParaRPr>
          </a:p>
          <a:p>
            <a:pPr marL="0" indent="0">
              <a:buNone/>
            </a:pPr>
            <a:endParaRPr lang="en-IN" dirty="0">
              <a:solidFill>
                <a:schemeClr val="accent1">
                  <a:lumMod val="75000"/>
                </a:schemeClr>
              </a:solidFill>
            </a:endParaRPr>
          </a:p>
        </p:txBody>
      </p:sp>
      <p:pic>
        <p:nvPicPr>
          <p:cNvPr id="7" name="Picture 6">
            <a:extLst>
              <a:ext uri="{FF2B5EF4-FFF2-40B4-BE49-F238E27FC236}">
                <a16:creationId xmlns:a16="http://schemas.microsoft.com/office/drawing/2014/main" id="{36C1B8B8-6BA0-8076-1717-A4E1740AE8EB}"/>
              </a:ext>
            </a:extLst>
          </p:cNvPr>
          <p:cNvPicPr>
            <a:picLocks noChangeAspect="1"/>
          </p:cNvPicPr>
          <p:nvPr/>
        </p:nvPicPr>
        <p:blipFill>
          <a:blip r:embed="rId3"/>
          <a:stretch>
            <a:fillRect/>
          </a:stretch>
        </p:blipFill>
        <p:spPr>
          <a:xfrm>
            <a:off x="326614" y="1883391"/>
            <a:ext cx="10627975" cy="4727234"/>
          </a:xfrm>
          <a:prstGeom prst="rect">
            <a:avLst/>
          </a:prstGeom>
        </p:spPr>
      </p:pic>
    </p:spTree>
    <p:extLst>
      <p:ext uri="{BB962C8B-B14F-4D97-AF65-F5344CB8AC3E}">
        <p14:creationId xmlns:p14="http://schemas.microsoft.com/office/powerpoint/2010/main" val="35435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D364-8DA7-F2AD-1F65-2C470B96FB30}"/>
              </a:ext>
            </a:extLst>
          </p:cNvPr>
          <p:cNvSpPr>
            <a:spLocks noGrp="1"/>
          </p:cNvSpPr>
          <p:nvPr>
            <p:ph type="title"/>
          </p:nvPr>
        </p:nvSpPr>
        <p:spPr/>
        <p:txBody>
          <a:bodyPr/>
          <a:lstStyle/>
          <a:p>
            <a:r>
              <a:rPr lang="en-IN" dirty="0">
                <a:solidFill>
                  <a:srgbClr val="002060"/>
                </a:solidFill>
              </a:rPr>
              <a:t>DESIGN THINKING AND INNOVATION</a:t>
            </a:r>
          </a:p>
        </p:txBody>
      </p:sp>
      <p:sp>
        <p:nvSpPr>
          <p:cNvPr id="3" name="Content Placeholder 2">
            <a:extLst>
              <a:ext uri="{FF2B5EF4-FFF2-40B4-BE49-F238E27FC236}">
                <a16:creationId xmlns:a16="http://schemas.microsoft.com/office/drawing/2014/main" id="{CBFD62C7-F5B2-CF39-61A2-817EC69CBBFB}"/>
              </a:ext>
            </a:extLst>
          </p:cNvPr>
          <p:cNvSpPr>
            <a:spLocks noGrp="1"/>
          </p:cNvSpPr>
          <p:nvPr>
            <p:ph idx="1"/>
          </p:nvPr>
        </p:nvSpPr>
        <p:spPr>
          <a:xfrm>
            <a:off x="677334" y="1733267"/>
            <a:ext cx="8596668" cy="4308096"/>
          </a:xfrm>
        </p:spPr>
        <p:txBody>
          <a:bodyPr/>
          <a:lstStyle/>
          <a:p>
            <a:pPr>
              <a:buFont typeface="Wingdings" panose="05000000000000000000" pitchFamily="2" charset="2"/>
              <a:buChar char="v"/>
            </a:pPr>
            <a:r>
              <a:rPr lang="en-IN" sz="2800" b="0" i="0" dirty="0">
                <a:solidFill>
                  <a:schemeClr val="tx2">
                    <a:lumMod val="50000"/>
                  </a:schemeClr>
                </a:solidFill>
                <a:effectLst/>
                <a:latin typeface="Söhne"/>
              </a:rPr>
              <a:t>Data exploration and understanding</a:t>
            </a:r>
          </a:p>
          <a:p>
            <a:pPr>
              <a:buFont typeface="Wingdings" panose="05000000000000000000" pitchFamily="2" charset="2"/>
              <a:buChar char="v"/>
            </a:pPr>
            <a:r>
              <a:rPr lang="en-IN" sz="2800" b="0" i="0" dirty="0">
                <a:solidFill>
                  <a:schemeClr val="tx2">
                    <a:lumMod val="50000"/>
                  </a:schemeClr>
                </a:solidFill>
                <a:effectLst/>
                <a:latin typeface="Söhne"/>
              </a:rPr>
              <a:t>Data Preprocessing</a:t>
            </a:r>
          </a:p>
          <a:p>
            <a:pPr>
              <a:buFont typeface="Wingdings" panose="05000000000000000000" pitchFamily="2" charset="2"/>
              <a:buChar char="v"/>
            </a:pPr>
            <a:r>
              <a:rPr lang="en-IN" sz="2800" b="0" i="0" dirty="0">
                <a:solidFill>
                  <a:schemeClr val="tx2">
                    <a:lumMod val="50000"/>
                  </a:schemeClr>
                </a:solidFill>
                <a:effectLst/>
                <a:latin typeface="Söhne"/>
              </a:rPr>
              <a:t>Exploratory Data Analysis (EDA)</a:t>
            </a:r>
          </a:p>
          <a:p>
            <a:pPr>
              <a:buFont typeface="Wingdings" panose="05000000000000000000" pitchFamily="2" charset="2"/>
              <a:buChar char="v"/>
            </a:pPr>
            <a:r>
              <a:rPr lang="en-IN" sz="2800" dirty="0">
                <a:solidFill>
                  <a:schemeClr val="tx2">
                    <a:lumMod val="50000"/>
                  </a:schemeClr>
                </a:solidFill>
                <a:latin typeface="Söhne"/>
              </a:rPr>
              <a:t>Predictive Model</a:t>
            </a:r>
          </a:p>
          <a:p>
            <a:pPr>
              <a:buFont typeface="Wingdings" panose="05000000000000000000" pitchFamily="2" charset="2"/>
              <a:buChar char="v"/>
            </a:pPr>
            <a:r>
              <a:rPr lang="en-IN" sz="2800" dirty="0">
                <a:solidFill>
                  <a:schemeClr val="tx2">
                    <a:lumMod val="50000"/>
                  </a:schemeClr>
                </a:solidFill>
                <a:latin typeface="Söhne"/>
              </a:rPr>
              <a:t>Model Evaluation and Selection</a:t>
            </a:r>
          </a:p>
          <a:p>
            <a:pPr>
              <a:buFont typeface="Wingdings" panose="05000000000000000000" pitchFamily="2" charset="2"/>
              <a:buChar char="v"/>
            </a:pPr>
            <a:r>
              <a:rPr lang="en-IN" sz="2800" dirty="0">
                <a:solidFill>
                  <a:schemeClr val="tx2">
                    <a:lumMod val="50000"/>
                  </a:schemeClr>
                </a:solidFill>
                <a:latin typeface="Söhne"/>
              </a:rPr>
              <a:t>Real-Time Air Quality Platform</a:t>
            </a:r>
          </a:p>
          <a:p>
            <a:endParaRPr lang="en-IN" dirty="0"/>
          </a:p>
        </p:txBody>
      </p:sp>
    </p:spTree>
    <p:extLst>
      <p:ext uri="{BB962C8B-B14F-4D97-AF65-F5344CB8AC3E}">
        <p14:creationId xmlns:p14="http://schemas.microsoft.com/office/powerpoint/2010/main" val="324302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CC45-8CF4-1A06-0E84-F4B6A8CE9909}"/>
              </a:ext>
            </a:extLst>
          </p:cNvPr>
          <p:cNvSpPr>
            <a:spLocks noGrp="1"/>
          </p:cNvSpPr>
          <p:nvPr>
            <p:ph type="ctrTitle"/>
          </p:nvPr>
        </p:nvSpPr>
        <p:spPr>
          <a:xfrm>
            <a:off x="-477671" y="409433"/>
            <a:ext cx="7397086" cy="750627"/>
          </a:xfrm>
        </p:spPr>
        <p:txBody>
          <a:bodyPr/>
          <a:lstStyle/>
          <a:p>
            <a:r>
              <a:rPr lang="en-IN" sz="2800" dirty="0">
                <a:solidFill>
                  <a:srgbClr val="002060"/>
                </a:solidFill>
              </a:rPr>
              <a:t>Data Exploration and Understanding:</a:t>
            </a:r>
          </a:p>
        </p:txBody>
      </p:sp>
      <p:sp>
        <p:nvSpPr>
          <p:cNvPr id="3" name="Subtitle 2">
            <a:extLst>
              <a:ext uri="{FF2B5EF4-FFF2-40B4-BE49-F238E27FC236}">
                <a16:creationId xmlns:a16="http://schemas.microsoft.com/office/drawing/2014/main" id="{2DA3551B-0139-F802-4906-5641132E108F}"/>
              </a:ext>
            </a:extLst>
          </p:cNvPr>
          <p:cNvSpPr>
            <a:spLocks noGrp="1"/>
          </p:cNvSpPr>
          <p:nvPr>
            <p:ph type="subTitle" idx="1"/>
          </p:nvPr>
        </p:nvSpPr>
        <p:spPr>
          <a:xfrm>
            <a:off x="627797" y="1774209"/>
            <a:ext cx="9430603" cy="4107976"/>
          </a:xfrm>
        </p:spPr>
        <p:txBody>
          <a:bodyPr>
            <a:normAutofit fontScale="25000" lnSpcReduction="20000"/>
          </a:bodyPr>
          <a:lstStyle/>
          <a:p>
            <a:pPr algn="just"/>
            <a:r>
              <a:rPr lang="en-IN" sz="9600" dirty="0">
                <a:solidFill>
                  <a:schemeClr val="tx1"/>
                </a:solidFill>
              </a:rPr>
              <a:t>Load the dataset into your preferred data analysis tool like python with pandas or R Examine  and understand the  meaning of each column .</a:t>
            </a:r>
          </a:p>
          <a:p>
            <a:pPr algn="just"/>
            <a:r>
              <a:rPr lang="en-IN" sz="9600" dirty="0">
                <a:solidFill>
                  <a:schemeClr val="tx1"/>
                </a:solidFill>
              </a:rPr>
              <a:t>Sampling date – in which date we can predict</a:t>
            </a:r>
          </a:p>
          <a:p>
            <a:pPr algn="just"/>
            <a:r>
              <a:rPr lang="en-IN" sz="9600" dirty="0">
                <a:solidFill>
                  <a:schemeClr val="tx1"/>
                </a:solidFill>
              </a:rPr>
              <a:t>State  - we predict air quality in Tamil Nadu</a:t>
            </a:r>
          </a:p>
          <a:p>
            <a:pPr algn="just"/>
            <a:r>
              <a:rPr lang="en-IN" sz="9600" dirty="0">
                <a:solidFill>
                  <a:schemeClr val="tx1"/>
                </a:solidFill>
              </a:rPr>
              <a:t>City – in which city we can predict the quality of air</a:t>
            </a:r>
          </a:p>
          <a:p>
            <a:pPr algn="just"/>
            <a:r>
              <a:rPr lang="en-IN" sz="9600" dirty="0">
                <a:solidFill>
                  <a:schemeClr val="tx1"/>
                </a:solidFill>
              </a:rPr>
              <a:t>Location- in which location we can predict the quality of air</a:t>
            </a:r>
          </a:p>
          <a:p>
            <a:pPr algn="just"/>
            <a:r>
              <a:rPr lang="en-IN" sz="9600" dirty="0">
                <a:solidFill>
                  <a:schemeClr val="tx1"/>
                </a:solidFill>
              </a:rPr>
              <a:t>SO2- Amount of so2 present in air</a:t>
            </a:r>
          </a:p>
          <a:p>
            <a:pPr algn="just"/>
            <a:r>
              <a:rPr lang="en-IN" sz="9600" dirty="0">
                <a:solidFill>
                  <a:schemeClr val="tx1"/>
                </a:solidFill>
              </a:rPr>
              <a:t>NO2-Amount of NO2 present in air</a:t>
            </a:r>
          </a:p>
          <a:p>
            <a:pPr algn="just"/>
            <a:endParaRPr lang="en-IN" dirty="0">
              <a:solidFill>
                <a:schemeClr val="tx1"/>
              </a:solidFill>
            </a:endParaRPr>
          </a:p>
        </p:txBody>
      </p:sp>
    </p:spTree>
    <p:extLst>
      <p:ext uri="{BB962C8B-B14F-4D97-AF65-F5344CB8AC3E}">
        <p14:creationId xmlns:p14="http://schemas.microsoft.com/office/powerpoint/2010/main" val="220643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2647-F1FD-A7DB-F3B7-CA86AE1221CD}"/>
              </a:ext>
            </a:extLst>
          </p:cNvPr>
          <p:cNvSpPr>
            <a:spLocks noGrp="1"/>
          </p:cNvSpPr>
          <p:nvPr>
            <p:ph type="title"/>
          </p:nvPr>
        </p:nvSpPr>
        <p:spPr>
          <a:xfrm>
            <a:off x="677334" y="609600"/>
            <a:ext cx="6965412" cy="1320800"/>
          </a:xfrm>
        </p:spPr>
        <p:txBody>
          <a:bodyPr/>
          <a:lstStyle/>
          <a:p>
            <a:r>
              <a:rPr lang="en-IN" sz="3600" b="0" i="0" dirty="0">
                <a:solidFill>
                  <a:srgbClr val="002060"/>
                </a:solidFill>
                <a:effectLst/>
                <a:latin typeface="Söhne"/>
              </a:rPr>
              <a:t>Data Preprocessing:</a:t>
            </a:r>
            <a:br>
              <a:rPr lang="en-IN" sz="3600" b="0" i="0" dirty="0">
                <a:solidFill>
                  <a:srgbClr val="002060"/>
                </a:solidFill>
                <a:effectLst/>
                <a:latin typeface="Söhne"/>
              </a:rPr>
            </a:br>
            <a:endParaRPr lang="en-IN" dirty="0">
              <a:solidFill>
                <a:srgbClr val="002060"/>
              </a:solidFill>
            </a:endParaRPr>
          </a:p>
        </p:txBody>
      </p:sp>
      <p:sp>
        <p:nvSpPr>
          <p:cNvPr id="3" name="Content Placeholder 2">
            <a:extLst>
              <a:ext uri="{FF2B5EF4-FFF2-40B4-BE49-F238E27FC236}">
                <a16:creationId xmlns:a16="http://schemas.microsoft.com/office/drawing/2014/main" id="{D6E63A3B-F314-2438-C392-F1732A2E548E}"/>
              </a:ext>
            </a:extLst>
          </p:cNvPr>
          <p:cNvSpPr>
            <a:spLocks noGrp="1"/>
          </p:cNvSpPr>
          <p:nvPr>
            <p:ph idx="1"/>
          </p:nvPr>
        </p:nvSpPr>
        <p:spPr>
          <a:xfrm>
            <a:off x="677334" y="2129051"/>
            <a:ext cx="8596668" cy="3912312"/>
          </a:xfrm>
        </p:spPr>
        <p:txBody>
          <a:bodyPr/>
          <a:lstStyle/>
          <a:p>
            <a:pPr marL="0" indent="0">
              <a:buNone/>
            </a:pPr>
            <a:r>
              <a:rPr lang="en-IN" sz="2800" dirty="0"/>
              <a:t>Check for the missing Value in each column and row also decide to handle them(</a:t>
            </a:r>
            <a:r>
              <a:rPr lang="en-IN" sz="2800" dirty="0" err="1"/>
              <a:t>Eg</a:t>
            </a:r>
            <a:r>
              <a:rPr lang="en-IN" sz="2800" dirty="0"/>
              <a:t>: imputation)</a:t>
            </a:r>
          </a:p>
          <a:p>
            <a:pPr marL="0" indent="0">
              <a:buNone/>
            </a:pPr>
            <a:r>
              <a:rPr lang="en-IN" sz="2800" dirty="0"/>
              <a:t>Ensure data correctness and consistency , such as all of them within a correct range.</a:t>
            </a:r>
          </a:p>
          <a:p>
            <a:pPr marL="0" indent="0">
              <a:buNone/>
            </a:pPr>
            <a:endParaRPr lang="en-IN" dirty="0"/>
          </a:p>
        </p:txBody>
      </p:sp>
    </p:spTree>
    <p:extLst>
      <p:ext uri="{BB962C8B-B14F-4D97-AF65-F5344CB8AC3E}">
        <p14:creationId xmlns:p14="http://schemas.microsoft.com/office/powerpoint/2010/main" val="271792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29B0-07C5-B9F8-BBF7-DDC0E17ACCDF}"/>
              </a:ext>
            </a:extLst>
          </p:cNvPr>
          <p:cNvSpPr>
            <a:spLocks noGrp="1"/>
          </p:cNvSpPr>
          <p:nvPr>
            <p:ph type="title"/>
          </p:nvPr>
        </p:nvSpPr>
        <p:spPr/>
        <p:txBody>
          <a:bodyPr/>
          <a:lstStyle/>
          <a:p>
            <a:r>
              <a:rPr lang="en-IN" dirty="0">
                <a:solidFill>
                  <a:srgbClr val="002060"/>
                </a:solidFill>
              </a:rPr>
              <a:t>Exploratory Data Analysis</a:t>
            </a:r>
          </a:p>
        </p:txBody>
      </p:sp>
      <p:sp>
        <p:nvSpPr>
          <p:cNvPr id="3" name="Content Placeholder 2">
            <a:extLst>
              <a:ext uri="{FF2B5EF4-FFF2-40B4-BE49-F238E27FC236}">
                <a16:creationId xmlns:a16="http://schemas.microsoft.com/office/drawing/2014/main" id="{094785BF-C48D-51F9-E69C-6E6C5EBF4E2F}"/>
              </a:ext>
            </a:extLst>
          </p:cNvPr>
          <p:cNvSpPr>
            <a:spLocks noGrp="1"/>
          </p:cNvSpPr>
          <p:nvPr>
            <p:ph idx="1"/>
          </p:nvPr>
        </p:nvSpPr>
        <p:spPr>
          <a:xfrm>
            <a:off x="677334" y="1930401"/>
            <a:ext cx="8596668" cy="4110962"/>
          </a:xfrm>
        </p:spPr>
        <p:txBody>
          <a:bodyPr>
            <a:normAutofit fontScale="92500"/>
          </a:bodyPr>
          <a:lstStyle/>
          <a:p>
            <a:pPr algn="l">
              <a:buFont typeface="Wingdings" panose="05000000000000000000" pitchFamily="2" charset="2"/>
              <a:buChar char="v"/>
            </a:pPr>
            <a:r>
              <a:rPr lang="en-US" sz="2800" b="0" i="0" dirty="0">
                <a:solidFill>
                  <a:schemeClr val="tx2">
                    <a:lumMod val="50000"/>
                  </a:schemeClr>
                </a:solidFill>
                <a:effectLst/>
                <a:latin typeface="Söhne"/>
              </a:rPr>
              <a:t>Use statistical techniques and visualizations to gain insights into the data.</a:t>
            </a:r>
          </a:p>
          <a:p>
            <a:pPr algn="l">
              <a:buFont typeface="Wingdings" panose="05000000000000000000" pitchFamily="2" charset="2"/>
              <a:buChar char="v"/>
            </a:pPr>
            <a:r>
              <a:rPr lang="en-US" sz="2800" b="0" i="0" dirty="0">
                <a:solidFill>
                  <a:srgbClr val="374151"/>
                </a:solidFill>
                <a:effectLst/>
                <a:latin typeface="Söhne"/>
              </a:rPr>
              <a:t>Visualize the data to gain insights into its distribution, patterns, and relationships between variables. Visualization can help in the exploratory data analysis (EDA) phase.</a:t>
            </a:r>
            <a:endParaRPr lang="en-US" sz="2800" b="0" i="0" dirty="0">
              <a:solidFill>
                <a:schemeClr val="tx2">
                  <a:lumMod val="50000"/>
                </a:schemeClr>
              </a:solidFill>
              <a:effectLst/>
              <a:latin typeface="Söhne"/>
            </a:endParaRPr>
          </a:p>
          <a:p>
            <a:pPr algn="l">
              <a:buFont typeface="Wingdings" panose="05000000000000000000" pitchFamily="2" charset="2"/>
              <a:buChar char="v"/>
            </a:pPr>
            <a:r>
              <a:rPr lang="en-US" sz="2800" b="0" i="0" dirty="0">
                <a:solidFill>
                  <a:schemeClr val="tx2">
                    <a:lumMod val="50000"/>
                  </a:schemeClr>
                </a:solidFill>
                <a:effectLst/>
                <a:latin typeface="Söhne"/>
              </a:rPr>
              <a:t>Explore the impact of factors such as pollutants, weather conditions, and geography on air quality.</a:t>
            </a:r>
            <a:r>
              <a:rPr lang="en-US" sz="2800" b="0" i="0" dirty="0">
                <a:solidFill>
                  <a:srgbClr val="374151"/>
                </a:solidFill>
                <a:effectLst/>
                <a:latin typeface="Söhne"/>
              </a:rPr>
              <a:t> This step helps in understanding the drivers of air quality changes.</a:t>
            </a:r>
            <a:endParaRPr lang="en-US" sz="2800" b="0" i="0" dirty="0">
              <a:solidFill>
                <a:schemeClr val="tx2">
                  <a:lumMod val="50000"/>
                </a:schemeClr>
              </a:solidFill>
              <a:effectLst/>
              <a:latin typeface="Söhne"/>
            </a:endParaRPr>
          </a:p>
          <a:p>
            <a:endParaRPr lang="en-IN" dirty="0"/>
          </a:p>
        </p:txBody>
      </p:sp>
    </p:spTree>
    <p:extLst>
      <p:ext uri="{BB962C8B-B14F-4D97-AF65-F5344CB8AC3E}">
        <p14:creationId xmlns:p14="http://schemas.microsoft.com/office/powerpoint/2010/main" val="131139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CE80-BB40-B211-8F3F-A51592CE626B}"/>
              </a:ext>
            </a:extLst>
          </p:cNvPr>
          <p:cNvSpPr>
            <a:spLocks noGrp="1"/>
          </p:cNvSpPr>
          <p:nvPr>
            <p:ph type="title"/>
          </p:nvPr>
        </p:nvSpPr>
        <p:spPr/>
        <p:txBody>
          <a:bodyPr/>
          <a:lstStyle/>
          <a:p>
            <a:r>
              <a:rPr lang="en-US" dirty="0">
                <a:solidFill>
                  <a:srgbClr val="002060"/>
                </a:solidFill>
              </a:rPr>
              <a:t>Predictive Model</a:t>
            </a:r>
            <a:endParaRPr lang="en-IN" dirty="0">
              <a:solidFill>
                <a:srgbClr val="002060"/>
              </a:solidFill>
            </a:endParaRPr>
          </a:p>
        </p:txBody>
      </p:sp>
      <p:sp>
        <p:nvSpPr>
          <p:cNvPr id="3" name="Content Placeholder 2">
            <a:extLst>
              <a:ext uri="{FF2B5EF4-FFF2-40B4-BE49-F238E27FC236}">
                <a16:creationId xmlns:a16="http://schemas.microsoft.com/office/drawing/2014/main" id="{D24F3057-6F65-A3FA-F81D-0F91B7F4312F}"/>
              </a:ext>
            </a:extLst>
          </p:cNvPr>
          <p:cNvSpPr>
            <a:spLocks noGrp="1"/>
          </p:cNvSpPr>
          <p:nvPr>
            <p:ph idx="1"/>
          </p:nvPr>
        </p:nvSpPr>
        <p:spPr>
          <a:xfrm>
            <a:off x="677334" y="1514901"/>
            <a:ext cx="8596668" cy="4067033"/>
          </a:xfrm>
        </p:spPr>
        <p:txBody>
          <a:bodyPr/>
          <a:lstStyle/>
          <a:p>
            <a:pPr>
              <a:buFont typeface="Wingdings" panose="05000000000000000000" pitchFamily="2" charset="2"/>
              <a:buChar char="v"/>
            </a:pPr>
            <a:r>
              <a:rPr lang="en-IN" sz="2400" b="0" i="0" dirty="0">
                <a:solidFill>
                  <a:schemeClr val="tx1"/>
                </a:solidFill>
                <a:effectLst/>
                <a:latin typeface="Söhne"/>
              </a:rPr>
              <a:t>Develop machine learning models to predict air quality levels.</a:t>
            </a:r>
          </a:p>
          <a:p>
            <a:pPr algn="l">
              <a:buFont typeface="Wingdings" panose="05000000000000000000" pitchFamily="2" charset="2"/>
              <a:buChar char="v"/>
            </a:pPr>
            <a:r>
              <a:rPr lang="en-US" sz="2400" b="0" i="0" dirty="0">
                <a:solidFill>
                  <a:schemeClr val="tx1"/>
                </a:solidFill>
                <a:effectLst/>
                <a:latin typeface="Söhne"/>
              </a:rPr>
              <a:t>Choose appropriate machine learning algorithms for air quality prediction. Common choices include regression models, time series models, neural networks, and ensemble methods.</a:t>
            </a:r>
            <a:endParaRPr lang="en-IN" sz="2400" b="0" i="0" dirty="0">
              <a:solidFill>
                <a:schemeClr val="tx1"/>
              </a:solidFill>
              <a:effectLst/>
              <a:latin typeface="Söhne"/>
            </a:endParaRPr>
          </a:p>
          <a:p>
            <a:pPr algn="l">
              <a:buFont typeface="Wingdings" panose="05000000000000000000" pitchFamily="2" charset="2"/>
              <a:buChar char="v"/>
            </a:pPr>
            <a:r>
              <a:rPr lang="en-US" sz="2400" b="0" i="0" dirty="0">
                <a:solidFill>
                  <a:schemeClr val="tx1"/>
                </a:solidFill>
                <a:effectLst/>
                <a:latin typeface="Söhne"/>
              </a:rPr>
              <a:t>Identify the most relevant features for predicting air quality levels. Feature selection techniques like feature importance scores can be used.</a:t>
            </a:r>
            <a:endParaRPr lang="en-IN" sz="2400" dirty="0">
              <a:solidFill>
                <a:schemeClr val="tx1"/>
              </a:solidFill>
              <a:latin typeface="Söhne"/>
            </a:endParaRPr>
          </a:p>
          <a:p>
            <a:endParaRPr lang="en-IN" dirty="0"/>
          </a:p>
        </p:txBody>
      </p:sp>
    </p:spTree>
    <p:extLst>
      <p:ext uri="{BB962C8B-B14F-4D97-AF65-F5344CB8AC3E}">
        <p14:creationId xmlns:p14="http://schemas.microsoft.com/office/powerpoint/2010/main" val="35838082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78</TotalTime>
  <Words>1028</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 Air quality Analysis and prediction in Tamil Nadu </vt:lpstr>
      <vt:lpstr>ABSTRACT</vt:lpstr>
      <vt:lpstr>OBJECTIVE:</vt:lpstr>
      <vt:lpstr>DATA SOURCE:</vt:lpstr>
      <vt:lpstr>DESIGN THINKING AND INNOVATION</vt:lpstr>
      <vt:lpstr>Data Exploration and Understanding:</vt:lpstr>
      <vt:lpstr>Data Preprocessing: </vt:lpstr>
      <vt:lpstr>Exploratory Data Analysis</vt:lpstr>
      <vt:lpstr>Predictive Model</vt:lpstr>
      <vt:lpstr>Model Evaluation and Selection:</vt:lpstr>
      <vt:lpstr>VISUALIZATION:</vt:lpstr>
      <vt:lpstr>Machine Learning and classical Regression Algorithms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Air quality Analysis and prediction in Tamil Nadu </dc:title>
  <dc:creator>Gayathri T</dc:creator>
  <cp:lastModifiedBy>Gayathri T</cp:lastModifiedBy>
  <cp:revision>1</cp:revision>
  <dcterms:created xsi:type="dcterms:W3CDTF">2023-10-11T15:47:19Z</dcterms:created>
  <dcterms:modified xsi:type="dcterms:W3CDTF">2023-10-11T17:05:55Z</dcterms:modified>
</cp:coreProperties>
</file>