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2"/>
  </p:notesMasterIdLst>
  <p:sldIdLst>
    <p:sldId id="256" r:id="rId2"/>
    <p:sldId id="257" r:id="rId3"/>
    <p:sldId id="258" r:id="rId4"/>
    <p:sldId id="259" r:id="rId5"/>
    <p:sldId id="307" r:id="rId6"/>
    <p:sldId id="308" r:id="rId7"/>
    <p:sldId id="309" r:id="rId8"/>
    <p:sldId id="310" r:id="rId9"/>
    <p:sldId id="311" r:id="rId10"/>
    <p:sldId id="312" r:id="rId11"/>
    <p:sldId id="315" r:id="rId12"/>
    <p:sldId id="313" r:id="rId13"/>
    <p:sldId id="316" r:id="rId14"/>
    <p:sldId id="317" r:id="rId15"/>
    <p:sldId id="318" r:id="rId16"/>
    <p:sldId id="287" r:id="rId17"/>
    <p:sldId id="319" r:id="rId18"/>
    <p:sldId id="323" r:id="rId19"/>
    <p:sldId id="324" r:id="rId20"/>
    <p:sldId id="332" r:id="rId21"/>
    <p:sldId id="325" r:id="rId22"/>
    <p:sldId id="326" r:id="rId23"/>
    <p:sldId id="327" r:id="rId24"/>
    <p:sldId id="328" r:id="rId25"/>
    <p:sldId id="329" r:id="rId26"/>
    <p:sldId id="330" r:id="rId27"/>
    <p:sldId id="331" r:id="rId28"/>
    <p:sldId id="333" r:id="rId29"/>
    <p:sldId id="335" r:id="rId30"/>
    <p:sldId id="336" r:id="rId31"/>
    <p:sldId id="337" r:id="rId32"/>
    <p:sldId id="338" r:id="rId33"/>
    <p:sldId id="334" r:id="rId34"/>
    <p:sldId id="339" r:id="rId35"/>
    <p:sldId id="340" r:id="rId36"/>
    <p:sldId id="341" r:id="rId37"/>
    <p:sldId id="342" r:id="rId38"/>
    <p:sldId id="343" r:id="rId39"/>
    <p:sldId id="344" r:id="rId40"/>
    <p:sldId id="314" r:id="rId41"/>
  </p:sldIdLst>
  <p:sldSz cx="9144000" cy="5143500" type="screen16x9"/>
  <p:notesSz cx="6858000" cy="9144000"/>
  <p:embeddedFontLst>
    <p:embeddedFont>
      <p:font typeface="Alegreya Sans SC" pitchFamily="2" charset="0"/>
      <p:regular r:id="rId43"/>
      <p:bold r:id="rId44"/>
      <p:italic r:id="rId45"/>
      <p:boldItalic r:id="rId46"/>
    </p:embeddedFont>
    <p:embeddedFont>
      <p:font typeface="Algerian" pitchFamily="82" charset="0"/>
      <p:regular r:id="rId47"/>
    </p:embeddedFont>
    <p:embeddedFont>
      <p:font typeface="Calibri" panose="020F0502020204030204" pitchFamily="34" charset="0"/>
      <p:regular r:id="rId48"/>
      <p:bold r:id="rId49"/>
      <p:italic r:id="rId50"/>
      <p:boldItalic r:id="rId51"/>
    </p:embeddedFont>
    <p:embeddedFont>
      <p:font typeface="Lucida Sans Unicode" panose="020B0602030504020204" pitchFamily="34" charset="0"/>
      <p:regular r:id="rId52"/>
    </p:embeddedFont>
    <p:embeddedFont>
      <p:font typeface="Palatino Linotype" panose="02040502050505030304" pitchFamily="18" charset="0"/>
      <p:regular r:id="rId53"/>
      <p:bold r:id="rId54"/>
      <p:italic r:id="rId55"/>
      <p:boldItalic r:id="rId56"/>
    </p:embeddedFont>
    <p:embeddedFont>
      <p:font typeface="Roboto Condensed" panose="02000000000000000000" pitchFamily="2" charset="0"/>
      <p:regular r:id="rId57"/>
      <p:bold r:id="rId58"/>
      <p:italic r:id="rId59"/>
      <p:boldItalic r:id="rId60"/>
    </p:embeddedFont>
    <p:embeddedFont>
      <p:font typeface="Verdana" panose="020B0604030504040204" pitchFamily="34" charset="0"/>
      <p:regular r:id="rId61"/>
      <p:bold r:id="rId62"/>
      <p:italic r:id="rId63"/>
      <p:boldItalic r:id="rId64"/>
    </p:embeddedFont>
    <p:embeddedFont>
      <p:font typeface="Wingdings 2" pitchFamily="2" charset="2"/>
      <p:regular r:id="rId65"/>
    </p:embeddedFont>
    <p:embeddedFont>
      <p:font typeface="Wingdings 3" pitchFamily="2" charset="2"/>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6208E5-946A-43B0-8D7B-B0D78FAFF89E}">
  <a:tblStyle styleId="{876208E5-946A-43B0-8D7B-B0D78FAFF8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3" d="100"/>
          <a:sy n="153" d="100"/>
        </p:scale>
        <p:origin x="-41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47" Type="http://schemas.openxmlformats.org/officeDocument/2006/relationships/font" Target="fonts/font5.fntdata" /><Relationship Id="rId50" Type="http://schemas.openxmlformats.org/officeDocument/2006/relationships/font" Target="fonts/font8.fntdata" /><Relationship Id="rId55" Type="http://schemas.openxmlformats.org/officeDocument/2006/relationships/font" Target="fonts/font13.fntdata" /><Relationship Id="rId63" Type="http://schemas.openxmlformats.org/officeDocument/2006/relationships/font" Target="fonts/font21.fntdata"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font" Target="fonts/font3.fntdata" /><Relationship Id="rId53" Type="http://schemas.openxmlformats.org/officeDocument/2006/relationships/font" Target="fonts/font11.fntdata" /><Relationship Id="rId58" Type="http://schemas.openxmlformats.org/officeDocument/2006/relationships/font" Target="fonts/font16.fntdata" /><Relationship Id="rId66" Type="http://schemas.openxmlformats.org/officeDocument/2006/relationships/font" Target="fonts/font24.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font" Target="fonts/font7.fntdata" /><Relationship Id="rId57" Type="http://schemas.openxmlformats.org/officeDocument/2006/relationships/font" Target="fonts/font15.fntdata" /><Relationship Id="rId61" Type="http://schemas.openxmlformats.org/officeDocument/2006/relationships/font" Target="fonts/font19.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2.fntdata" /><Relationship Id="rId52" Type="http://schemas.openxmlformats.org/officeDocument/2006/relationships/font" Target="fonts/font10.fntdata" /><Relationship Id="rId60" Type="http://schemas.openxmlformats.org/officeDocument/2006/relationships/font" Target="fonts/font18.fntdata" /><Relationship Id="rId65" Type="http://schemas.openxmlformats.org/officeDocument/2006/relationships/font" Target="fonts/font2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font" Target="fonts/font1.fntdata" /><Relationship Id="rId48" Type="http://schemas.openxmlformats.org/officeDocument/2006/relationships/font" Target="fonts/font6.fntdata" /><Relationship Id="rId56" Type="http://schemas.openxmlformats.org/officeDocument/2006/relationships/font" Target="fonts/font14.fntdata" /><Relationship Id="rId64" Type="http://schemas.openxmlformats.org/officeDocument/2006/relationships/font" Target="fonts/font22.fntdata"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font" Target="fonts/font9.fnt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font" Target="fonts/font4.fntdata" /><Relationship Id="rId59" Type="http://schemas.openxmlformats.org/officeDocument/2006/relationships/font" Target="fonts/font17.fntdata"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font" Target="fonts/font12.fntdata" /><Relationship Id="rId62" Type="http://schemas.openxmlformats.org/officeDocument/2006/relationships/font" Target="fonts/font20.fntdata" /><Relationship Id="rId7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83384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1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91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81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c5f1c05518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c5f1c05518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c5f1c0551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c5f1c0551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36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49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276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11/1/2023</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121" name="Google Shape;121;p13"/>
          <p:cNvSpPr txBox="1">
            <a:spLocks noGrp="1"/>
          </p:cNvSpPr>
          <p:nvPr>
            <p:ph type="title" idx="2"/>
          </p:nvPr>
        </p:nvSpPr>
        <p:spPr>
          <a:xfrm>
            <a:off x="712625" y="1900125"/>
            <a:ext cx="23499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2" name="Google Shape;122;p13"/>
          <p:cNvSpPr txBox="1">
            <a:spLocks noGrp="1"/>
          </p:cNvSpPr>
          <p:nvPr>
            <p:ph type="subTitle" idx="1"/>
          </p:nvPr>
        </p:nvSpPr>
        <p:spPr>
          <a:xfrm>
            <a:off x="1028825" y="2205325"/>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3"/>
          <p:cNvSpPr txBox="1">
            <a:spLocks noGrp="1"/>
          </p:cNvSpPr>
          <p:nvPr>
            <p:ph type="title" idx="3" hasCustomPrompt="1"/>
          </p:nvPr>
        </p:nvSpPr>
        <p:spPr>
          <a:xfrm>
            <a:off x="741841" y="1314672"/>
            <a:ext cx="2196900" cy="6465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4" name="Google Shape;124;p13"/>
          <p:cNvSpPr txBox="1">
            <a:spLocks noGrp="1"/>
          </p:cNvSpPr>
          <p:nvPr>
            <p:ph type="title" idx="4"/>
          </p:nvPr>
        </p:nvSpPr>
        <p:spPr>
          <a:xfrm>
            <a:off x="713225" y="3654350"/>
            <a:ext cx="23493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5" name="Google Shape;125;p13"/>
          <p:cNvSpPr txBox="1">
            <a:spLocks noGrp="1"/>
          </p:cNvSpPr>
          <p:nvPr>
            <p:ph type="subTitle" idx="5"/>
          </p:nvPr>
        </p:nvSpPr>
        <p:spPr>
          <a:xfrm>
            <a:off x="1028750" y="3959550"/>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title" idx="6" hasCustomPrompt="1"/>
          </p:nvPr>
        </p:nvSpPr>
        <p:spPr>
          <a:xfrm>
            <a:off x="741841" y="2997717"/>
            <a:ext cx="2196900" cy="6465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7" name="Google Shape;127;p13"/>
          <p:cNvSpPr txBox="1">
            <a:spLocks noGrp="1"/>
          </p:cNvSpPr>
          <p:nvPr>
            <p:ph type="title" idx="7"/>
          </p:nvPr>
        </p:nvSpPr>
        <p:spPr>
          <a:xfrm flipH="1">
            <a:off x="6081393" y="1900125"/>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8" name="Google Shape;128;p13"/>
          <p:cNvSpPr txBox="1">
            <a:spLocks noGrp="1"/>
          </p:cNvSpPr>
          <p:nvPr>
            <p:ph type="subTitle" idx="8"/>
          </p:nvPr>
        </p:nvSpPr>
        <p:spPr>
          <a:xfrm flipH="1">
            <a:off x="6081393" y="2205322"/>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3"/>
          <p:cNvSpPr txBox="1">
            <a:spLocks noGrp="1"/>
          </p:cNvSpPr>
          <p:nvPr>
            <p:ph type="title" idx="9" hasCustomPrompt="1"/>
          </p:nvPr>
        </p:nvSpPr>
        <p:spPr>
          <a:xfrm flipH="1">
            <a:off x="6205259" y="1314672"/>
            <a:ext cx="2196900" cy="646500"/>
          </a:xfrm>
          <a:prstGeom prst="rect">
            <a:avLst/>
          </a:prstGeom>
        </p:spPr>
        <p:txBody>
          <a:bodyPr spcFirstLastPara="1" wrap="square" lIns="91425" tIns="91425" rIns="91425" bIns="91425" anchor="b"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30" name="Google Shape;130;p13"/>
          <p:cNvSpPr txBox="1">
            <a:spLocks noGrp="1"/>
          </p:cNvSpPr>
          <p:nvPr>
            <p:ph type="title" idx="13"/>
          </p:nvPr>
        </p:nvSpPr>
        <p:spPr>
          <a:xfrm flipH="1">
            <a:off x="6081393" y="3654350"/>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31" name="Google Shape;131;p13"/>
          <p:cNvSpPr txBox="1">
            <a:spLocks noGrp="1"/>
          </p:cNvSpPr>
          <p:nvPr>
            <p:ph type="subTitle" idx="14"/>
          </p:nvPr>
        </p:nvSpPr>
        <p:spPr>
          <a:xfrm flipH="1">
            <a:off x="6081393" y="3959550"/>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title" idx="15" hasCustomPrompt="1"/>
          </p:nvPr>
        </p:nvSpPr>
        <p:spPr>
          <a:xfrm flipH="1">
            <a:off x="6205259" y="2997717"/>
            <a:ext cx="2196900" cy="6465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a:off x="965550" y="1718313"/>
            <a:ext cx="3406500" cy="249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7"/>
          <p:cNvSpPr txBox="1">
            <a:spLocks noGrp="1"/>
          </p:cNvSpPr>
          <p:nvPr>
            <p:ph type="title"/>
          </p:nvPr>
        </p:nvSpPr>
        <p:spPr>
          <a:xfrm>
            <a:off x="965550" y="927988"/>
            <a:ext cx="3049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pPr eaLnBrk="1" latinLnBrk="0" hangingPunct="1"/>
            <a:fld id="{544213AF-26F6-41FA-8D85-E2C5388D6E58}" type="datetimeFigureOut">
              <a:rPr lang="en-US" smtClean="0"/>
              <a:pPr eaLnBrk="1" latinLnBrk="0" hangingPunct="1"/>
              <a:t>11/1/2023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11/1/2023</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11/1/2023</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5.xml" /><Relationship Id="rId5" Type="http://schemas.openxmlformats.org/officeDocument/2006/relationships/image" Target="../media/image5.jpg" /><Relationship Id="rId4" Type="http://schemas.openxmlformats.org/officeDocument/2006/relationships/image" Target="../media/image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image" Target="../media/image11.png" /><Relationship Id="rId1" Type="http://schemas.openxmlformats.org/officeDocument/2006/relationships/slideLayout" Target="../slideLayouts/slideLayout16.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26.xml.rels><?xml version="1.0" encoding="UTF-8" standalone="yes"?>
<Relationships xmlns="http://schemas.openxmlformats.org/package/2006/relationships"><Relationship Id="rId3" Type="http://schemas.openxmlformats.org/officeDocument/2006/relationships/image" Target="../media/image18.png" /><Relationship Id="rId7" Type="http://schemas.openxmlformats.org/officeDocument/2006/relationships/image" Target="../media/image22.png" /><Relationship Id="rId2" Type="http://schemas.openxmlformats.org/officeDocument/2006/relationships/image" Target="../media/image17.png" /><Relationship Id="rId1" Type="http://schemas.openxmlformats.org/officeDocument/2006/relationships/slideLayout" Target="../slideLayouts/slideLayout16.xml" /><Relationship Id="rId6" Type="http://schemas.openxmlformats.org/officeDocument/2006/relationships/image" Target="../media/image21.png" /><Relationship Id="rId5" Type="http://schemas.openxmlformats.org/officeDocument/2006/relationships/image" Target="../media/image20.png" /><Relationship Id="rId4" Type="http://schemas.openxmlformats.org/officeDocument/2006/relationships/image" Target="../media/image19.png" /></Relationships>
</file>

<file path=ppt/slides/_rels/slide2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16.xml" /><Relationship Id="rId5" Type="http://schemas.openxmlformats.org/officeDocument/2006/relationships/image" Target="../media/image26.png" /><Relationship Id="rId4" Type="http://schemas.openxmlformats.org/officeDocument/2006/relationships/image" Target="../media/image25.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32.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16.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15.xml" /><Relationship Id="rId5" Type="http://schemas.openxmlformats.org/officeDocument/2006/relationships/image" Target="../media/image32.png" /><Relationship Id="rId4" Type="http://schemas.openxmlformats.org/officeDocument/2006/relationships/image" Target="../media/image31.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C9D1"/>
        </a:solidFill>
        <a:effectLst/>
      </p:bgPr>
    </p:bg>
    <p:spTree>
      <p:nvGrpSpPr>
        <p:cNvPr id="1" name="Shape 343"/>
        <p:cNvGrpSpPr/>
        <p:nvPr/>
      </p:nvGrpSpPr>
      <p:grpSpPr>
        <a:xfrm>
          <a:off x="0" y="0"/>
          <a:ext cx="0" cy="0"/>
          <a:chOff x="0" y="0"/>
          <a:chExt cx="0" cy="0"/>
        </a:xfrm>
      </p:grpSpPr>
      <p:sp>
        <p:nvSpPr>
          <p:cNvPr id="344" name="Google Shape;344;p32"/>
          <p:cNvSpPr/>
          <p:nvPr/>
        </p:nvSpPr>
        <p:spPr>
          <a:xfrm rot="7678746">
            <a:off x="2007060" y="1406913"/>
            <a:ext cx="1552801" cy="1321816"/>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ctrTitle"/>
          </p:nvPr>
        </p:nvSpPr>
        <p:spPr>
          <a:xfrm>
            <a:off x="49671" y="3252230"/>
            <a:ext cx="7772400" cy="13723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rgbClr val="342524"/>
                </a:solidFill>
              </a:rPr>
              <a:t>COVID </a:t>
            </a:r>
            <a:r>
              <a:rPr lang="en" sz="4400" dirty="0">
                <a:solidFill>
                  <a:schemeClr val="lt1"/>
                </a:solidFill>
              </a:rPr>
              <a:t>19 </a:t>
            </a:r>
            <a:r>
              <a:rPr lang="en" sz="4400" dirty="0">
                <a:solidFill>
                  <a:srgbClr val="342524"/>
                </a:solidFill>
              </a:rPr>
              <a:t>VACCINE </a:t>
            </a:r>
            <a:br>
              <a:rPr lang="en" sz="4400" dirty="0"/>
            </a:br>
            <a:r>
              <a:rPr lang="en" sz="4400" dirty="0"/>
              <a:t> Data  Analysis</a:t>
            </a:r>
            <a:endParaRPr sz="4400" dirty="0">
              <a:solidFill>
                <a:srgbClr val="342524"/>
              </a:solidFill>
            </a:endParaRPr>
          </a:p>
        </p:txBody>
      </p:sp>
      <p:sp>
        <p:nvSpPr>
          <p:cNvPr id="346" name="Google Shape;346;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232E44"/>
                </a:solidFill>
              </a:rPr>
              <a:t> </a:t>
            </a:r>
          </a:p>
          <a:p>
            <a:pPr marL="0" lvl="0" indent="0" algn="l" rtl="0">
              <a:spcBef>
                <a:spcPts val="0"/>
              </a:spcBef>
              <a:spcAft>
                <a:spcPts val="0"/>
              </a:spcAft>
              <a:buNone/>
            </a:pPr>
            <a:endParaRPr dirty="0">
              <a:solidFill>
                <a:srgbClr val="232E44"/>
              </a:solidFill>
            </a:endParaRPr>
          </a:p>
        </p:txBody>
      </p:sp>
      <p:grpSp>
        <p:nvGrpSpPr>
          <p:cNvPr id="347" name="Google Shape;347;p32"/>
          <p:cNvGrpSpPr/>
          <p:nvPr/>
        </p:nvGrpSpPr>
        <p:grpSpPr>
          <a:xfrm>
            <a:off x="4249994" y="391642"/>
            <a:ext cx="4737022" cy="4131933"/>
            <a:chOff x="4249994" y="391642"/>
            <a:chExt cx="4737022" cy="4131933"/>
          </a:xfrm>
        </p:grpSpPr>
        <p:grpSp>
          <p:nvGrpSpPr>
            <p:cNvPr id="348" name="Google Shape;348;p32"/>
            <p:cNvGrpSpPr/>
            <p:nvPr/>
          </p:nvGrpSpPr>
          <p:grpSpPr>
            <a:xfrm>
              <a:off x="4249994" y="391642"/>
              <a:ext cx="2035371" cy="1121588"/>
              <a:chOff x="6393575" y="998725"/>
              <a:chExt cx="2035575" cy="1121700"/>
            </a:xfrm>
          </p:grpSpPr>
          <p:sp>
            <p:nvSpPr>
              <p:cNvPr id="349"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F54-828F-E17A-EA4B-2B0A8016B477}"/>
              </a:ext>
            </a:extLst>
          </p:cNvPr>
          <p:cNvSpPr>
            <a:spLocks noGrp="1"/>
          </p:cNvSpPr>
          <p:nvPr>
            <p:ph type="title"/>
          </p:nvPr>
        </p:nvSpPr>
        <p:spPr/>
        <p:txBody>
          <a:bodyPr>
            <a:normAutofit fontScale="90000"/>
          </a:bodyPr>
          <a:lstStyle/>
          <a:p>
            <a:r>
              <a:rPr lang="en-IN" dirty="0"/>
              <a:t>Insights &amp; Recommendation</a:t>
            </a:r>
          </a:p>
        </p:txBody>
      </p:sp>
      <p:sp>
        <p:nvSpPr>
          <p:cNvPr id="3" name="Text Placeholder 2">
            <a:extLst>
              <a:ext uri="{FF2B5EF4-FFF2-40B4-BE49-F238E27FC236}">
                <a16:creationId xmlns:a16="http://schemas.microsoft.com/office/drawing/2014/main" id="{038BB638-5772-C1F6-B867-4A28A6788D1B}"/>
              </a:ext>
            </a:extLst>
          </p:cNvPr>
          <p:cNvSpPr>
            <a:spLocks noGrp="1"/>
          </p:cNvSpPr>
          <p:nvPr>
            <p:ph type="body" idx="1"/>
          </p:nvPr>
        </p:nvSpPr>
        <p:spPr>
          <a:xfrm>
            <a:off x="638580" y="797912"/>
            <a:ext cx="7717800" cy="3590510"/>
          </a:xfrm>
        </p:spPr>
        <p:txBody>
          <a:bodyPr>
            <a:noAutofit/>
          </a:bodyPr>
          <a:lstStyle/>
          <a:p>
            <a:pPr marL="438150" indent="-285750">
              <a:lnSpc>
                <a:spcPct val="200000"/>
              </a:lnSpc>
              <a:buFont typeface="Wingdings" panose="05000000000000000000" pitchFamily="2" charset="2"/>
              <a:buChar char="Ø"/>
            </a:pPr>
            <a:r>
              <a:rPr lang="en-US" dirty="0"/>
              <a:t>Summarize key findings from statistical analyses, exploratory data analysis (EDA), and visualizations. Highlight significant trends, patterns, and correlations.</a:t>
            </a:r>
          </a:p>
          <a:p>
            <a:pPr marL="438150" indent="-285750">
              <a:lnSpc>
                <a:spcPct val="200000"/>
              </a:lnSpc>
              <a:buFont typeface="Wingdings" panose="05000000000000000000" pitchFamily="2" charset="2"/>
              <a:buChar char="Ø"/>
            </a:pPr>
            <a:r>
              <a:rPr lang="en-US" dirty="0"/>
              <a:t>Identify key factors influencing vaccine efficacy, distribution, and adverse effects. Consider demographic factors, regional variations, and temporal trends.</a:t>
            </a:r>
          </a:p>
          <a:p>
            <a:pPr marL="438150" indent="-285750">
              <a:lnSpc>
                <a:spcPct val="200000"/>
              </a:lnSpc>
              <a:buFont typeface="Wingdings" panose="05000000000000000000" pitchFamily="2" charset="2"/>
              <a:buChar char="Ø"/>
            </a:pPr>
            <a:r>
              <a:rPr lang="en-US" dirty="0"/>
              <a:t>Understand the implications of the identified patterns and trends. Evaluate how vaccine efficacy, distribution, and adverse effects impact overall public</a:t>
            </a:r>
          </a:p>
          <a:p>
            <a:pPr marL="438150" indent="-285750">
              <a:lnSpc>
                <a:spcPct val="200000"/>
              </a:lnSpc>
              <a:buFont typeface="Wingdings" panose="05000000000000000000" pitchFamily="2" charset="2"/>
              <a:buChar char="Ø"/>
            </a:pPr>
            <a:r>
              <a:rPr lang="en-US" dirty="0"/>
              <a:t> Derive insights from comparative analyses, such as differences in vaccine efficacy rates between age groups or regions. Understand the implications of these variations.</a:t>
            </a:r>
          </a:p>
          <a:p>
            <a:pPr marL="438150" indent="-285750">
              <a:lnSpc>
                <a:spcPct val="20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9915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DA809B-3011-16BA-B86B-AD555848FBB3}"/>
              </a:ext>
            </a:extLst>
          </p:cNvPr>
          <p:cNvPicPr/>
          <p:nvPr/>
        </p:nvPicPr>
        <p:blipFill>
          <a:blip r:embed="rId2"/>
          <a:stretch>
            <a:fillRect/>
          </a:stretch>
        </p:blipFill>
        <p:spPr>
          <a:xfrm>
            <a:off x="1460609" y="80923"/>
            <a:ext cx="2159821" cy="320520"/>
          </a:xfrm>
          <a:prstGeom prst="rect">
            <a:avLst/>
          </a:prstGeom>
        </p:spPr>
      </p:pic>
      <p:pic>
        <p:nvPicPr>
          <p:cNvPr id="3" name="Picture 2">
            <a:extLst>
              <a:ext uri="{FF2B5EF4-FFF2-40B4-BE49-F238E27FC236}">
                <a16:creationId xmlns:a16="http://schemas.microsoft.com/office/drawing/2014/main" id="{35D39F37-BDFC-0663-5276-A4E961147CE6}"/>
              </a:ext>
            </a:extLst>
          </p:cNvPr>
          <p:cNvPicPr/>
          <p:nvPr/>
        </p:nvPicPr>
        <p:blipFill>
          <a:blip r:embed="rId3"/>
          <a:stretch>
            <a:fillRect/>
          </a:stretch>
        </p:blipFill>
        <p:spPr>
          <a:xfrm>
            <a:off x="506498" y="692568"/>
            <a:ext cx="1291590" cy="219710"/>
          </a:xfrm>
          <a:prstGeom prst="rect">
            <a:avLst/>
          </a:prstGeom>
        </p:spPr>
      </p:pic>
      <p:pic>
        <p:nvPicPr>
          <p:cNvPr id="4" name="Picture 3">
            <a:extLst>
              <a:ext uri="{FF2B5EF4-FFF2-40B4-BE49-F238E27FC236}">
                <a16:creationId xmlns:a16="http://schemas.microsoft.com/office/drawing/2014/main" id="{969216D6-A998-92CE-746D-7D6EFACDC0CC}"/>
              </a:ext>
            </a:extLst>
          </p:cNvPr>
          <p:cNvPicPr/>
          <p:nvPr/>
        </p:nvPicPr>
        <p:blipFill>
          <a:blip r:embed="rId4"/>
          <a:stretch>
            <a:fillRect/>
          </a:stretch>
        </p:blipFill>
        <p:spPr>
          <a:xfrm>
            <a:off x="2025148" y="668438"/>
            <a:ext cx="6524121" cy="267970"/>
          </a:xfrm>
          <a:prstGeom prst="rect">
            <a:avLst/>
          </a:prstGeom>
        </p:spPr>
      </p:pic>
      <p:pic>
        <p:nvPicPr>
          <p:cNvPr id="5" name="Picture 4">
            <a:extLst>
              <a:ext uri="{FF2B5EF4-FFF2-40B4-BE49-F238E27FC236}">
                <a16:creationId xmlns:a16="http://schemas.microsoft.com/office/drawing/2014/main" id="{CC43E4CC-0A4D-9A21-23DD-EDCB273E4A81}"/>
              </a:ext>
            </a:extLst>
          </p:cNvPr>
          <p:cNvPicPr/>
          <p:nvPr/>
        </p:nvPicPr>
        <p:blipFill>
          <a:blip r:embed="rId5"/>
          <a:stretch>
            <a:fillRect/>
          </a:stretch>
        </p:blipFill>
        <p:spPr>
          <a:xfrm>
            <a:off x="437524" y="1121239"/>
            <a:ext cx="8044837" cy="3710955"/>
          </a:xfrm>
          <a:prstGeom prst="rect">
            <a:avLst/>
          </a:prstGeom>
        </p:spPr>
      </p:pic>
    </p:spTree>
    <p:extLst>
      <p:ext uri="{BB962C8B-B14F-4D97-AF65-F5344CB8AC3E}">
        <p14:creationId xmlns:p14="http://schemas.microsoft.com/office/powerpoint/2010/main" val="9393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A90-A231-1C3A-BE10-D19FFEA7328D}"/>
              </a:ext>
            </a:extLst>
          </p:cNvPr>
          <p:cNvSpPr>
            <a:spLocks noGrp="1"/>
          </p:cNvSpPr>
          <p:nvPr>
            <p:ph type="title"/>
          </p:nvPr>
        </p:nvSpPr>
        <p:spPr>
          <a:xfrm>
            <a:off x="1114668" y="-78153"/>
            <a:ext cx="7717800" cy="572700"/>
          </a:xfrm>
        </p:spPr>
        <p:txBody>
          <a:bodyPr>
            <a:normAutofit fontScale="90000"/>
          </a:bodyPr>
          <a:lstStyle/>
          <a:p>
            <a:r>
              <a:rPr lang="en-IN" dirty="0"/>
              <a:t>Data Exploration and Understanding</a:t>
            </a:r>
          </a:p>
        </p:txBody>
      </p:sp>
      <p:sp>
        <p:nvSpPr>
          <p:cNvPr id="3" name="Text Placeholder 2">
            <a:extLst>
              <a:ext uri="{FF2B5EF4-FFF2-40B4-BE49-F238E27FC236}">
                <a16:creationId xmlns:a16="http://schemas.microsoft.com/office/drawing/2014/main" id="{EB5C06BC-690C-077F-1F35-E4F5FBD9567C}"/>
              </a:ext>
            </a:extLst>
          </p:cNvPr>
          <p:cNvSpPr>
            <a:spLocks noGrp="1"/>
          </p:cNvSpPr>
          <p:nvPr>
            <p:ph type="body" idx="1"/>
          </p:nvPr>
        </p:nvSpPr>
        <p:spPr>
          <a:xfrm>
            <a:off x="989577" y="348070"/>
            <a:ext cx="7880897" cy="4727006"/>
          </a:xfrm>
        </p:spPr>
        <p:txBody>
          <a:bodyPr>
            <a:noAutofit/>
          </a:bodyPr>
          <a:lstStyle/>
          <a:p>
            <a:pPr marL="228600" lvl="0" indent="-228600" algn="l" rtl="0">
              <a:spcBef>
                <a:spcPts val="0"/>
              </a:spcBef>
              <a:spcAft>
                <a:spcPts val="0"/>
              </a:spcAft>
              <a:buFont typeface="+mj-lt"/>
              <a:buAutoNum type="arabicPeriod"/>
            </a:pPr>
            <a:r>
              <a:rPr lang="en-US" sz="1100" dirty="0"/>
              <a:t>Load the dataset into your preferred data analysis tool, like Python with Pandas or R.  </a:t>
            </a:r>
          </a:p>
          <a:p>
            <a:pPr marL="228600" lvl="0" indent="-228600" algn="l" rtl="0">
              <a:spcBef>
                <a:spcPts val="0"/>
              </a:spcBef>
              <a:spcAft>
                <a:spcPts val="0"/>
              </a:spcAft>
              <a:buFont typeface="+mj-lt"/>
              <a:buAutoNum type="arabicPeriod"/>
            </a:pPr>
            <a:endParaRPr lang="en-US" sz="1100" dirty="0"/>
          </a:p>
          <a:p>
            <a:pPr marL="228600" lvl="0" indent="-228600" algn="l" rtl="0">
              <a:spcBef>
                <a:spcPts val="0"/>
              </a:spcBef>
              <a:spcAft>
                <a:spcPts val="0"/>
              </a:spcAft>
              <a:buFont typeface="+mj-lt"/>
              <a:buAutoNum type="arabicPeriod"/>
            </a:pPr>
            <a:r>
              <a:rPr lang="en-US" sz="1100" dirty="0"/>
              <a:t>Examine the dataset structure and understand the meaning of each column:</a:t>
            </a:r>
          </a:p>
          <a:p>
            <a:pPr marL="685800" lvl="1" indent="-228600" algn="l">
              <a:lnSpc>
                <a:spcPct val="150000"/>
              </a:lnSpc>
              <a:buFont typeface="Arial" panose="020B0604020202020204" pitchFamily="34" charset="0"/>
              <a:buChar char="•"/>
            </a:pPr>
            <a:r>
              <a:rPr lang="en-US" sz="1100" b="1" dirty="0"/>
              <a:t>country</a:t>
            </a:r>
            <a:r>
              <a:rPr lang="en-US" sz="1100" dirty="0"/>
              <a:t>: Name of the country</a:t>
            </a:r>
          </a:p>
          <a:p>
            <a:pPr marL="685800" lvl="1" indent="-228600" algn="l">
              <a:lnSpc>
                <a:spcPct val="150000"/>
              </a:lnSpc>
              <a:buFont typeface="Arial" panose="020B0604020202020204" pitchFamily="34" charset="0"/>
              <a:buChar char="•"/>
            </a:pPr>
            <a:r>
              <a:rPr lang="en-US" sz="1100" b="1" dirty="0" err="1"/>
              <a:t>iso_code</a:t>
            </a:r>
            <a:r>
              <a:rPr lang="en-US" sz="1100" dirty="0"/>
              <a:t>: ISO country code</a:t>
            </a:r>
          </a:p>
          <a:p>
            <a:pPr marL="685800" lvl="1" indent="-228600" algn="l">
              <a:lnSpc>
                <a:spcPct val="150000"/>
              </a:lnSpc>
              <a:buFont typeface="Arial" panose="020B0604020202020204" pitchFamily="34" charset="0"/>
              <a:buChar char="•"/>
            </a:pPr>
            <a:r>
              <a:rPr lang="en-US" sz="1100" b="1" dirty="0"/>
              <a:t>date</a:t>
            </a:r>
            <a:r>
              <a:rPr lang="en-US" sz="1100" dirty="0"/>
              <a:t>: Date of the data point</a:t>
            </a:r>
          </a:p>
          <a:p>
            <a:pPr marL="685800" lvl="1" indent="-228600" algn="l">
              <a:lnSpc>
                <a:spcPct val="150000"/>
              </a:lnSpc>
              <a:buFont typeface="Arial" panose="020B0604020202020204" pitchFamily="34" charset="0"/>
              <a:buChar char="•"/>
            </a:pPr>
            <a:r>
              <a:rPr lang="en-US" sz="1100" b="1" dirty="0" err="1"/>
              <a:t>total_vaccinations</a:t>
            </a:r>
            <a:r>
              <a:rPr lang="en-US" sz="1100" dirty="0"/>
              <a:t>: Total number of vaccinations administered</a:t>
            </a:r>
          </a:p>
          <a:p>
            <a:pPr marL="685800" lvl="1" indent="-228600" algn="l">
              <a:lnSpc>
                <a:spcPct val="150000"/>
              </a:lnSpc>
              <a:buFont typeface="Arial" panose="020B0604020202020204" pitchFamily="34" charset="0"/>
              <a:buChar char="•"/>
            </a:pPr>
            <a:r>
              <a:rPr lang="en-US" sz="1100" b="1" dirty="0" err="1"/>
              <a:t>people_vaccinated</a:t>
            </a:r>
            <a:r>
              <a:rPr lang="en-US" sz="1100" dirty="0"/>
              <a:t>: Number of individuals partially vaccinated</a:t>
            </a:r>
          </a:p>
          <a:p>
            <a:pPr marL="685800" lvl="1" indent="-228600" algn="l">
              <a:lnSpc>
                <a:spcPct val="150000"/>
              </a:lnSpc>
              <a:buFont typeface="Arial" panose="020B0604020202020204" pitchFamily="34" charset="0"/>
              <a:buChar char="•"/>
            </a:pPr>
            <a:r>
              <a:rPr lang="en-US" sz="1100" b="1" dirty="0" err="1"/>
              <a:t>people_fully_vaccinated</a:t>
            </a:r>
            <a:r>
              <a:rPr lang="en-US" sz="1100" dirty="0"/>
              <a:t>: Number of individuals fully vaccinated</a:t>
            </a:r>
          </a:p>
          <a:p>
            <a:pPr marL="685800" lvl="1" indent="-228600" algn="l">
              <a:lnSpc>
                <a:spcPct val="150000"/>
              </a:lnSpc>
              <a:buFont typeface="Arial" panose="020B0604020202020204" pitchFamily="34" charset="0"/>
              <a:buChar char="•"/>
            </a:pPr>
            <a:r>
              <a:rPr lang="en-US" sz="1100" b="1" dirty="0" err="1"/>
              <a:t>daily_vaccinations_raw</a:t>
            </a:r>
            <a:r>
              <a:rPr lang="en-US" sz="1100" dirty="0"/>
              <a:t>: Daily increase in total vaccinations</a:t>
            </a:r>
          </a:p>
          <a:p>
            <a:pPr marL="685800" lvl="1" indent="-228600" algn="l">
              <a:lnSpc>
                <a:spcPct val="150000"/>
              </a:lnSpc>
              <a:buFont typeface="Arial" panose="020B0604020202020204" pitchFamily="34" charset="0"/>
              <a:buChar char="•"/>
            </a:pPr>
            <a:r>
              <a:rPr lang="en-US" sz="1100" b="1" dirty="0" err="1"/>
              <a:t>daily_vaccinations</a:t>
            </a:r>
            <a:r>
              <a:rPr lang="en-US" sz="1100" dirty="0"/>
              <a:t>: Daily vaccinations administered</a:t>
            </a:r>
          </a:p>
          <a:p>
            <a:pPr marL="685800" lvl="1" indent="-228600" algn="l">
              <a:lnSpc>
                <a:spcPct val="150000"/>
              </a:lnSpc>
              <a:buFont typeface="Arial" panose="020B0604020202020204" pitchFamily="34" charset="0"/>
              <a:buChar char="•"/>
            </a:pPr>
            <a:r>
              <a:rPr lang="en-US" sz="1100" b="1" dirty="0" err="1"/>
              <a:t>total_vaccinations_per_hundred</a:t>
            </a:r>
            <a:r>
              <a:rPr lang="en-US" sz="1100" dirty="0"/>
              <a:t>: Total vaccinations per 100 people</a:t>
            </a:r>
          </a:p>
          <a:p>
            <a:pPr marL="685800" lvl="1" indent="-228600" algn="l">
              <a:lnSpc>
                <a:spcPct val="150000"/>
              </a:lnSpc>
              <a:buFont typeface="Arial" panose="020B0604020202020204" pitchFamily="34" charset="0"/>
              <a:buChar char="•"/>
            </a:pPr>
            <a:r>
              <a:rPr lang="en-US" sz="1100" b="1" dirty="0" err="1"/>
              <a:t>people_vaccinated_per_hundred</a:t>
            </a:r>
            <a:r>
              <a:rPr lang="en-US" sz="1100" dirty="0"/>
              <a:t>: Partial vaccinations per 100 people</a:t>
            </a:r>
          </a:p>
          <a:p>
            <a:pPr marL="685800" lvl="1" indent="-228600" algn="l">
              <a:lnSpc>
                <a:spcPct val="150000"/>
              </a:lnSpc>
              <a:buFont typeface="Arial" panose="020B0604020202020204" pitchFamily="34" charset="0"/>
              <a:buChar char="•"/>
            </a:pPr>
            <a:r>
              <a:rPr lang="en-US" sz="1100" b="1" dirty="0" err="1"/>
              <a:t>people_fully_vaccinated_per_hundred</a:t>
            </a:r>
            <a:r>
              <a:rPr lang="en-US" sz="1100" dirty="0"/>
              <a:t>: Full vaccinations per 100 people</a:t>
            </a:r>
          </a:p>
          <a:p>
            <a:pPr marL="685800" lvl="1" indent="-228600" algn="l">
              <a:lnSpc>
                <a:spcPct val="150000"/>
              </a:lnSpc>
              <a:buFont typeface="Arial" panose="020B0604020202020204" pitchFamily="34" charset="0"/>
              <a:buChar char="•"/>
            </a:pPr>
            <a:r>
              <a:rPr lang="en-US" sz="1100" b="1" dirty="0" err="1"/>
              <a:t>daily_vaccinations_per_million</a:t>
            </a:r>
            <a:r>
              <a:rPr lang="en-US" sz="1100" dirty="0"/>
              <a:t>: Daily vaccinations per million people</a:t>
            </a:r>
          </a:p>
          <a:p>
            <a:pPr marL="685800" lvl="1" indent="-228600" algn="l">
              <a:lnSpc>
                <a:spcPct val="150000"/>
              </a:lnSpc>
              <a:buFont typeface="Arial" panose="020B0604020202020204" pitchFamily="34" charset="0"/>
              <a:buChar char="•"/>
            </a:pPr>
            <a:r>
              <a:rPr lang="en-US" sz="1100" b="1" dirty="0"/>
              <a:t>vaccines</a:t>
            </a:r>
            <a:r>
              <a:rPr lang="en-US" sz="1100" dirty="0"/>
              <a:t>: Types of vaccines used</a:t>
            </a:r>
          </a:p>
          <a:p>
            <a:pPr marL="685800" lvl="1" indent="-228600" algn="l">
              <a:lnSpc>
                <a:spcPct val="150000"/>
              </a:lnSpc>
              <a:buFont typeface="Arial" panose="020B0604020202020204" pitchFamily="34" charset="0"/>
              <a:buChar char="•"/>
            </a:pPr>
            <a:r>
              <a:rPr lang="en-US" sz="1100" b="1" dirty="0" err="1"/>
              <a:t>source_name</a:t>
            </a:r>
            <a:r>
              <a:rPr lang="en-US" sz="1100" dirty="0"/>
              <a:t>: Data source name</a:t>
            </a:r>
          </a:p>
          <a:p>
            <a:pPr marL="685800" lvl="1" indent="-228600" algn="l">
              <a:lnSpc>
                <a:spcPct val="150000"/>
              </a:lnSpc>
              <a:buFont typeface="Arial" panose="020B0604020202020204" pitchFamily="34" charset="0"/>
              <a:buChar char="•"/>
            </a:pPr>
            <a:r>
              <a:rPr lang="en-US" sz="1100" b="1" dirty="0" err="1"/>
              <a:t>source_website</a:t>
            </a:r>
            <a:r>
              <a:rPr lang="en-US" sz="1100" dirty="0"/>
              <a:t>: Data source website</a:t>
            </a:r>
          </a:p>
          <a:p>
            <a:pPr marL="152400" indent="0">
              <a:buNone/>
            </a:pPr>
            <a:endParaRPr lang="en-IN" sz="1100" dirty="0"/>
          </a:p>
        </p:txBody>
      </p:sp>
    </p:spTree>
    <p:extLst>
      <p:ext uri="{BB962C8B-B14F-4D97-AF65-F5344CB8AC3E}">
        <p14:creationId xmlns:p14="http://schemas.microsoft.com/office/powerpoint/2010/main" val="363486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9C00-CEB1-5D4F-9518-BF3C1CB2688D}"/>
              </a:ext>
            </a:extLst>
          </p:cNvPr>
          <p:cNvSpPr>
            <a:spLocks noGrp="1"/>
          </p:cNvSpPr>
          <p:nvPr>
            <p:ph type="title"/>
          </p:nvPr>
        </p:nvSpPr>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F3D8FEFF-747C-842E-82FC-C1ABE2A75EFB}"/>
              </a:ext>
            </a:extLst>
          </p:cNvPr>
          <p:cNvSpPr>
            <a:spLocks noGrp="1"/>
          </p:cNvSpPr>
          <p:nvPr>
            <p:ph type="body" idx="1"/>
          </p:nvPr>
        </p:nvSpPr>
        <p:spPr>
          <a:xfrm>
            <a:off x="651021" y="934761"/>
            <a:ext cx="7717800" cy="3416400"/>
          </a:xfrm>
        </p:spPr>
        <p:txBody>
          <a:bodyPr>
            <a:normAutofit/>
          </a:bodyPr>
          <a:lstStyle/>
          <a:p>
            <a:pPr algn="l">
              <a:lnSpc>
                <a:spcPct val="200000"/>
              </a:lnSpc>
              <a:buFont typeface="Arial" panose="020B0604020202020204" pitchFamily="34" charset="0"/>
              <a:buChar char="•"/>
            </a:pPr>
            <a:r>
              <a:rPr lang="en-US" sz="1600" dirty="0"/>
              <a:t>Check for missing values in each column and decide how to handle them (e.g., imputation or removal)</a:t>
            </a:r>
          </a:p>
          <a:p>
            <a:pPr algn="l">
              <a:lnSpc>
                <a:spcPct val="200000"/>
              </a:lnSpc>
              <a:buFont typeface="Arial" panose="020B0604020202020204" pitchFamily="34" charset="0"/>
              <a:buChar char="•"/>
            </a:pPr>
            <a:r>
              <a:rPr lang="en-US" sz="1600" dirty="0"/>
              <a:t>Handle data types appropriately (e.g., convert the date column to </a:t>
            </a:r>
            <a:r>
              <a:rPr lang="en-US" sz="1600" dirty="0" err="1"/>
              <a:t>datetime</a:t>
            </a:r>
            <a:r>
              <a:rPr lang="en-US" sz="1600" dirty="0"/>
              <a:t>).</a:t>
            </a:r>
          </a:p>
          <a:p>
            <a:pPr algn="l">
              <a:lnSpc>
                <a:spcPct val="200000"/>
              </a:lnSpc>
              <a:buFont typeface="Arial" panose="020B0604020202020204" pitchFamily="34" charset="0"/>
              <a:buChar char="•"/>
            </a:pPr>
            <a:r>
              <a:rPr lang="en-US" sz="1600" dirty="0"/>
              <a:t>Ensure data consistency and correctness, such as checking that percentages are within valid ranges (0-100%).</a:t>
            </a:r>
          </a:p>
          <a:p>
            <a:pPr algn="l">
              <a:lnSpc>
                <a:spcPct val="200000"/>
              </a:lnSpc>
              <a:buFont typeface="Arial" panose="020B0604020202020204" pitchFamily="34" charset="0"/>
              <a:buChar char="•"/>
            </a:pPr>
            <a:endParaRPr lang="en-US" sz="1600" dirty="0"/>
          </a:p>
          <a:p>
            <a:pPr marL="114300" indent="0" algn="l">
              <a:lnSpc>
                <a:spcPct val="200000"/>
              </a:lnSpc>
            </a:pPr>
            <a:endParaRPr lang="en-US" sz="1600" dirty="0"/>
          </a:p>
          <a:p>
            <a:pPr marL="0" lvl="0" indent="0" algn="l" rtl="0">
              <a:lnSpc>
                <a:spcPct val="200000"/>
              </a:lnSpc>
              <a:spcBef>
                <a:spcPts val="0"/>
              </a:spcBef>
              <a:spcAft>
                <a:spcPts val="0"/>
              </a:spcAft>
              <a:buNone/>
            </a:pPr>
            <a:endParaRPr lang="en-US" sz="1600" dirty="0">
              <a:solidFill>
                <a:srgbClr val="435D74"/>
              </a:solidFill>
              <a:latin typeface="Arial"/>
              <a:ea typeface="Arial"/>
              <a:cs typeface="Arial"/>
              <a:sym typeface="Arial"/>
            </a:endParaRPr>
          </a:p>
          <a:p>
            <a:pPr marL="152400" indent="0">
              <a:lnSpc>
                <a:spcPct val="200000"/>
              </a:lnSpc>
              <a:buNone/>
            </a:pPr>
            <a:endParaRPr lang="en-IN" sz="1600" dirty="0"/>
          </a:p>
        </p:txBody>
      </p:sp>
    </p:spTree>
    <p:extLst>
      <p:ext uri="{BB962C8B-B14F-4D97-AF65-F5344CB8AC3E}">
        <p14:creationId xmlns:p14="http://schemas.microsoft.com/office/powerpoint/2010/main" val="176123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FF0B-799F-04FF-278E-3C5A18CBE7FE}"/>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09E2E7D-DEF6-F2AE-3682-D241C7057924}"/>
              </a:ext>
            </a:extLst>
          </p:cNvPr>
          <p:cNvSpPr>
            <a:spLocks noGrp="1"/>
          </p:cNvSpPr>
          <p:nvPr>
            <p:ph type="body" idx="1"/>
          </p:nvPr>
        </p:nvSpPr>
        <p:spPr>
          <a:xfrm>
            <a:off x="712975" y="267811"/>
            <a:ext cx="7717800" cy="3416400"/>
          </a:xfrm>
        </p:spPr>
        <p:txBody>
          <a:bodyPr>
            <a:noAutofit/>
          </a:bodyPr>
          <a:lstStyle/>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1.  Import the necessary libraries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import pandas as pd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import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matplotlib.pyplot</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plt</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In this step, you import the Pandas library, which is essential for data manipulation and analysis.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2. Load the dataset: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pd.read_csv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('cv.csv')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This code uses Pandas'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read_csv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load the dataset from a CSV file into a Pandas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3. Data Exploration: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df.head</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This function displays the first few rows of the dataset, allowing you to see what the data looks like at a glance.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`df.info()`: The `info()` function provides information about the data types of each column and the number of non-null entries, which is useful for checking for missing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buNone/>
            </a:pPr>
            <a:endParaRPr lang="en-IN" sz="1400" dirty="0"/>
          </a:p>
          <a:p>
            <a:pPr marL="152400" indent="0">
              <a:buNone/>
            </a:pPr>
            <a:endParaRPr lang="en-IN" sz="1400" dirty="0"/>
          </a:p>
        </p:txBody>
      </p:sp>
    </p:spTree>
    <p:extLst>
      <p:ext uri="{BB962C8B-B14F-4D97-AF65-F5344CB8AC3E}">
        <p14:creationId xmlns:p14="http://schemas.microsoft.com/office/powerpoint/2010/main" val="136529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A81-60E7-5747-CDF6-9647490E864F}"/>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36405BC-B21D-6E7D-D3DC-ABA7F15976F8}"/>
              </a:ext>
            </a:extLst>
          </p:cNvPr>
          <p:cNvSpPr>
            <a:spLocks noGrp="1"/>
          </p:cNvSpPr>
          <p:nvPr>
            <p:ph type="body" idx="1"/>
          </p:nvPr>
        </p:nvSpPr>
        <p:spPr>
          <a:xfrm>
            <a:off x="713100" y="330725"/>
            <a:ext cx="7717800" cy="3416400"/>
          </a:xfrm>
        </p:spPr>
        <p:txBody>
          <a:bodyPr>
            <a:noAutofit/>
          </a:bodyPr>
          <a:lstStyle/>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df.describe</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The `describe()` function provides basic statistical summaries of the numeric columns, such as mean, standard deviation, and quartiles.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4. Data Preprocessing: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Data preprocessing involves various tasks to clean and prepare the data for analysis. Common preprocessing tasks include: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Handling Missing Values: Use the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fillna</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fill missing values with a specific value or a strategy like mean or median. In the example, missing values are filled with 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 Feature Engineering: Create new columns or extract information from existing columns based on your analysis requirements. This step is highly specific to your analysis goals.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6. Save the Preprocessed Data: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If you want to save the preprocessed data for future use, you can use the `</a:t>
            </a:r>
            <a:r>
              <a:rPr lang="en-US" sz="1400" dirty="0" err="1">
                <a:effectLst/>
                <a:latin typeface="Calibri" panose="020F0502020204030204" pitchFamily="34" charset="0"/>
                <a:ea typeface="Times New Roman" panose="02020603050405020304" pitchFamily="18" charset="0"/>
                <a:cs typeface="Times New Roman" panose="02020603050405020304" pitchFamily="18" charset="0"/>
              </a:rPr>
              <a:t>to_csv</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function to export it to a new CSV file. Setting `index=False` ensures that the index column is not saved to the file.</a:t>
            </a:r>
            <a:endParaRPr lang="en-IN" sz="1400" dirty="0"/>
          </a:p>
          <a:p>
            <a:pPr marL="152400" indent="0">
              <a:buNone/>
            </a:pPr>
            <a:endParaRPr lang="en-IN" sz="1400" dirty="0"/>
          </a:p>
        </p:txBody>
      </p:sp>
    </p:spTree>
    <p:extLst>
      <p:ext uri="{BB962C8B-B14F-4D97-AF65-F5344CB8AC3E}">
        <p14:creationId xmlns:p14="http://schemas.microsoft.com/office/powerpoint/2010/main" val="293207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78145"/>
            <a:ext cx="8310465" cy="731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800" dirty="0">
                <a:latin typeface="Algerian" panose="04020705040A02060702" pitchFamily="82" charset="0"/>
              </a:rPr>
              <a:t>Program for data preprocessing:</a:t>
            </a:r>
            <a:endParaRPr sz="2800"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373224" y="339725"/>
            <a:ext cx="7340600" cy="5630863"/>
          </a:xfrm>
          <a:prstGeom prst="rect">
            <a:avLst/>
          </a:prstGeom>
        </p:spPr>
        <p:txBody>
          <a:bodyPr spcFirstLastPara="1" wrap="square" lIns="91425" tIns="91425" rIns="91425" bIns="91425" anchor="t" anchorCtr="0">
            <a:noAutofit/>
          </a:bodyPr>
          <a:lstStyle/>
          <a:p>
            <a:pPr marL="152400" indent="0">
              <a:lnSpc>
                <a:spcPct val="170000"/>
              </a:lnSpc>
              <a:buNone/>
            </a:pPr>
            <a:r>
              <a:rPr lang="en-IN" sz="1100" b="1" dirty="0">
                <a:latin typeface="Palatino Linotype" panose="02040502050505030304" pitchFamily="18" charset="0"/>
              </a:rPr>
              <a:t>import pandas as pd</a:t>
            </a:r>
          </a:p>
          <a:p>
            <a:pPr marL="152400" indent="0">
              <a:lnSpc>
                <a:spcPct val="170000"/>
              </a:lnSpc>
              <a:buNone/>
            </a:pPr>
            <a:r>
              <a:rPr lang="en-IN" sz="1100" b="1" dirty="0">
                <a:latin typeface="Palatino Linotype" panose="02040502050505030304" pitchFamily="18" charset="0"/>
              </a:rPr>
              <a:t>import </a:t>
            </a:r>
            <a:r>
              <a:rPr lang="en-IN" sz="1100" b="1" dirty="0" err="1">
                <a:latin typeface="Palatino Linotype" panose="02040502050505030304" pitchFamily="18" charset="0"/>
              </a:rPr>
              <a:t>matplotlib.pyplot</a:t>
            </a:r>
            <a:r>
              <a:rPr lang="en-IN" sz="1100" b="1" dirty="0">
                <a:latin typeface="Palatino Linotype" panose="02040502050505030304" pitchFamily="18" charset="0"/>
              </a:rPr>
              <a:t> as </a:t>
            </a:r>
            <a:r>
              <a:rPr lang="en-IN" sz="1100" b="1" dirty="0" err="1">
                <a:latin typeface="Palatino Linotype" panose="02040502050505030304" pitchFamily="18" charset="0"/>
              </a:rPr>
              <a:t>plt</a:t>
            </a:r>
            <a:endParaRPr lang="en-IN" sz="1100" b="1" dirty="0">
              <a:latin typeface="Palatino Linotype" panose="02040502050505030304" pitchFamily="18" charset="0"/>
            </a:endParaRPr>
          </a:p>
          <a:p>
            <a:pPr marL="152400" indent="0">
              <a:lnSpc>
                <a:spcPct val="170000"/>
              </a:lnSpc>
              <a:buNone/>
            </a:pPr>
            <a:r>
              <a:rPr lang="en-IN" sz="1100" b="1" dirty="0">
                <a:latin typeface="Palatino Linotype" panose="02040502050505030304" pitchFamily="18" charset="0"/>
              </a:rPr>
              <a:t>import seaborn as </a:t>
            </a:r>
            <a:r>
              <a:rPr lang="en-IN" sz="1100" b="1" dirty="0" err="1">
                <a:latin typeface="Palatino Linotype" panose="02040502050505030304" pitchFamily="18" charset="0"/>
              </a:rPr>
              <a:t>sns</a:t>
            </a:r>
            <a:endParaRPr lang="en-IN" sz="1100" b="1" dirty="0">
              <a:latin typeface="Palatino Linotype" panose="02040502050505030304" pitchFamily="18" charset="0"/>
            </a:endParaRPr>
          </a:p>
          <a:p>
            <a:pPr marL="152400" indent="0">
              <a:lnSpc>
                <a:spcPct val="170000"/>
              </a:lnSpc>
              <a:buNone/>
            </a:pPr>
            <a:r>
              <a:rPr lang="en-IN" sz="1100" b="1" dirty="0" err="1">
                <a:latin typeface="Palatino Linotype" panose="02040502050505030304" pitchFamily="18" charset="0"/>
              </a:rPr>
              <a:t>df</a:t>
            </a:r>
            <a:r>
              <a:rPr lang="en-IN" sz="1100" b="1" dirty="0">
                <a:latin typeface="Palatino Linotype" panose="02040502050505030304" pitchFamily="18" charset="0"/>
              </a:rPr>
              <a:t> = </a:t>
            </a:r>
            <a:r>
              <a:rPr lang="en-IN" sz="1100" b="1" dirty="0" err="1">
                <a:latin typeface="Palatino Linotype" panose="02040502050505030304" pitchFamily="18" charset="0"/>
              </a:rPr>
              <a:t>pd.read_csv</a:t>
            </a:r>
            <a:r>
              <a:rPr lang="en-IN" sz="1100" b="1" dirty="0">
                <a:latin typeface="Palatino Linotype" panose="02040502050505030304" pitchFamily="18" charset="0"/>
              </a:rPr>
              <a:t>('cv.csv')</a:t>
            </a:r>
          </a:p>
          <a:p>
            <a:pPr marL="152400" indent="0">
              <a:lnSpc>
                <a:spcPct val="170000"/>
              </a:lnSpc>
              <a:buNone/>
            </a:pPr>
            <a:r>
              <a:rPr lang="en-IN" sz="1100" b="1" dirty="0">
                <a:latin typeface="Palatino Linotype" panose="02040502050505030304" pitchFamily="18" charset="0"/>
              </a:rPr>
              <a:t>print(</a:t>
            </a:r>
            <a:r>
              <a:rPr lang="en-IN" sz="1100" b="1" dirty="0" err="1">
                <a:latin typeface="Palatino Linotype" panose="02040502050505030304" pitchFamily="18" charset="0"/>
              </a:rPr>
              <a:t>df.head</a:t>
            </a:r>
            <a:r>
              <a:rPr lang="en-IN" sz="1100" b="1" dirty="0">
                <a:latin typeface="Palatino Linotype" panose="02040502050505030304" pitchFamily="18" charset="0"/>
              </a:rPr>
              <a:t>())</a:t>
            </a:r>
          </a:p>
          <a:p>
            <a:pPr marL="152400" indent="0">
              <a:lnSpc>
                <a:spcPct val="170000"/>
              </a:lnSpc>
              <a:buNone/>
            </a:pPr>
            <a:r>
              <a:rPr lang="en-IN" sz="1100" b="1" dirty="0">
                <a:latin typeface="Palatino Linotype" panose="02040502050505030304" pitchFamily="18" charset="0"/>
              </a:rPr>
              <a:t>print(df.info())</a:t>
            </a:r>
          </a:p>
          <a:p>
            <a:pPr marL="152400" indent="0">
              <a:lnSpc>
                <a:spcPct val="170000"/>
              </a:lnSpc>
              <a:buNone/>
            </a:pPr>
            <a:r>
              <a:rPr lang="en-IN" sz="1100" b="1" dirty="0">
                <a:latin typeface="Palatino Linotype" panose="02040502050505030304" pitchFamily="18" charset="0"/>
              </a:rPr>
              <a:t>print(</a:t>
            </a:r>
            <a:r>
              <a:rPr lang="en-IN" sz="1100" b="1" dirty="0" err="1">
                <a:latin typeface="Palatino Linotype" panose="02040502050505030304" pitchFamily="18" charset="0"/>
              </a:rPr>
              <a:t>df.describe</a:t>
            </a:r>
            <a:r>
              <a:rPr lang="en-IN" sz="1100" b="1" dirty="0">
                <a:latin typeface="Palatino Linotype" panose="02040502050505030304" pitchFamily="18" charset="0"/>
              </a:rPr>
              <a:t>())</a:t>
            </a:r>
          </a:p>
          <a:p>
            <a:pPr marL="152400" indent="0">
              <a:lnSpc>
                <a:spcPct val="170000"/>
              </a:lnSpc>
              <a:buNone/>
            </a:pPr>
            <a:r>
              <a:rPr lang="en-IN" sz="1100" b="1" dirty="0" err="1">
                <a:latin typeface="Palatino Linotype" panose="02040502050505030304" pitchFamily="18" charset="0"/>
              </a:rPr>
              <a:t>df.fillna</a:t>
            </a:r>
            <a:r>
              <a:rPr lang="en-IN" sz="1100" b="1" dirty="0">
                <a:latin typeface="Palatino Linotype" panose="02040502050505030304" pitchFamily="18" charset="0"/>
              </a:rPr>
              <a:t>(0, </a:t>
            </a:r>
            <a:r>
              <a:rPr lang="en-IN" sz="1100" b="1" dirty="0" err="1">
                <a:latin typeface="Palatino Linotype" panose="02040502050505030304" pitchFamily="18" charset="0"/>
              </a:rPr>
              <a:t>inplace</a:t>
            </a:r>
            <a:r>
              <a:rPr lang="en-IN" sz="1100" b="1" dirty="0">
                <a:latin typeface="Palatino Linotype" panose="02040502050505030304" pitchFamily="18" charset="0"/>
              </a:rPr>
              <a:t>=True)</a:t>
            </a:r>
          </a:p>
          <a:p>
            <a:pPr marL="152400" indent="0">
              <a:lnSpc>
                <a:spcPct val="170000"/>
              </a:lnSpc>
              <a:buNone/>
            </a:pPr>
            <a:r>
              <a:rPr lang="en-IN" sz="1100" b="1" dirty="0" err="1">
                <a:latin typeface="Palatino Linotype" panose="02040502050505030304" pitchFamily="18" charset="0"/>
              </a:rPr>
              <a:t>afghanistan_data</a:t>
            </a:r>
            <a:r>
              <a:rPr lang="en-IN" sz="1100" b="1" dirty="0">
                <a:latin typeface="Palatino Linotype" panose="02040502050505030304" pitchFamily="18" charset="0"/>
              </a:rPr>
              <a:t> = </a:t>
            </a:r>
            <a:r>
              <a:rPr lang="en-IN" sz="1100" b="1" dirty="0" err="1">
                <a:latin typeface="Palatino Linotype" panose="02040502050505030304" pitchFamily="18" charset="0"/>
              </a:rPr>
              <a:t>df</a:t>
            </a:r>
            <a:r>
              <a:rPr lang="en-IN" sz="1100" b="1" dirty="0">
                <a:latin typeface="Palatino Linotype" panose="02040502050505030304" pitchFamily="18" charset="0"/>
              </a:rPr>
              <a:t>[</a:t>
            </a:r>
            <a:r>
              <a:rPr lang="en-IN" sz="1100" b="1" dirty="0" err="1">
                <a:latin typeface="Palatino Linotype" panose="02040502050505030304" pitchFamily="18" charset="0"/>
              </a:rPr>
              <a:t>df</a:t>
            </a:r>
            <a:r>
              <a:rPr lang="en-IN" sz="1100" b="1" dirty="0">
                <a:latin typeface="Palatino Linotype" panose="02040502050505030304" pitchFamily="18" charset="0"/>
              </a:rPr>
              <a:t>['country'] == 'Afghanistan']</a:t>
            </a:r>
          </a:p>
          <a:p>
            <a:pPr marL="152400" indent="0">
              <a:lnSpc>
                <a:spcPct val="170000"/>
              </a:lnSpc>
              <a:buNone/>
            </a:pPr>
            <a:r>
              <a:rPr lang="en-IN" sz="1100" b="1" dirty="0" err="1">
                <a:latin typeface="Palatino Linotype" panose="02040502050505030304" pitchFamily="18" charset="0"/>
              </a:rPr>
              <a:t>plt.figure</a:t>
            </a:r>
            <a:r>
              <a:rPr lang="en-IN" sz="1100" b="1" dirty="0">
                <a:latin typeface="Palatino Linotype" panose="02040502050505030304" pitchFamily="18" charset="0"/>
              </a:rPr>
              <a:t>(</a:t>
            </a:r>
            <a:r>
              <a:rPr lang="en-IN" sz="1100" b="1" dirty="0" err="1">
                <a:latin typeface="Palatino Linotype" panose="02040502050505030304" pitchFamily="18" charset="0"/>
              </a:rPr>
              <a:t>figsize</a:t>
            </a:r>
            <a:r>
              <a:rPr lang="en-IN" sz="1100" b="1" dirty="0">
                <a:latin typeface="Palatino Linotype" panose="02040502050505030304" pitchFamily="18" charset="0"/>
              </a:rPr>
              <a:t>=(12, 6))</a:t>
            </a:r>
          </a:p>
          <a:p>
            <a:pPr marL="152400" indent="0">
              <a:lnSpc>
                <a:spcPct val="170000"/>
              </a:lnSpc>
              <a:buNone/>
            </a:pPr>
            <a:r>
              <a:rPr lang="en-IN" sz="1100" b="1" dirty="0" err="1">
                <a:latin typeface="Palatino Linotype" panose="02040502050505030304" pitchFamily="18" charset="0"/>
              </a:rPr>
              <a:t>plt.subplot</a:t>
            </a:r>
            <a:r>
              <a:rPr lang="en-IN" sz="1100" b="1" dirty="0">
                <a:latin typeface="Palatino Linotype" panose="02040502050505030304" pitchFamily="18" charset="0"/>
              </a:rPr>
              <a:t>(1, 2, 1)</a:t>
            </a:r>
          </a:p>
          <a:p>
            <a:pPr marL="152400" indent="0">
              <a:lnSpc>
                <a:spcPct val="170000"/>
              </a:lnSpc>
              <a:buNone/>
            </a:pPr>
            <a:r>
              <a:rPr lang="en-IN" sz="1100" b="1" dirty="0" err="1">
                <a:latin typeface="Palatino Linotype" panose="02040502050505030304" pitchFamily="18" charset="0"/>
              </a:rPr>
              <a:t>sns.lineplot</a:t>
            </a:r>
            <a:r>
              <a:rPr lang="en-IN" sz="1100" b="1" dirty="0">
                <a:latin typeface="Palatino Linotype" panose="02040502050505030304" pitchFamily="18" charset="0"/>
              </a:rPr>
              <a:t>(x='date', y='</a:t>
            </a:r>
            <a:r>
              <a:rPr lang="en-IN" sz="1100" b="1" dirty="0" err="1">
                <a:latin typeface="Palatino Linotype" panose="02040502050505030304" pitchFamily="18" charset="0"/>
              </a:rPr>
              <a:t>total_vaccinations</a:t>
            </a:r>
            <a:r>
              <a:rPr lang="en-IN" sz="1100" b="1" dirty="0">
                <a:latin typeface="Palatino Linotype" panose="02040502050505030304" pitchFamily="18" charset="0"/>
              </a:rPr>
              <a:t>', data=</a:t>
            </a:r>
            <a:r>
              <a:rPr lang="en-IN" sz="1100" b="1" dirty="0" err="1">
                <a:latin typeface="Palatino Linotype" panose="02040502050505030304" pitchFamily="18" charset="0"/>
              </a:rPr>
              <a:t>afghanistan_data</a:t>
            </a:r>
            <a:r>
              <a:rPr lang="en-IN" sz="1100" b="1" dirty="0">
                <a:latin typeface="Palatino Linotype" panose="02040502050505030304" pitchFamily="18" charset="0"/>
              </a:rPr>
              <a:t>)</a:t>
            </a:r>
          </a:p>
          <a:p>
            <a:pPr marL="152400" indent="0">
              <a:lnSpc>
                <a:spcPct val="170000"/>
              </a:lnSpc>
              <a:buNone/>
            </a:pPr>
            <a:endParaRPr lang="en-IN" sz="1100" b="1" dirty="0">
              <a:latin typeface="Palatino Linotype" panose="02040502050505030304" pitchFamily="18" charset="0"/>
            </a:endParaRPr>
          </a:p>
          <a:p>
            <a:pPr marL="0" lvl="0" indent="0" algn="l" rtl="0">
              <a:spcBef>
                <a:spcPts val="0"/>
              </a:spcBef>
              <a:spcAft>
                <a:spcPts val="0"/>
              </a:spcAft>
              <a:buNone/>
            </a:pPr>
            <a:endParaRPr sz="11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133350"/>
            <a:ext cx="6497638"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100" dirty="0">
                <a:solidFill>
                  <a:srgbClr val="FFFFFF"/>
                </a:solidFill>
                <a:latin typeface="Arial"/>
                <a:ea typeface="Arial"/>
                <a:cs typeface="Arial"/>
                <a:sym typeface="Arial"/>
              </a:rPr>
              <a:t> </a:t>
            </a:r>
            <a:endParaRPr sz="1100"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143070" y="86503"/>
            <a:ext cx="7340600" cy="5630863"/>
          </a:xfrm>
          <a:prstGeom prst="rect">
            <a:avLst/>
          </a:prstGeom>
        </p:spPr>
        <p:txBody>
          <a:bodyPr spcFirstLastPara="1" wrap="square" lIns="91425" tIns="91425" rIns="91425" bIns="91425" anchor="t" anchorCtr="0">
            <a:noAutofit/>
          </a:bodyPr>
          <a:lstStyle/>
          <a:p>
            <a:pPr marL="152400" indent="0">
              <a:lnSpc>
                <a:spcPct val="150000"/>
              </a:lnSpc>
              <a:buNone/>
            </a:pPr>
            <a:r>
              <a:rPr lang="en-IN" sz="1100" b="1" dirty="0" err="1">
                <a:latin typeface="Palatino Linotype" panose="02040502050505030304" pitchFamily="18" charset="0"/>
              </a:rPr>
              <a:t>plt.title</a:t>
            </a:r>
            <a:r>
              <a:rPr lang="en-IN" sz="1100" b="1" dirty="0">
                <a:latin typeface="Palatino Linotype" panose="02040502050505030304" pitchFamily="18" charset="0"/>
              </a:rPr>
              <a:t>('Total Vaccinations Over Time')</a:t>
            </a:r>
          </a:p>
          <a:p>
            <a:pPr marL="152400" indent="0">
              <a:lnSpc>
                <a:spcPct val="150000"/>
              </a:lnSpc>
              <a:buNone/>
            </a:pPr>
            <a:r>
              <a:rPr lang="en-IN" sz="1100" b="1" dirty="0" err="1">
                <a:latin typeface="Palatino Linotype" panose="02040502050505030304" pitchFamily="18" charset="0"/>
              </a:rPr>
              <a:t>plt.xlabel</a:t>
            </a:r>
            <a:r>
              <a:rPr lang="en-IN" sz="1100" b="1" dirty="0">
                <a:latin typeface="Palatino Linotype" panose="02040502050505030304" pitchFamily="18" charset="0"/>
              </a:rPr>
              <a:t>('Date')</a:t>
            </a:r>
          </a:p>
          <a:p>
            <a:pPr marL="152400" indent="0">
              <a:lnSpc>
                <a:spcPct val="150000"/>
              </a:lnSpc>
              <a:buNone/>
            </a:pPr>
            <a:r>
              <a:rPr lang="en-IN" sz="1100" b="1" dirty="0" err="1">
                <a:latin typeface="Palatino Linotype" panose="02040502050505030304" pitchFamily="18" charset="0"/>
              </a:rPr>
              <a:t>plt.ylabel</a:t>
            </a:r>
            <a:r>
              <a:rPr lang="en-IN" sz="1100" b="1" dirty="0">
                <a:latin typeface="Palatino Linotype" panose="02040502050505030304" pitchFamily="18" charset="0"/>
              </a:rPr>
              <a:t>('Total Vaccinations')</a:t>
            </a:r>
          </a:p>
          <a:p>
            <a:pPr marL="152400" indent="0">
              <a:lnSpc>
                <a:spcPct val="150000"/>
              </a:lnSpc>
              <a:buNone/>
            </a:pPr>
            <a:r>
              <a:rPr lang="en-IN" sz="1100" b="1" dirty="0" err="1">
                <a:latin typeface="Palatino Linotype" panose="02040502050505030304" pitchFamily="18" charset="0"/>
              </a:rPr>
              <a:t>plt.subplot</a:t>
            </a:r>
            <a:r>
              <a:rPr lang="en-IN" sz="1100" b="1" dirty="0">
                <a:latin typeface="Palatino Linotype" panose="02040502050505030304" pitchFamily="18" charset="0"/>
              </a:rPr>
              <a:t>(1, 2, 2)</a:t>
            </a:r>
          </a:p>
          <a:p>
            <a:pPr marL="152400" indent="0">
              <a:lnSpc>
                <a:spcPct val="150000"/>
              </a:lnSpc>
              <a:buNone/>
            </a:pPr>
            <a:r>
              <a:rPr lang="en-IN" sz="1100" b="1" dirty="0" err="1">
                <a:latin typeface="Palatino Linotype" panose="02040502050505030304" pitchFamily="18" charset="0"/>
              </a:rPr>
              <a:t>sns.lineplot</a:t>
            </a:r>
            <a:r>
              <a:rPr lang="en-IN" sz="1100" b="1" dirty="0">
                <a:latin typeface="Palatino Linotype" panose="02040502050505030304" pitchFamily="18" charset="0"/>
              </a:rPr>
              <a:t>(x='date', y='</a:t>
            </a:r>
            <a:r>
              <a:rPr lang="en-IN" sz="1100" b="1" dirty="0" err="1">
                <a:latin typeface="Palatino Linotype" panose="02040502050505030304" pitchFamily="18" charset="0"/>
              </a:rPr>
              <a:t>daily_vaccinations</a:t>
            </a:r>
            <a:r>
              <a:rPr lang="en-IN" sz="1100" b="1" dirty="0">
                <a:latin typeface="Palatino Linotype" panose="02040502050505030304" pitchFamily="18" charset="0"/>
              </a:rPr>
              <a:t>', data=</a:t>
            </a:r>
            <a:r>
              <a:rPr lang="en-IN" sz="1100" b="1" dirty="0" err="1">
                <a:latin typeface="Palatino Linotype" panose="02040502050505030304" pitchFamily="18" charset="0"/>
              </a:rPr>
              <a:t>afghanistan_data</a:t>
            </a:r>
            <a:r>
              <a:rPr lang="en-IN" sz="1100" b="1" dirty="0">
                <a:latin typeface="Palatino Linotype" panose="02040502050505030304" pitchFamily="18" charset="0"/>
              </a:rPr>
              <a:t>)</a:t>
            </a:r>
          </a:p>
          <a:p>
            <a:pPr marL="152400" indent="0">
              <a:lnSpc>
                <a:spcPct val="150000"/>
              </a:lnSpc>
              <a:buNone/>
            </a:pPr>
            <a:r>
              <a:rPr lang="en-IN" sz="1100" b="1" dirty="0" err="1">
                <a:latin typeface="Palatino Linotype" panose="02040502050505030304" pitchFamily="18" charset="0"/>
              </a:rPr>
              <a:t>plt.title</a:t>
            </a:r>
            <a:r>
              <a:rPr lang="en-IN" sz="1100" b="1" dirty="0">
                <a:latin typeface="Palatino Linotype" panose="02040502050505030304" pitchFamily="18" charset="0"/>
              </a:rPr>
              <a:t>('Daily Vaccinations Over Time')</a:t>
            </a:r>
          </a:p>
          <a:p>
            <a:pPr marL="152400" indent="0">
              <a:lnSpc>
                <a:spcPct val="150000"/>
              </a:lnSpc>
              <a:buNone/>
            </a:pPr>
            <a:r>
              <a:rPr lang="en-IN" sz="1100" b="1" dirty="0" err="1">
                <a:latin typeface="Palatino Linotype" panose="02040502050505030304" pitchFamily="18" charset="0"/>
              </a:rPr>
              <a:t>plt.xlabel</a:t>
            </a:r>
            <a:r>
              <a:rPr lang="en-IN" sz="1100" b="1" dirty="0">
                <a:latin typeface="Palatino Linotype" panose="02040502050505030304" pitchFamily="18" charset="0"/>
              </a:rPr>
              <a:t>('Date')</a:t>
            </a:r>
          </a:p>
          <a:p>
            <a:pPr marL="152400" indent="0">
              <a:lnSpc>
                <a:spcPct val="150000"/>
              </a:lnSpc>
              <a:buNone/>
            </a:pPr>
            <a:r>
              <a:rPr lang="en-IN" sz="1100" b="1" dirty="0" err="1">
                <a:latin typeface="Palatino Linotype" panose="02040502050505030304" pitchFamily="18" charset="0"/>
              </a:rPr>
              <a:t>plt.ylabel</a:t>
            </a:r>
            <a:r>
              <a:rPr lang="en-IN" sz="1100" b="1" dirty="0">
                <a:latin typeface="Palatino Linotype" panose="02040502050505030304" pitchFamily="18" charset="0"/>
              </a:rPr>
              <a:t>('Daily Vaccinations')</a:t>
            </a:r>
          </a:p>
          <a:p>
            <a:pPr marL="152400" indent="0">
              <a:lnSpc>
                <a:spcPct val="150000"/>
              </a:lnSpc>
              <a:buNone/>
            </a:pPr>
            <a:r>
              <a:rPr lang="en-IN" sz="1100" b="1" dirty="0" err="1">
                <a:latin typeface="Palatino Linotype" panose="02040502050505030304" pitchFamily="18" charset="0"/>
              </a:rPr>
              <a:t>plt.tight_layout</a:t>
            </a:r>
            <a:r>
              <a:rPr lang="en-IN" sz="1100" b="1" dirty="0">
                <a:latin typeface="Palatino Linotype" panose="02040502050505030304" pitchFamily="18" charset="0"/>
              </a:rPr>
              <a:t>()</a:t>
            </a:r>
          </a:p>
          <a:p>
            <a:pPr marL="152400" indent="0">
              <a:lnSpc>
                <a:spcPct val="150000"/>
              </a:lnSpc>
              <a:buNone/>
            </a:pPr>
            <a:r>
              <a:rPr lang="en-IN" sz="1100" b="1" dirty="0" err="1">
                <a:latin typeface="Palatino Linotype" panose="02040502050505030304" pitchFamily="18" charset="0"/>
              </a:rPr>
              <a:t>plt.show</a:t>
            </a:r>
            <a:r>
              <a:rPr lang="en-IN" sz="1100" b="1" dirty="0">
                <a:latin typeface="Palatino Linotype" panose="02040502050505030304" pitchFamily="18" charset="0"/>
              </a:rPr>
              <a:t>()</a:t>
            </a:r>
          </a:p>
          <a:p>
            <a:pPr marL="152400" indent="0">
              <a:lnSpc>
                <a:spcPct val="150000"/>
              </a:lnSpc>
              <a:buNone/>
            </a:pPr>
            <a:r>
              <a:rPr lang="en-IN" sz="1100" b="1" dirty="0" err="1">
                <a:latin typeface="Palatino Linotype" panose="02040502050505030304" pitchFamily="18" charset="0"/>
              </a:rPr>
              <a:t>df.to_csv</a:t>
            </a:r>
            <a:r>
              <a:rPr lang="en-IN" sz="1100" b="1" dirty="0">
                <a:latin typeface="Palatino Linotype" panose="02040502050505030304" pitchFamily="18" charset="0"/>
              </a:rPr>
              <a:t>('data.csv', index=False) </a:t>
            </a:r>
          </a:p>
          <a:p>
            <a:pPr marL="0" lvl="0" indent="0" algn="l" rtl="0">
              <a:spcBef>
                <a:spcPts val="0"/>
              </a:spcBef>
              <a:spcAft>
                <a:spcPts val="0"/>
              </a:spcAft>
              <a:buNone/>
            </a:pPr>
            <a:endParaRPr sz="11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100" u="sng" dirty="0">
                <a:solidFill>
                  <a:srgbClr val="869FB2"/>
                </a:solidFill>
              </a:rPr>
              <a:t>  </a:t>
            </a:r>
          </a:p>
          <a:p>
            <a:pPr marL="0" lvl="0" indent="0" algn="ctr" rtl="0">
              <a:lnSpc>
                <a:spcPct val="115000"/>
              </a:lnSpc>
              <a:spcBef>
                <a:spcPts val="0"/>
              </a:spcBef>
              <a:spcAft>
                <a:spcPts val="0"/>
              </a:spcAft>
              <a:buNone/>
            </a:pPr>
            <a:endParaRPr sz="1100" u="sng" dirty="0">
              <a:solidFill>
                <a:srgbClr val="869FB2"/>
              </a:solidFill>
            </a:endParaRPr>
          </a:p>
        </p:txBody>
      </p:sp>
    </p:spTree>
    <p:extLst>
      <p:ext uri="{BB962C8B-B14F-4D97-AF65-F5344CB8AC3E}">
        <p14:creationId xmlns:p14="http://schemas.microsoft.com/office/powerpoint/2010/main" val="412330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83B-97B2-C230-F052-2A0DB44BC244}"/>
              </a:ext>
            </a:extLst>
          </p:cNvPr>
          <p:cNvSpPr>
            <a:spLocks noGrp="1"/>
          </p:cNvSpPr>
          <p:nvPr>
            <p:ph type="title"/>
          </p:nvPr>
        </p:nvSpPr>
        <p:spPr>
          <a:xfrm>
            <a:off x="1010591" y="1925"/>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DBDAA2E-68BA-4F10-DA18-9CD795430F78}"/>
              </a:ext>
            </a:extLst>
          </p:cNvPr>
          <p:cNvSpPr>
            <a:spLocks noGrp="1"/>
          </p:cNvSpPr>
          <p:nvPr>
            <p:ph type="body" idx="1"/>
          </p:nvPr>
        </p:nvSpPr>
        <p:spPr/>
        <p:txBody>
          <a:bodyPr/>
          <a:lstStyle/>
          <a:p>
            <a:pPr marL="152400" indent="0">
              <a:buNone/>
            </a:pPr>
            <a:r>
              <a:rPr lang="en-US" dirty="0"/>
              <a:t> </a:t>
            </a:r>
            <a:endParaRPr lang="en-IN" dirty="0"/>
          </a:p>
        </p:txBody>
      </p:sp>
      <p:pic>
        <p:nvPicPr>
          <p:cNvPr id="4" name="Picture 3" descr="A screenshot of a computer&#10;&#10;Description automatically generated">
            <a:extLst>
              <a:ext uri="{FF2B5EF4-FFF2-40B4-BE49-F238E27FC236}">
                <a16:creationId xmlns:a16="http://schemas.microsoft.com/office/drawing/2014/main" id="{D5D863EA-4A8B-7D4E-9438-8233058C0ACD}"/>
              </a:ext>
            </a:extLst>
          </p:cNvPr>
          <p:cNvPicPr>
            <a:picLocks noChangeAspect="1"/>
          </p:cNvPicPr>
          <p:nvPr/>
        </p:nvPicPr>
        <p:blipFill>
          <a:blip r:embed="rId2"/>
          <a:stretch>
            <a:fillRect/>
          </a:stretch>
        </p:blipFill>
        <p:spPr>
          <a:xfrm>
            <a:off x="505522" y="903425"/>
            <a:ext cx="7925253" cy="4099009"/>
          </a:xfrm>
          <a:prstGeom prst="rect">
            <a:avLst/>
          </a:prstGeom>
        </p:spPr>
      </p:pic>
    </p:spTree>
    <p:extLst>
      <p:ext uri="{BB962C8B-B14F-4D97-AF65-F5344CB8AC3E}">
        <p14:creationId xmlns:p14="http://schemas.microsoft.com/office/powerpoint/2010/main" val="95610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arison of a graph&#10;&#10;Description automatically generated with medium confidence">
            <a:extLst>
              <a:ext uri="{FF2B5EF4-FFF2-40B4-BE49-F238E27FC236}">
                <a16:creationId xmlns:a16="http://schemas.microsoft.com/office/drawing/2014/main" id="{9B0F8338-7A0F-AD5C-4265-FE47B321F794}"/>
              </a:ext>
            </a:extLst>
          </p:cNvPr>
          <p:cNvPicPr>
            <a:picLocks noChangeAspect="1"/>
          </p:cNvPicPr>
          <p:nvPr/>
        </p:nvPicPr>
        <p:blipFill>
          <a:blip r:embed="rId2"/>
          <a:stretch>
            <a:fillRect/>
          </a:stretch>
        </p:blipFill>
        <p:spPr>
          <a:xfrm>
            <a:off x="249044" y="191400"/>
            <a:ext cx="8645912" cy="4701223"/>
          </a:xfrm>
          <a:prstGeom prst="rect">
            <a:avLst/>
          </a:prstGeom>
        </p:spPr>
      </p:pic>
    </p:spTree>
    <p:extLst>
      <p:ext uri="{BB962C8B-B14F-4D97-AF65-F5344CB8AC3E}">
        <p14:creationId xmlns:p14="http://schemas.microsoft.com/office/powerpoint/2010/main" val="213334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ABSTRACT</a:t>
            </a:r>
            <a:endParaRPr dirty="0"/>
          </a:p>
        </p:txBody>
      </p:sp>
      <p:sp>
        <p:nvSpPr>
          <p:cNvPr id="501" name="Google Shape;501;p33"/>
          <p:cNvSpPr txBox="1">
            <a:spLocks noGrp="1"/>
          </p:cNvSpPr>
          <p:nvPr>
            <p:ph type="body" idx="1"/>
          </p:nvPr>
        </p:nvSpPr>
        <p:spPr>
          <a:xfrm>
            <a:off x="675902" y="835234"/>
            <a:ext cx="77178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400" dirty="0">
                <a:solidFill>
                  <a:schemeClr val="accent4"/>
                </a:solidFill>
              </a:rPr>
              <a:t>This project is all about carefully looking at information about Covid-19 vaccines. We're mainly interested in how well the vaccines work, how they are distributed, and if there are any negative effects. The big goal is to find useful insights that can help leaders and health groups make better plans for giving out vaccines. To do this, we go through steps like collecting data, cleaning it up, exploring what it tells us, doing some math to understand it better, and making visuals to explain it clearly. The hope is that by doing this, we can give a good picture of how the vaccines are doing and help in the fight against Covid-19.</a:t>
            </a:r>
            <a:endParaRPr sz="1400" dirty="0">
              <a:solidFill>
                <a:schemeClr val="accent4"/>
              </a:solidFill>
            </a:endParaRPr>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98153" y="9034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D15-7FF5-1DE8-BC13-117CEE9B955E}"/>
              </a:ext>
            </a:extLst>
          </p:cNvPr>
          <p:cNvSpPr>
            <a:spLocks noGrp="1"/>
          </p:cNvSpPr>
          <p:nvPr>
            <p:ph type="title"/>
          </p:nvPr>
        </p:nvSpPr>
        <p:spPr>
          <a:xfrm>
            <a:off x="913947" y="85398"/>
            <a:ext cx="7717800" cy="572700"/>
          </a:xfrm>
        </p:spPr>
        <p:txBody>
          <a:bodyPr>
            <a:normAutofit fontScale="90000"/>
          </a:bodyPr>
          <a:lstStyle/>
          <a:p>
            <a:r>
              <a:rPr lang="en-IN" dirty="0"/>
              <a:t>Dataset after preprocessing : </a:t>
            </a:r>
          </a:p>
        </p:txBody>
      </p:sp>
      <p:sp>
        <p:nvSpPr>
          <p:cNvPr id="3" name="Text Placeholder 2">
            <a:extLst>
              <a:ext uri="{FF2B5EF4-FFF2-40B4-BE49-F238E27FC236}">
                <a16:creationId xmlns:a16="http://schemas.microsoft.com/office/drawing/2014/main" id="{6B7944EA-F845-5E0F-6AA6-2FE21F1D0B62}"/>
              </a:ext>
            </a:extLst>
          </p:cNvPr>
          <p:cNvSpPr>
            <a:spLocks noGrp="1"/>
          </p:cNvSpPr>
          <p:nvPr>
            <p:ph type="body" idx="1"/>
          </p:nvPr>
        </p:nvSpPr>
        <p:spPr/>
        <p:txBody>
          <a:bodyPr/>
          <a:lstStyle/>
          <a:p>
            <a:pPr marL="152400" indent="0">
              <a:buNone/>
            </a:pPr>
            <a:r>
              <a:rPr lang="en-IN" dirty="0"/>
              <a:t>  </a:t>
            </a:r>
          </a:p>
        </p:txBody>
      </p:sp>
      <p:pic>
        <p:nvPicPr>
          <p:cNvPr id="5" name="Picture 4" descr="A screenshot of a computer&#10;&#10;Description automatically generated">
            <a:extLst>
              <a:ext uri="{FF2B5EF4-FFF2-40B4-BE49-F238E27FC236}">
                <a16:creationId xmlns:a16="http://schemas.microsoft.com/office/drawing/2014/main" id="{F712C82A-DDB0-D5A4-93A6-E4A3D20954F0}"/>
              </a:ext>
            </a:extLst>
          </p:cNvPr>
          <p:cNvPicPr>
            <a:picLocks noChangeAspect="1"/>
          </p:cNvPicPr>
          <p:nvPr/>
        </p:nvPicPr>
        <p:blipFill>
          <a:blip r:embed="rId2"/>
          <a:stretch>
            <a:fillRect/>
          </a:stretch>
        </p:blipFill>
        <p:spPr>
          <a:xfrm>
            <a:off x="356487" y="846908"/>
            <a:ext cx="8431025" cy="4129418"/>
          </a:xfrm>
          <a:prstGeom prst="rect">
            <a:avLst/>
          </a:prstGeom>
        </p:spPr>
      </p:pic>
    </p:spTree>
    <p:extLst>
      <p:ext uri="{BB962C8B-B14F-4D97-AF65-F5344CB8AC3E}">
        <p14:creationId xmlns:p14="http://schemas.microsoft.com/office/powerpoint/2010/main" val="296902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DB6-C2ED-D9A6-E14F-C5AFC3329634}"/>
              </a:ext>
            </a:extLst>
          </p:cNvPr>
          <p:cNvSpPr>
            <a:spLocks noGrp="1"/>
          </p:cNvSpPr>
          <p:nvPr>
            <p:ph type="title"/>
          </p:nvPr>
        </p:nvSpPr>
        <p:spPr>
          <a:xfrm>
            <a:off x="780133" y="130003"/>
            <a:ext cx="7717800" cy="572700"/>
          </a:xfrm>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56FC5900-65A3-B0F4-610D-039F13986103}"/>
              </a:ext>
            </a:extLst>
          </p:cNvPr>
          <p:cNvSpPr>
            <a:spLocks noGrp="1"/>
          </p:cNvSpPr>
          <p:nvPr>
            <p:ph type="body" idx="1"/>
          </p:nvPr>
        </p:nvSpPr>
        <p:spPr>
          <a:xfrm>
            <a:off x="519937" y="1070700"/>
            <a:ext cx="7717800" cy="3416400"/>
          </a:xfrm>
        </p:spPr>
        <p:txBody>
          <a:bodyPr>
            <a:normAutofit lnSpcReduction="10000"/>
          </a:bodyPr>
          <a:lstStyle/>
          <a:p>
            <a:pPr marL="285750" lvl="0" indent="-285750" algn="l" rtl="0">
              <a:spcBef>
                <a:spcPts val="0"/>
              </a:spcBef>
              <a:spcAft>
                <a:spcPts val="1200"/>
              </a:spcAft>
              <a:buFont typeface="Arial" panose="020B0604020202020204" pitchFamily="34" charset="0"/>
              <a:buChar char="•"/>
            </a:pPr>
            <a:r>
              <a:rPr lang="en-US" sz="1750" dirty="0"/>
              <a:t>Calculate summary statistics for relevant columns (mean, median, standard deviation, etc.).</a:t>
            </a:r>
          </a:p>
          <a:p>
            <a:pPr marL="285750" lvl="0" indent="-285750" algn="l" rtl="0">
              <a:spcBef>
                <a:spcPts val="0"/>
              </a:spcBef>
              <a:spcAft>
                <a:spcPts val="1200"/>
              </a:spcAft>
              <a:buFont typeface="Arial" panose="020B0604020202020204" pitchFamily="34" charset="0"/>
              <a:buChar char="•"/>
            </a:pPr>
            <a:r>
              <a:rPr lang="en-US" sz="1750" dirty="0"/>
              <a:t>Create various visualizations to explore trends and patterns, such as:</a:t>
            </a:r>
          </a:p>
          <a:p>
            <a:pPr marL="742950" lvl="1" indent="-285750" algn="just">
              <a:spcAft>
                <a:spcPts val="1200"/>
              </a:spcAft>
              <a:buFont typeface="Arial" panose="020B0604020202020204" pitchFamily="34" charset="0"/>
              <a:buChar char="•"/>
            </a:pPr>
            <a:r>
              <a:rPr lang="en-US" sz="1750" dirty="0"/>
              <a:t>Time series plots of vaccination progress over time.</a:t>
            </a:r>
          </a:p>
          <a:p>
            <a:pPr marL="742950" lvl="1" indent="-285750" algn="just">
              <a:spcAft>
                <a:spcPts val="1200"/>
              </a:spcAft>
              <a:buFont typeface="Arial" panose="020B0604020202020204" pitchFamily="34" charset="0"/>
              <a:buChar char="•"/>
            </a:pPr>
            <a:r>
              <a:rPr lang="en-US" sz="1750" dirty="0"/>
              <a:t>Bar charts to compare vaccination rates among countries.</a:t>
            </a:r>
          </a:p>
          <a:p>
            <a:pPr marL="742950" lvl="1" indent="-285750" algn="just">
              <a:spcAft>
                <a:spcPts val="1200"/>
              </a:spcAft>
              <a:buFont typeface="Arial" panose="020B0604020202020204" pitchFamily="34" charset="0"/>
              <a:buChar char="•"/>
            </a:pPr>
            <a:r>
              <a:rPr lang="en-US" sz="1750" dirty="0"/>
              <a:t>Heatmaps to identify correlations between variables.</a:t>
            </a:r>
          </a:p>
          <a:p>
            <a:pPr marL="285750" lvl="0" indent="-285750" algn="l" rtl="0">
              <a:spcBef>
                <a:spcPts val="0"/>
              </a:spcBef>
              <a:spcAft>
                <a:spcPts val="1200"/>
              </a:spcAft>
              <a:buFont typeface="Arial" panose="020B0604020202020204" pitchFamily="34" charset="0"/>
              <a:buChar char="•"/>
            </a:pPr>
            <a:r>
              <a:rPr lang="en-US" sz="1750" dirty="0"/>
              <a:t>Analyze the geographical distribution of vaccination progress using world maps.</a:t>
            </a:r>
          </a:p>
          <a:p>
            <a:pPr algn="l">
              <a:buFont typeface="Arial" panose="020B0604020202020204" pitchFamily="34" charset="0"/>
              <a:buChar char="•"/>
            </a:pPr>
            <a:endParaRPr lang="en-IN" sz="1750" dirty="0"/>
          </a:p>
          <a:p>
            <a:pPr marL="114300" indent="0" algn="l"/>
            <a:endParaRPr lang="en-US" sz="1750" dirty="0"/>
          </a:p>
          <a:p>
            <a:pPr marL="152400" indent="0">
              <a:buNone/>
            </a:pPr>
            <a:endParaRPr lang="en-IN" sz="1750" dirty="0"/>
          </a:p>
        </p:txBody>
      </p:sp>
    </p:spTree>
    <p:extLst>
      <p:ext uri="{BB962C8B-B14F-4D97-AF65-F5344CB8AC3E}">
        <p14:creationId xmlns:p14="http://schemas.microsoft.com/office/powerpoint/2010/main" val="419317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77552" y="-43543"/>
            <a:ext cx="5232400"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800" dirty="0">
                <a:latin typeface="Algerian" panose="04020705040A02060702" pitchFamily="82" charset="0"/>
              </a:rPr>
              <a:t>Program for EDA:</a:t>
            </a:r>
            <a:endParaRPr sz="2800"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0" y="409415"/>
            <a:ext cx="7340600" cy="6789737"/>
          </a:xfrm>
          <a:prstGeom prst="rect">
            <a:avLst/>
          </a:prstGeom>
        </p:spPr>
        <p:txBody>
          <a:bodyPr spcFirstLastPara="1" wrap="square" lIns="91425" tIns="91425" rIns="91425" bIns="91425" anchor="t" anchorCtr="0">
            <a:noAutofit/>
          </a:bodyPr>
          <a:lstStyle/>
          <a:p>
            <a:pPr marL="152400" indent="0">
              <a:buNone/>
            </a:pPr>
            <a:r>
              <a:rPr lang="en-IN" sz="1000" b="1" dirty="0">
                <a:latin typeface="Palatino Linotype" panose="02040502050505030304" pitchFamily="18" charset="0"/>
              </a:rPr>
              <a:t>import pandas as pd</a:t>
            </a:r>
          </a:p>
          <a:p>
            <a:pPr marL="152400" indent="0">
              <a:buNone/>
            </a:pPr>
            <a:r>
              <a:rPr lang="en-IN" sz="1000" b="1" dirty="0">
                <a:latin typeface="Palatino Linotype" panose="02040502050505030304" pitchFamily="18" charset="0"/>
              </a:rPr>
              <a:t>import </a:t>
            </a:r>
            <a:r>
              <a:rPr lang="en-IN" sz="1000" b="1" dirty="0" err="1">
                <a:latin typeface="Palatino Linotype" panose="02040502050505030304" pitchFamily="18" charset="0"/>
              </a:rPr>
              <a:t>numpy</a:t>
            </a:r>
            <a:r>
              <a:rPr lang="en-IN" sz="1000" b="1" dirty="0">
                <a:latin typeface="Palatino Linotype" panose="02040502050505030304" pitchFamily="18" charset="0"/>
              </a:rPr>
              <a:t> as np</a:t>
            </a:r>
          </a:p>
          <a:p>
            <a:pPr marL="152400" indent="0">
              <a:buNone/>
            </a:pPr>
            <a:r>
              <a:rPr lang="en-IN" sz="1000" b="1" dirty="0">
                <a:latin typeface="Palatino Linotype" panose="02040502050505030304" pitchFamily="18" charset="0"/>
              </a:rPr>
              <a:t>import seaborn as </a:t>
            </a:r>
            <a:r>
              <a:rPr lang="en-IN" sz="1000" b="1" dirty="0" err="1">
                <a:latin typeface="Palatino Linotype" panose="02040502050505030304" pitchFamily="18" charset="0"/>
              </a:rPr>
              <a:t>sns</a:t>
            </a:r>
            <a:endParaRPr lang="en-IN" sz="1000" b="1" dirty="0">
              <a:latin typeface="Palatino Linotype" panose="02040502050505030304" pitchFamily="18" charset="0"/>
            </a:endParaRPr>
          </a:p>
          <a:p>
            <a:pPr marL="152400" indent="0">
              <a:buNone/>
            </a:pPr>
            <a:r>
              <a:rPr lang="en-IN" sz="1000" b="1" dirty="0">
                <a:latin typeface="Palatino Linotype" panose="02040502050505030304" pitchFamily="18" charset="0"/>
              </a:rPr>
              <a:t>import </a:t>
            </a:r>
            <a:r>
              <a:rPr lang="en-IN" sz="1000" b="1" dirty="0" err="1">
                <a:latin typeface="Palatino Linotype" panose="02040502050505030304" pitchFamily="18" charset="0"/>
              </a:rPr>
              <a:t>matplotlib.pyplot</a:t>
            </a:r>
            <a:r>
              <a:rPr lang="en-IN" sz="1000" b="1" dirty="0">
                <a:latin typeface="Palatino Linotype" panose="02040502050505030304" pitchFamily="18" charset="0"/>
              </a:rPr>
              <a:t> as </a:t>
            </a:r>
            <a:r>
              <a:rPr lang="en-IN" sz="1000" b="1" dirty="0" err="1">
                <a:latin typeface="Palatino Linotype" panose="02040502050505030304" pitchFamily="18" charset="0"/>
              </a:rPr>
              <a:t>plt</a:t>
            </a:r>
            <a:endParaRPr lang="en-IN" sz="1000" b="1" dirty="0">
              <a:latin typeface="Palatino Linotype" panose="02040502050505030304" pitchFamily="18" charset="0"/>
            </a:endParaRPr>
          </a:p>
          <a:p>
            <a:pPr marL="152400" indent="0">
              <a:buNone/>
            </a:pPr>
            <a:r>
              <a:rPr lang="en-IN" sz="1000" b="1" dirty="0" err="1">
                <a:latin typeface="Palatino Linotype" panose="02040502050505030304" pitchFamily="18" charset="0"/>
              </a:rPr>
              <a:t>url</a:t>
            </a:r>
            <a:r>
              <a:rPr lang="en-IN" sz="1000" b="1" dirty="0">
                <a:latin typeface="Palatino Linotype" panose="02040502050505030304" pitchFamily="18" charset="0"/>
              </a:rPr>
              <a:t> = "data.csv"  </a:t>
            </a:r>
          </a:p>
          <a:p>
            <a:pPr marL="152400" indent="0">
              <a:buNone/>
            </a:pPr>
            <a:r>
              <a:rPr lang="en-IN" sz="1000" b="1" dirty="0">
                <a:latin typeface="Palatino Linotype" panose="02040502050505030304" pitchFamily="18" charset="0"/>
              </a:rPr>
              <a:t>data = </a:t>
            </a:r>
            <a:r>
              <a:rPr lang="en-IN" sz="1000" b="1" dirty="0" err="1">
                <a:latin typeface="Palatino Linotype" panose="02040502050505030304" pitchFamily="18" charset="0"/>
              </a:rPr>
              <a:t>pd.read_csv</a:t>
            </a:r>
            <a:r>
              <a:rPr lang="en-IN" sz="1000" b="1" dirty="0">
                <a:latin typeface="Palatino Linotype" panose="02040502050505030304" pitchFamily="18" charset="0"/>
              </a:rPr>
              <a:t>(</a:t>
            </a:r>
            <a:r>
              <a:rPr lang="en-IN" sz="1000" b="1" dirty="0" err="1">
                <a:latin typeface="Palatino Linotype" panose="02040502050505030304" pitchFamily="18" charset="0"/>
              </a:rPr>
              <a:t>url</a:t>
            </a:r>
            <a:r>
              <a:rPr lang="en-IN" sz="1000" b="1" dirty="0">
                <a:latin typeface="Palatino Linotype" panose="02040502050505030304" pitchFamily="18" charset="0"/>
              </a:rPr>
              <a:t>)</a:t>
            </a:r>
          </a:p>
          <a:p>
            <a:pPr marL="152400" indent="0">
              <a:buNone/>
            </a:pPr>
            <a:r>
              <a:rPr lang="en-IN" sz="1000" b="1" dirty="0">
                <a:latin typeface="Palatino Linotype" panose="02040502050505030304" pitchFamily="18" charset="0"/>
              </a:rPr>
              <a:t>print("Basic Info:")</a:t>
            </a:r>
          </a:p>
          <a:p>
            <a:pPr marL="152400" indent="0">
              <a:buNone/>
            </a:pPr>
            <a:r>
              <a:rPr lang="en-IN" sz="1000" b="1" dirty="0">
                <a:latin typeface="Palatino Linotype" panose="02040502050505030304" pitchFamily="18" charset="0"/>
              </a:rPr>
              <a:t>print(data.info())</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nSummary</a:t>
            </a:r>
            <a:r>
              <a:rPr lang="en-IN" sz="1000" b="1" dirty="0">
                <a:latin typeface="Palatino Linotype" panose="02040502050505030304" pitchFamily="18" charset="0"/>
              </a:rPr>
              <a:t> Statistics:")</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data.describe</a:t>
            </a:r>
            <a:r>
              <a:rPr lang="en-IN" sz="1000" b="1" dirty="0">
                <a:latin typeface="Palatino Linotype" panose="02040502050505030304" pitchFamily="18" charset="0"/>
              </a:rPr>
              <a:t>())</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nMissing</a:t>
            </a:r>
            <a:r>
              <a:rPr lang="en-IN" sz="1000" b="1" dirty="0">
                <a:latin typeface="Palatino Linotype" panose="02040502050505030304" pitchFamily="18" charset="0"/>
              </a:rPr>
              <a:t> Values:")</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data.isnull</a:t>
            </a:r>
            <a:r>
              <a:rPr lang="en-IN" sz="1000" b="1" dirty="0">
                <a:latin typeface="Palatino Linotype" panose="02040502050505030304" pitchFamily="18" charset="0"/>
              </a:rPr>
              <a:t>().sum())</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nData</a:t>
            </a:r>
            <a:r>
              <a:rPr lang="en-IN" sz="1000" b="1" dirty="0">
                <a:latin typeface="Palatino Linotype" panose="02040502050505030304" pitchFamily="18" charset="0"/>
              </a:rPr>
              <a:t> Types:")</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data.dtypes</a:t>
            </a:r>
            <a:r>
              <a:rPr lang="en-IN" sz="1000" b="1" dirty="0">
                <a:latin typeface="Palatino Linotype" panose="02040502050505030304" pitchFamily="18" charset="0"/>
              </a:rPr>
              <a:t>)</a:t>
            </a:r>
          </a:p>
          <a:p>
            <a:pPr marL="152400" indent="0">
              <a:buNone/>
            </a:pPr>
            <a:r>
              <a:rPr lang="en-IN" sz="1000" b="1" dirty="0" err="1">
                <a:latin typeface="Palatino Linotype" panose="02040502050505030304" pitchFamily="18" charset="0"/>
              </a:rPr>
              <a:t>categorical_columns</a:t>
            </a:r>
            <a:r>
              <a:rPr lang="en-IN" sz="1000" b="1" dirty="0">
                <a:latin typeface="Palatino Linotype" panose="02040502050505030304" pitchFamily="18" charset="0"/>
              </a:rPr>
              <a:t> = </a:t>
            </a:r>
            <a:r>
              <a:rPr lang="en-IN" sz="1000" b="1" dirty="0" err="1">
                <a:latin typeface="Palatino Linotype" panose="02040502050505030304" pitchFamily="18" charset="0"/>
              </a:rPr>
              <a:t>data.select_dtypes</a:t>
            </a:r>
            <a:r>
              <a:rPr lang="en-IN" sz="1000" b="1" dirty="0">
                <a:latin typeface="Palatino Linotype" panose="02040502050505030304" pitchFamily="18" charset="0"/>
              </a:rPr>
              <a:t>(include=['object'])</a:t>
            </a:r>
          </a:p>
          <a:p>
            <a:pPr marL="152400" indent="0">
              <a:buNone/>
            </a:pPr>
            <a:r>
              <a:rPr lang="en-IN" sz="1000" b="1" dirty="0">
                <a:latin typeface="Palatino Linotype" panose="02040502050505030304" pitchFamily="18" charset="0"/>
              </a:rPr>
              <a:t>print("\</a:t>
            </a:r>
            <a:r>
              <a:rPr lang="en-IN" sz="1000" b="1" dirty="0" err="1">
                <a:latin typeface="Palatino Linotype" panose="02040502050505030304" pitchFamily="18" charset="0"/>
              </a:rPr>
              <a:t>nUnique</a:t>
            </a:r>
            <a:r>
              <a:rPr lang="en-IN" sz="1000" b="1" dirty="0">
                <a:latin typeface="Palatino Linotype" panose="02040502050505030304" pitchFamily="18" charset="0"/>
              </a:rPr>
              <a:t> Values in Categorical Columns:")</a:t>
            </a:r>
          </a:p>
          <a:p>
            <a:pPr marL="152400" indent="0">
              <a:buNone/>
            </a:pPr>
            <a:r>
              <a:rPr lang="en-IN" sz="1000" b="1" dirty="0">
                <a:latin typeface="Palatino Linotype" panose="02040502050505030304" pitchFamily="18" charset="0"/>
              </a:rPr>
              <a:t>for col in </a:t>
            </a:r>
            <a:r>
              <a:rPr lang="en-IN" sz="1000" b="1" dirty="0" err="1">
                <a:latin typeface="Palatino Linotype" panose="02040502050505030304" pitchFamily="18" charset="0"/>
              </a:rPr>
              <a:t>categorical_columns.columns</a:t>
            </a:r>
            <a:r>
              <a:rPr lang="en-IN" sz="1000" b="1" dirty="0">
                <a:latin typeface="Palatino Linotype" panose="02040502050505030304" pitchFamily="18" charset="0"/>
              </a:rPr>
              <a:t>:</a:t>
            </a:r>
          </a:p>
          <a:p>
            <a:pPr marL="152400" indent="0">
              <a:buNone/>
            </a:pPr>
            <a:r>
              <a:rPr lang="en-IN" sz="1000" b="1" dirty="0">
                <a:latin typeface="Palatino Linotype" panose="02040502050505030304" pitchFamily="18" charset="0"/>
              </a:rPr>
              <a:t>  </a:t>
            </a:r>
            <a:r>
              <a:rPr lang="en-IN" sz="1000" b="1" dirty="0" err="1">
                <a:latin typeface="Palatino Linotype" panose="02040502050505030304" pitchFamily="18" charset="0"/>
              </a:rPr>
              <a:t>unique_values</a:t>
            </a:r>
            <a:r>
              <a:rPr lang="en-IN" sz="1000" b="1" dirty="0">
                <a:latin typeface="Palatino Linotype" panose="02040502050505030304" pitchFamily="18" charset="0"/>
              </a:rPr>
              <a:t> = data[col].</a:t>
            </a:r>
            <a:r>
              <a:rPr lang="en-IN" sz="1000" b="1" dirty="0" err="1">
                <a:latin typeface="Palatino Linotype" panose="02040502050505030304" pitchFamily="18" charset="0"/>
              </a:rPr>
              <a:t>nunique</a:t>
            </a:r>
            <a:r>
              <a:rPr lang="en-IN" sz="1000" b="1" dirty="0">
                <a:latin typeface="Palatino Linotype" panose="02040502050505030304" pitchFamily="18" charset="0"/>
              </a:rPr>
              <a:t>()</a:t>
            </a:r>
          </a:p>
          <a:p>
            <a:pPr marL="152400" indent="0">
              <a:buNone/>
            </a:pPr>
            <a:endParaRPr lang="en-IN" sz="1000" b="1" dirty="0">
              <a:latin typeface="Palatino Linotype" panose="02040502050505030304" pitchFamily="18" charset="0"/>
            </a:endParaRPr>
          </a:p>
          <a:p>
            <a:pPr marL="0" lvl="0" indent="0" algn="l" rtl="0">
              <a:spcBef>
                <a:spcPts val="0"/>
              </a:spcBef>
              <a:spcAft>
                <a:spcPts val="0"/>
              </a:spcAft>
              <a:buNone/>
            </a:pPr>
            <a:endParaRPr sz="10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53423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133350"/>
            <a:ext cx="6497638"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0" y="-66675"/>
            <a:ext cx="7340600" cy="8080375"/>
          </a:xfrm>
          <a:prstGeom prst="rect">
            <a:avLst/>
          </a:prstGeom>
        </p:spPr>
        <p:txBody>
          <a:bodyPr spcFirstLastPara="1" wrap="square" lIns="91425" tIns="91425" rIns="91425" bIns="91425" anchor="t" anchorCtr="0">
            <a:noAutofit/>
          </a:bodyPr>
          <a:lstStyle/>
          <a:p>
            <a:pPr marL="152400" indent="0">
              <a:buNone/>
            </a:pPr>
            <a:r>
              <a:rPr lang="en-IN" sz="900" b="1" dirty="0">
                <a:latin typeface="Palatino Linotype" panose="02040502050505030304" pitchFamily="18" charset="0"/>
              </a:rPr>
              <a:t> print(f"{col}: {</a:t>
            </a:r>
            <a:r>
              <a:rPr lang="en-IN" sz="900" b="1" dirty="0" err="1">
                <a:latin typeface="Palatino Linotype" panose="02040502050505030304" pitchFamily="18" charset="0"/>
              </a:rPr>
              <a:t>unique_values</a:t>
            </a:r>
            <a:r>
              <a:rPr lang="en-IN" sz="900" b="1" dirty="0">
                <a:latin typeface="Palatino Linotype" panose="02040502050505030304" pitchFamily="18" charset="0"/>
              </a:rPr>
              <a:t>} unique values")</a:t>
            </a:r>
          </a:p>
          <a:p>
            <a:pPr marL="152400" indent="0">
              <a:buNone/>
            </a:pPr>
            <a:r>
              <a:rPr lang="en-IN" sz="900" b="1" dirty="0" err="1">
                <a:latin typeface="Palatino Linotype" panose="02040502050505030304" pitchFamily="18" charset="0"/>
              </a:rPr>
              <a:t>numeric_data</a:t>
            </a:r>
            <a:r>
              <a:rPr lang="en-IN" sz="900" b="1" dirty="0">
                <a:latin typeface="Palatino Linotype" panose="02040502050505030304" pitchFamily="18" charset="0"/>
              </a:rPr>
              <a:t> = </a:t>
            </a:r>
            <a:r>
              <a:rPr lang="en-IN" sz="900" b="1" dirty="0" err="1">
                <a:latin typeface="Palatino Linotype" panose="02040502050505030304" pitchFamily="18" charset="0"/>
              </a:rPr>
              <a:t>data.select_dtypes</a:t>
            </a:r>
            <a:r>
              <a:rPr lang="en-IN" sz="900" b="1" dirty="0">
                <a:latin typeface="Palatino Linotype" panose="02040502050505030304" pitchFamily="18" charset="0"/>
              </a:rPr>
              <a:t>(include=['number'])</a:t>
            </a:r>
          </a:p>
          <a:p>
            <a:pPr marL="152400" indent="0">
              <a:buNone/>
            </a:pPr>
            <a:r>
              <a:rPr lang="en-IN" sz="900" b="1" dirty="0">
                <a:latin typeface="Palatino Linotype" panose="02040502050505030304" pitchFamily="18" charset="0"/>
              </a:rPr>
              <a:t>for col in </a:t>
            </a:r>
            <a:r>
              <a:rPr lang="en-IN" sz="900" b="1" dirty="0" err="1">
                <a:latin typeface="Palatino Linotype" panose="02040502050505030304" pitchFamily="18" charset="0"/>
              </a:rPr>
              <a:t>numeric_data.columns</a:t>
            </a:r>
            <a:r>
              <a:rPr lang="en-IN" sz="900" b="1" dirty="0">
                <a:latin typeface="Palatino Linotype" panose="02040502050505030304" pitchFamily="18" charset="0"/>
              </a:rPr>
              <a:t>:</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plt.figure</a:t>
            </a:r>
            <a:r>
              <a:rPr lang="en-IN" sz="900" b="1" dirty="0">
                <a:latin typeface="Palatino Linotype" panose="02040502050505030304" pitchFamily="18" charset="0"/>
              </a:rPr>
              <a:t>(</a:t>
            </a:r>
            <a:r>
              <a:rPr lang="en-IN" sz="900" b="1" dirty="0" err="1">
                <a:latin typeface="Palatino Linotype" panose="02040502050505030304" pitchFamily="18" charset="0"/>
              </a:rPr>
              <a:t>figsize</a:t>
            </a:r>
            <a:r>
              <a:rPr lang="en-IN" sz="900" b="1" dirty="0">
                <a:latin typeface="Palatino Linotype" panose="02040502050505030304" pitchFamily="18" charset="0"/>
              </a:rPr>
              <a:t>=(6, 6))</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sns.histplot</a:t>
            </a:r>
            <a:r>
              <a:rPr lang="en-IN" sz="900" b="1" dirty="0">
                <a:latin typeface="Palatino Linotype" panose="02040502050505030304" pitchFamily="18" charset="0"/>
              </a:rPr>
              <a:t>(data=data, x=col, </a:t>
            </a:r>
            <a:r>
              <a:rPr lang="en-IN" sz="900" b="1" dirty="0" err="1">
                <a:latin typeface="Palatino Linotype" panose="02040502050505030304" pitchFamily="18" charset="0"/>
              </a:rPr>
              <a:t>kde</a:t>
            </a:r>
            <a:r>
              <a:rPr lang="en-IN" sz="900" b="1" dirty="0">
                <a:latin typeface="Palatino Linotype" panose="02040502050505030304" pitchFamily="18" charset="0"/>
              </a:rPr>
              <a:t>=True, bins=20)</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plt.title</a:t>
            </a:r>
            <a:r>
              <a:rPr lang="en-IN" sz="900" b="1" dirty="0">
                <a:latin typeface="Palatino Linotype" panose="02040502050505030304" pitchFamily="18" charset="0"/>
              </a:rPr>
              <a:t>(</a:t>
            </a:r>
            <a:r>
              <a:rPr lang="en-IN" sz="900" b="1" dirty="0" err="1">
                <a:latin typeface="Palatino Linotype" panose="02040502050505030304" pitchFamily="18" charset="0"/>
              </a:rPr>
              <a:t>f"Distribution</a:t>
            </a:r>
            <a:r>
              <a:rPr lang="en-IN" sz="900" b="1" dirty="0">
                <a:latin typeface="Palatino Linotype" panose="02040502050505030304" pitchFamily="18" charset="0"/>
              </a:rPr>
              <a:t> of {col}")</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plt.xlabel</a:t>
            </a:r>
            <a:r>
              <a:rPr lang="en-IN" sz="900" b="1" dirty="0">
                <a:latin typeface="Palatino Linotype" panose="02040502050505030304" pitchFamily="18" charset="0"/>
              </a:rPr>
              <a:t>(col)</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plt.ylabel</a:t>
            </a:r>
            <a:r>
              <a:rPr lang="en-IN" sz="900" b="1" dirty="0">
                <a:latin typeface="Palatino Linotype" panose="02040502050505030304" pitchFamily="18" charset="0"/>
              </a:rPr>
              <a:t>("Frequency")</a:t>
            </a:r>
          </a:p>
          <a:p>
            <a:pPr marL="152400" indent="0">
              <a:buNone/>
            </a:pPr>
            <a:r>
              <a:rPr lang="en-IN" sz="900" b="1" dirty="0" err="1">
                <a:latin typeface="Palatino Linotype" panose="02040502050505030304" pitchFamily="18" charset="0"/>
              </a:rPr>
              <a:t>plt.show</a:t>
            </a:r>
            <a:r>
              <a:rPr lang="en-IN" sz="900" b="1" dirty="0">
                <a:latin typeface="Palatino Linotype" panose="02040502050505030304" pitchFamily="18" charset="0"/>
              </a:rPr>
              <a:t>()</a:t>
            </a:r>
          </a:p>
          <a:p>
            <a:pPr marL="152400" indent="0">
              <a:buNone/>
            </a:pPr>
            <a:r>
              <a:rPr lang="en-IN" sz="900" b="1" dirty="0">
                <a:latin typeface="Palatino Linotype" panose="02040502050505030304" pitchFamily="18" charset="0"/>
              </a:rPr>
              <a:t>for col in </a:t>
            </a:r>
            <a:r>
              <a:rPr lang="en-IN" sz="900" b="1" dirty="0" err="1">
                <a:latin typeface="Palatino Linotype" panose="02040502050505030304" pitchFamily="18" charset="0"/>
              </a:rPr>
              <a:t>categorical_columns.columns</a:t>
            </a:r>
            <a:r>
              <a:rPr lang="en-IN" sz="900" b="1" dirty="0">
                <a:latin typeface="Palatino Linotype" panose="02040502050505030304" pitchFamily="18" charset="0"/>
              </a:rPr>
              <a:t>:</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plt.figure</a:t>
            </a:r>
            <a:r>
              <a:rPr lang="en-IN" sz="900" b="1" dirty="0">
                <a:latin typeface="Palatino Linotype" panose="02040502050505030304" pitchFamily="18" charset="0"/>
              </a:rPr>
              <a:t>(</a:t>
            </a:r>
            <a:r>
              <a:rPr lang="en-IN" sz="900" b="1" dirty="0" err="1">
                <a:latin typeface="Palatino Linotype" panose="02040502050505030304" pitchFamily="18" charset="0"/>
              </a:rPr>
              <a:t>figsize</a:t>
            </a:r>
            <a:r>
              <a:rPr lang="en-IN" sz="900" b="1" dirty="0">
                <a:latin typeface="Palatino Linotype" panose="02040502050505030304" pitchFamily="18" charset="0"/>
              </a:rPr>
              <a:t>=(6, 6))</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sns.boxplot</a:t>
            </a:r>
            <a:r>
              <a:rPr lang="en-IN" sz="900" b="1" dirty="0">
                <a:latin typeface="Palatino Linotype" panose="02040502050505030304" pitchFamily="18" charset="0"/>
              </a:rPr>
              <a:t>(data=data[0:2500], x=col, y='</a:t>
            </a:r>
            <a:r>
              <a:rPr lang="en-IN" sz="900" b="1" dirty="0" err="1">
                <a:latin typeface="Palatino Linotype" panose="02040502050505030304" pitchFamily="18" charset="0"/>
              </a:rPr>
              <a:t>total_vaccinations</a:t>
            </a:r>
            <a:r>
              <a:rPr lang="en-IN" sz="900" b="1" dirty="0">
                <a:latin typeface="Palatino Linotype" panose="02040502050505030304" pitchFamily="18" charset="0"/>
              </a:rPr>
              <a:t>')</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plt.title</a:t>
            </a:r>
            <a:r>
              <a:rPr lang="en-IN" sz="900" b="1" dirty="0">
                <a:latin typeface="Palatino Linotype" panose="02040502050505030304" pitchFamily="18" charset="0"/>
              </a:rPr>
              <a:t>(</a:t>
            </a:r>
            <a:r>
              <a:rPr lang="en-IN" sz="900" b="1" dirty="0" err="1">
                <a:latin typeface="Palatino Linotype" panose="02040502050505030304" pitchFamily="18" charset="0"/>
              </a:rPr>
              <a:t>f"Box</a:t>
            </a:r>
            <a:r>
              <a:rPr lang="en-IN" sz="900" b="1" dirty="0">
                <a:latin typeface="Palatino Linotype" panose="02040502050505030304" pitchFamily="18" charset="0"/>
              </a:rPr>
              <a:t> Plot of Total Vaccinations by {col}")</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plt.xticks</a:t>
            </a:r>
            <a:r>
              <a:rPr lang="en-IN" sz="900" b="1" dirty="0">
                <a:latin typeface="Palatino Linotype" panose="02040502050505030304" pitchFamily="18" charset="0"/>
              </a:rPr>
              <a:t>(rotation=10)</a:t>
            </a:r>
          </a:p>
          <a:p>
            <a:pPr marL="152400" indent="0">
              <a:buNone/>
            </a:pPr>
            <a:r>
              <a:rPr lang="en-IN" sz="900" b="1" dirty="0">
                <a:latin typeface="Palatino Linotype" panose="02040502050505030304" pitchFamily="18" charset="0"/>
              </a:rPr>
              <a:t>    </a:t>
            </a:r>
            <a:r>
              <a:rPr lang="en-IN" sz="900" b="1" dirty="0" err="1">
                <a:latin typeface="Palatino Linotype" panose="02040502050505030304" pitchFamily="18" charset="0"/>
              </a:rPr>
              <a:t>plt.xticks</a:t>
            </a:r>
            <a:r>
              <a:rPr lang="en-IN" sz="900" b="1" dirty="0">
                <a:latin typeface="Palatino Linotype" panose="02040502050505030304" pitchFamily="18" charset="0"/>
              </a:rPr>
              <a:t>(</a:t>
            </a:r>
            <a:r>
              <a:rPr lang="en-IN" sz="900" b="1" dirty="0" err="1">
                <a:latin typeface="Palatino Linotype" panose="02040502050505030304" pitchFamily="18" charset="0"/>
              </a:rPr>
              <a:t>fontsize</a:t>
            </a:r>
            <a:r>
              <a:rPr lang="en-IN" sz="900" b="1" dirty="0">
                <a:latin typeface="Palatino Linotype" panose="02040502050505030304" pitchFamily="18" charset="0"/>
              </a:rPr>
              <a:t>=6)</a:t>
            </a:r>
          </a:p>
          <a:p>
            <a:pPr marL="152400" indent="0">
              <a:buNone/>
            </a:pPr>
            <a:r>
              <a:rPr lang="en-IN" sz="900" b="1" dirty="0" err="1">
                <a:latin typeface="Palatino Linotype" panose="02040502050505030304" pitchFamily="18" charset="0"/>
              </a:rPr>
              <a:t>plt.show</a:t>
            </a:r>
            <a:r>
              <a:rPr lang="en-IN" sz="900" b="1" dirty="0">
                <a:latin typeface="Palatino Linotype" panose="02040502050505030304" pitchFamily="18" charset="0"/>
              </a:rPr>
              <a:t>()</a:t>
            </a:r>
          </a:p>
          <a:p>
            <a:pPr marL="152400" indent="0">
              <a:buNone/>
            </a:pPr>
            <a:r>
              <a:rPr lang="en-IN" sz="900" b="1" dirty="0" err="1">
                <a:latin typeface="Palatino Linotype" panose="02040502050505030304" pitchFamily="18" charset="0"/>
              </a:rPr>
              <a:t>plt.figure</a:t>
            </a:r>
            <a:r>
              <a:rPr lang="en-IN" sz="900" b="1" dirty="0">
                <a:latin typeface="Palatino Linotype" panose="02040502050505030304" pitchFamily="18" charset="0"/>
              </a:rPr>
              <a:t>(</a:t>
            </a:r>
            <a:r>
              <a:rPr lang="en-IN" sz="900" b="1" dirty="0" err="1">
                <a:latin typeface="Palatino Linotype" panose="02040502050505030304" pitchFamily="18" charset="0"/>
              </a:rPr>
              <a:t>figsize</a:t>
            </a:r>
            <a:r>
              <a:rPr lang="en-IN" sz="900" b="1" dirty="0">
                <a:latin typeface="Palatino Linotype" panose="02040502050505030304" pitchFamily="18" charset="0"/>
              </a:rPr>
              <a:t>=(10, 6))</a:t>
            </a:r>
          </a:p>
          <a:p>
            <a:pPr marL="152400" indent="0">
              <a:buNone/>
            </a:pPr>
            <a:r>
              <a:rPr lang="en-IN" sz="900" b="1" dirty="0" err="1">
                <a:latin typeface="Palatino Linotype" panose="02040502050505030304" pitchFamily="18" charset="0"/>
              </a:rPr>
              <a:t>sns.lineplot</a:t>
            </a:r>
            <a:r>
              <a:rPr lang="en-IN" sz="900" b="1" dirty="0">
                <a:latin typeface="Palatino Linotype" panose="02040502050505030304" pitchFamily="18" charset="0"/>
              </a:rPr>
              <a:t>(data=data, x=</a:t>
            </a:r>
            <a:r>
              <a:rPr lang="en-IN" sz="900" b="1" dirty="0" err="1">
                <a:latin typeface="Palatino Linotype" panose="02040502050505030304" pitchFamily="18" charset="0"/>
              </a:rPr>
              <a:t>data.index</a:t>
            </a:r>
            <a:r>
              <a:rPr lang="en-IN" sz="900" b="1" dirty="0">
                <a:latin typeface="Palatino Linotype" panose="02040502050505030304" pitchFamily="18" charset="0"/>
              </a:rPr>
              <a:t>, y='</a:t>
            </a:r>
            <a:r>
              <a:rPr lang="en-IN" sz="900" b="1" dirty="0" err="1">
                <a:latin typeface="Palatino Linotype" panose="02040502050505030304" pitchFamily="18" charset="0"/>
              </a:rPr>
              <a:t>total_vaccinations</a:t>
            </a:r>
            <a:r>
              <a:rPr lang="en-IN" sz="900" b="1" dirty="0">
                <a:latin typeface="Palatino Linotype" panose="02040502050505030304" pitchFamily="18" charset="0"/>
              </a:rPr>
              <a:t>')</a:t>
            </a:r>
          </a:p>
          <a:p>
            <a:pPr marL="152400" indent="0">
              <a:buNone/>
            </a:pPr>
            <a:r>
              <a:rPr lang="en-IN" sz="900" b="1" dirty="0" err="1">
                <a:latin typeface="Palatino Linotype" panose="02040502050505030304" pitchFamily="18" charset="0"/>
              </a:rPr>
              <a:t>plt.title</a:t>
            </a:r>
            <a:r>
              <a:rPr lang="en-IN" sz="900" b="1" dirty="0">
                <a:latin typeface="Palatino Linotype" panose="02040502050505030304" pitchFamily="18" charset="0"/>
              </a:rPr>
              <a:t>("Total Vaccinations Over Time")</a:t>
            </a:r>
          </a:p>
          <a:p>
            <a:pPr marL="152400" indent="0">
              <a:buNone/>
            </a:pPr>
            <a:r>
              <a:rPr lang="en-IN" sz="900" b="1" dirty="0" err="1">
                <a:latin typeface="Palatino Linotype" panose="02040502050505030304" pitchFamily="18" charset="0"/>
              </a:rPr>
              <a:t>plt.xlabel</a:t>
            </a:r>
            <a:r>
              <a:rPr lang="en-IN" sz="900" b="1" dirty="0">
                <a:latin typeface="Palatino Linotype" panose="02040502050505030304" pitchFamily="18" charset="0"/>
              </a:rPr>
              <a:t>("Date")</a:t>
            </a:r>
          </a:p>
          <a:p>
            <a:pPr marL="152400" indent="0">
              <a:buNone/>
            </a:pPr>
            <a:r>
              <a:rPr lang="en-IN" sz="900" b="1" dirty="0" err="1">
                <a:latin typeface="Palatino Linotype" panose="02040502050505030304" pitchFamily="18" charset="0"/>
              </a:rPr>
              <a:t>plt.ylabel</a:t>
            </a:r>
            <a:r>
              <a:rPr lang="en-IN" sz="900" b="1" dirty="0">
                <a:latin typeface="Palatino Linotype" panose="02040502050505030304" pitchFamily="18" charset="0"/>
              </a:rPr>
              <a:t>("Total Vaccinations")</a:t>
            </a:r>
          </a:p>
          <a:p>
            <a:pPr marL="152400" indent="0">
              <a:buNone/>
            </a:pPr>
            <a:r>
              <a:rPr lang="en-IN" sz="900" b="1" dirty="0" err="1">
                <a:latin typeface="Palatino Linotype" panose="02040502050505030304" pitchFamily="18" charset="0"/>
              </a:rPr>
              <a:t>plt.xticks</a:t>
            </a:r>
            <a:r>
              <a:rPr lang="en-IN" sz="900" b="1" dirty="0">
                <a:latin typeface="Palatino Linotype" panose="02040502050505030304" pitchFamily="18" charset="0"/>
              </a:rPr>
              <a:t>(rotation=45)</a:t>
            </a:r>
          </a:p>
          <a:p>
            <a:pPr marL="152400" indent="0">
              <a:buNone/>
            </a:pPr>
            <a:r>
              <a:rPr lang="en-IN" sz="900" b="1" dirty="0" err="1">
                <a:latin typeface="Palatino Linotype" panose="02040502050505030304" pitchFamily="18" charset="0"/>
              </a:rPr>
              <a:t>plt.show</a:t>
            </a:r>
            <a:r>
              <a:rPr lang="en-IN" sz="900" b="1" dirty="0">
                <a:latin typeface="Palatino Linotype" panose="02040502050505030304" pitchFamily="18" charset="0"/>
              </a:rPr>
              <a:t>()</a:t>
            </a:r>
          </a:p>
          <a:p>
            <a:pPr marL="0" lvl="0" indent="0" algn="l" rtl="0">
              <a:spcBef>
                <a:spcPts val="0"/>
              </a:spcBef>
              <a:spcAft>
                <a:spcPts val="0"/>
              </a:spcAft>
              <a:buNone/>
            </a:pPr>
            <a:endParaRPr sz="90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73181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A321-CDFE-017E-57D0-8AB4F40A4D0A}"/>
              </a:ext>
            </a:extLst>
          </p:cNvPr>
          <p:cNvSpPr>
            <a:spLocks noGrp="1"/>
          </p:cNvSpPr>
          <p:nvPr>
            <p:ph type="title"/>
          </p:nvPr>
        </p:nvSpPr>
        <p:spPr>
          <a:xfrm>
            <a:off x="713100"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9FDB026C-B4FB-AA96-A7A5-5954D26A1C97}"/>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526296D4-C6B4-6398-EF79-FDCF7FF2D241}"/>
              </a:ext>
            </a:extLst>
          </p:cNvPr>
          <p:cNvPicPr>
            <a:picLocks noChangeAspect="1"/>
          </p:cNvPicPr>
          <p:nvPr/>
        </p:nvPicPr>
        <p:blipFill>
          <a:blip r:embed="rId2"/>
          <a:stretch>
            <a:fillRect/>
          </a:stretch>
        </p:blipFill>
        <p:spPr>
          <a:xfrm>
            <a:off x="175763" y="658888"/>
            <a:ext cx="4200996" cy="44184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5578C43-F181-5C63-C3E0-7CD001F0D2A2}"/>
              </a:ext>
            </a:extLst>
          </p:cNvPr>
          <p:cNvPicPr>
            <a:picLocks noChangeAspect="1"/>
          </p:cNvPicPr>
          <p:nvPr/>
        </p:nvPicPr>
        <p:blipFill>
          <a:blip r:embed="rId3"/>
          <a:stretch>
            <a:fillRect/>
          </a:stretch>
        </p:blipFill>
        <p:spPr>
          <a:xfrm>
            <a:off x="4767242" y="651454"/>
            <a:ext cx="4302417" cy="4418441"/>
          </a:xfrm>
          <a:prstGeom prst="rect">
            <a:avLst/>
          </a:prstGeom>
        </p:spPr>
      </p:pic>
    </p:spTree>
    <p:extLst>
      <p:ext uri="{BB962C8B-B14F-4D97-AF65-F5344CB8AC3E}">
        <p14:creationId xmlns:p14="http://schemas.microsoft.com/office/powerpoint/2010/main" val="392304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vaccinations&#10;&#10;Description automatically generated">
            <a:extLst>
              <a:ext uri="{FF2B5EF4-FFF2-40B4-BE49-F238E27FC236}">
                <a16:creationId xmlns:a16="http://schemas.microsoft.com/office/drawing/2014/main" id="{727F7322-619F-2814-9CCF-2BC822664400}"/>
              </a:ext>
            </a:extLst>
          </p:cNvPr>
          <p:cNvPicPr>
            <a:picLocks noChangeAspect="1"/>
          </p:cNvPicPr>
          <p:nvPr/>
        </p:nvPicPr>
        <p:blipFill>
          <a:blip r:embed="rId2"/>
          <a:stretch>
            <a:fillRect/>
          </a:stretch>
        </p:blipFill>
        <p:spPr>
          <a:xfrm>
            <a:off x="149428" y="203142"/>
            <a:ext cx="2251020" cy="1743929"/>
          </a:xfrm>
          <a:prstGeom prst="rect">
            <a:avLst/>
          </a:prstGeom>
        </p:spPr>
      </p:pic>
      <p:pic>
        <p:nvPicPr>
          <p:cNvPr id="3" name="Picture 2" descr="A graph of a vaccine&#10;&#10;Description automatically generated with medium confidence">
            <a:extLst>
              <a:ext uri="{FF2B5EF4-FFF2-40B4-BE49-F238E27FC236}">
                <a16:creationId xmlns:a16="http://schemas.microsoft.com/office/drawing/2014/main" id="{EDF8F389-E379-884F-5A22-DAE960FBED26}"/>
              </a:ext>
            </a:extLst>
          </p:cNvPr>
          <p:cNvPicPr>
            <a:picLocks noChangeAspect="1"/>
          </p:cNvPicPr>
          <p:nvPr/>
        </p:nvPicPr>
        <p:blipFill>
          <a:blip r:embed="rId3"/>
          <a:stretch>
            <a:fillRect/>
          </a:stretch>
        </p:blipFill>
        <p:spPr>
          <a:xfrm>
            <a:off x="3031211" y="96235"/>
            <a:ext cx="2497349" cy="1743929"/>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3D5E514E-6841-923D-1870-BD46B8438D17}"/>
              </a:ext>
            </a:extLst>
          </p:cNvPr>
          <p:cNvPicPr>
            <a:picLocks noChangeAspect="1"/>
          </p:cNvPicPr>
          <p:nvPr/>
        </p:nvPicPr>
        <p:blipFill>
          <a:blip r:embed="rId4"/>
          <a:stretch>
            <a:fillRect/>
          </a:stretch>
        </p:blipFill>
        <p:spPr>
          <a:xfrm>
            <a:off x="6065672" y="82201"/>
            <a:ext cx="2497349" cy="1743930"/>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CD0F1228-D356-6D81-13A6-14044D67757C}"/>
              </a:ext>
            </a:extLst>
          </p:cNvPr>
          <p:cNvPicPr>
            <a:picLocks noChangeAspect="1"/>
          </p:cNvPicPr>
          <p:nvPr/>
        </p:nvPicPr>
        <p:blipFill>
          <a:blip r:embed="rId5"/>
          <a:stretch>
            <a:fillRect/>
          </a:stretch>
        </p:blipFill>
        <p:spPr>
          <a:xfrm>
            <a:off x="149428" y="2679284"/>
            <a:ext cx="2251020" cy="189446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E69BF50D-C1FB-0C3B-AB71-04F39BDAFF0B}"/>
              </a:ext>
            </a:extLst>
          </p:cNvPr>
          <p:cNvPicPr>
            <a:picLocks noChangeAspect="1"/>
          </p:cNvPicPr>
          <p:nvPr/>
        </p:nvPicPr>
        <p:blipFill>
          <a:blip r:embed="rId6"/>
          <a:stretch>
            <a:fillRect/>
          </a:stretch>
        </p:blipFill>
        <p:spPr>
          <a:xfrm>
            <a:off x="3031212" y="2649548"/>
            <a:ext cx="2585818" cy="189446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C2F57097-4AC7-F186-C22A-A1277214A800}"/>
              </a:ext>
            </a:extLst>
          </p:cNvPr>
          <p:cNvPicPr>
            <a:picLocks noChangeAspect="1"/>
          </p:cNvPicPr>
          <p:nvPr/>
        </p:nvPicPr>
        <p:blipFill>
          <a:blip r:embed="rId7"/>
          <a:stretch>
            <a:fillRect/>
          </a:stretch>
        </p:blipFill>
        <p:spPr>
          <a:xfrm>
            <a:off x="6018882" y="2649548"/>
            <a:ext cx="2544140" cy="2002807"/>
          </a:xfrm>
          <a:prstGeom prst="rect">
            <a:avLst/>
          </a:prstGeom>
        </p:spPr>
      </p:pic>
    </p:spTree>
    <p:extLst>
      <p:ext uri="{BB962C8B-B14F-4D97-AF65-F5344CB8AC3E}">
        <p14:creationId xmlns:p14="http://schemas.microsoft.com/office/powerpoint/2010/main" val="145173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 vaccinated&#10;&#10;Description automatically generated">
            <a:extLst>
              <a:ext uri="{FF2B5EF4-FFF2-40B4-BE49-F238E27FC236}">
                <a16:creationId xmlns:a16="http://schemas.microsoft.com/office/drawing/2014/main" id="{BF7C0EED-23E3-899B-81EC-3FAA9183E12B}"/>
              </a:ext>
            </a:extLst>
          </p:cNvPr>
          <p:cNvPicPr>
            <a:picLocks noChangeAspect="1"/>
          </p:cNvPicPr>
          <p:nvPr/>
        </p:nvPicPr>
        <p:blipFill>
          <a:blip r:embed="rId2"/>
          <a:stretch>
            <a:fillRect/>
          </a:stretch>
        </p:blipFill>
        <p:spPr>
          <a:xfrm>
            <a:off x="83976" y="163955"/>
            <a:ext cx="2877940" cy="1887035"/>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7A351A4C-4509-4F8E-7324-EEF9077F4C0C}"/>
              </a:ext>
            </a:extLst>
          </p:cNvPr>
          <p:cNvPicPr>
            <a:picLocks noChangeAspect="1"/>
          </p:cNvPicPr>
          <p:nvPr/>
        </p:nvPicPr>
        <p:blipFill>
          <a:blip r:embed="rId3"/>
          <a:stretch>
            <a:fillRect/>
          </a:stretch>
        </p:blipFill>
        <p:spPr>
          <a:xfrm>
            <a:off x="3251178" y="193692"/>
            <a:ext cx="2877941" cy="188703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33644E50-748B-A1D5-35ED-5983800EC6CA}"/>
              </a:ext>
            </a:extLst>
          </p:cNvPr>
          <p:cNvPicPr>
            <a:picLocks noChangeAspect="1"/>
          </p:cNvPicPr>
          <p:nvPr/>
        </p:nvPicPr>
        <p:blipFill>
          <a:blip r:embed="rId4"/>
          <a:stretch>
            <a:fillRect/>
          </a:stretch>
        </p:blipFill>
        <p:spPr>
          <a:xfrm>
            <a:off x="6418381" y="193692"/>
            <a:ext cx="2641643" cy="1887035"/>
          </a:xfrm>
          <a:prstGeom prst="rect">
            <a:avLst/>
          </a:prstGeom>
        </p:spPr>
      </p:pic>
      <p:pic>
        <p:nvPicPr>
          <p:cNvPr id="5" name="Picture 4" descr="A graph of a vaccination&#10;&#10;Description automatically generated">
            <a:extLst>
              <a:ext uri="{FF2B5EF4-FFF2-40B4-BE49-F238E27FC236}">
                <a16:creationId xmlns:a16="http://schemas.microsoft.com/office/drawing/2014/main" id="{29DF4240-059F-2F9A-1FD3-8CF807BFE1FE}"/>
              </a:ext>
            </a:extLst>
          </p:cNvPr>
          <p:cNvPicPr>
            <a:picLocks noChangeAspect="1"/>
          </p:cNvPicPr>
          <p:nvPr/>
        </p:nvPicPr>
        <p:blipFill>
          <a:blip r:embed="rId5"/>
          <a:stretch>
            <a:fillRect/>
          </a:stretch>
        </p:blipFill>
        <p:spPr>
          <a:xfrm>
            <a:off x="83977" y="2472137"/>
            <a:ext cx="2877940" cy="2342436"/>
          </a:xfrm>
          <a:prstGeom prst="rect">
            <a:avLst/>
          </a:prstGeom>
        </p:spPr>
      </p:pic>
      <p:pic>
        <p:nvPicPr>
          <p:cNvPr id="6" name="Picture 5" descr="A graph of a box with a line&#10;&#10;Description automatically generated with medium confidence">
            <a:extLst>
              <a:ext uri="{FF2B5EF4-FFF2-40B4-BE49-F238E27FC236}">
                <a16:creationId xmlns:a16="http://schemas.microsoft.com/office/drawing/2014/main" id="{A809B59E-1E8D-0363-BE8F-0CB09F35FF3F}"/>
              </a:ext>
            </a:extLst>
          </p:cNvPr>
          <p:cNvPicPr>
            <a:picLocks noChangeAspect="1"/>
          </p:cNvPicPr>
          <p:nvPr/>
        </p:nvPicPr>
        <p:blipFill>
          <a:blip r:embed="rId6"/>
          <a:stretch>
            <a:fillRect/>
          </a:stretch>
        </p:blipFill>
        <p:spPr>
          <a:xfrm>
            <a:off x="3251178" y="2442400"/>
            <a:ext cx="2877940" cy="234243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99AA3C4D-B4F0-82C2-55FC-DBF6490836F4}"/>
              </a:ext>
            </a:extLst>
          </p:cNvPr>
          <p:cNvPicPr>
            <a:picLocks noChangeAspect="1"/>
          </p:cNvPicPr>
          <p:nvPr/>
        </p:nvPicPr>
        <p:blipFill>
          <a:blip r:embed="rId7"/>
          <a:stretch>
            <a:fillRect/>
          </a:stretch>
        </p:blipFill>
        <p:spPr>
          <a:xfrm>
            <a:off x="6418379" y="2442398"/>
            <a:ext cx="2641643" cy="2342437"/>
          </a:xfrm>
          <a:prstGeom prst="rect">
            <a:avLst/>
          </a:prstGeom>
        </p:spPr>
      </p:pic>
    </p:spTree>
    <p:extLst>
      <p:ext uri="{BB962C8B-B14F-4D97-AF65-F5344CB8AC3E}">
        <p14:creationId xmlns:p14="http://schemas.microsoft.com/office/powerpoint/2010/main" val="144976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box plot&#10;&#10;Description automatically generated">
            <a:extLst>
              <a:ext uri="{FF2B5EF4-FFF2-40B4-BE49-F238E27FC236}">
                <a16:creationId xmlns:a16="http://schemas.microsoft.com/office/drawing/2014/main" id="{B6DBE8C4-12ED-4B13-D1FC-61F3BF00B578}"/>
              </a:ext>
            </a:extLst>
          </p:cNvPr>
          <p:cNvPicPr>
            <a:picLocks noChangeAspect="1"/>
          </p:cNvPicPr>
          <p:nvPr/>
        </p:nvPicPr>
        <p:blipFill>
          <a:blip r:embed="rId2"/>
          <a:stretch>
            <a:fillRect/>
          </a:stretch>
        </p:blipFill>
        <p:spPr>
          <a:xfrm>
            <a:off x="147399" y="65842"/>
            <a:ext cx="2952591" cy="2473972"/>
          </a:xfrm>
          <a:prstGeom prst="rect">
            <a:avLst/>
          </a:prstGeom>
        </p:spPr>
      </p:pic>
      <p:pic>
        <p:nvPicPr>
          <p:cNvPr id="3" name="Picture 2" descr="A graph with a line and a bar&#10;&#10;Description automatically generated with medium confidence">
            <a:extLst>
              <a:ext uri="{FF2B5EF4-FFF2-40B4-BE49-F238E27FC236}">
                <a16:creationId xmlns:a16="http://schemas.microsoft.com/office/drawing/2014/main" id="{47058A44-61F6-F344-75B2-F773A5393DEE}"/>
              </a:ext>
            </a:extLst>
          </p:cNvPr>
          <p:cNvPicPr>
            <a:picLocks noChangeAspect="1"/>
          </p:cNvPicPr>
          <p:nvPr/>
        </p:nvPicPr>
        <p:blipFill>
          <a:blip r:embed="rId3"/>
          <a:stretch>
            <a:fillRect/>
          </a:stretch>
        </p:blipFill>
        <p:spPr>
          <a:xfrm>
            <a:off x="3309037" y="119227"/>
            <a:ext cx="2525925" cy="2473972"/>
          </a:xfrm>
          <a:prstGeom prst="rect">
            <a:avLst/>
          </a:prstGeom>
        </p:spPr>
      </p:pic>
      <p:pic>
        <p:nvPicPr>
          <p:cNvPr id="4" name="Picture 3" descr="A screenshot of a graph&#10;&#10;Description automatically generated">
            <a:extLst>
              <a:ext uri="{FF2B5EF4-FFF2-40B4-BE49-F238E27FC236}">
                <a16:creationId xmlns:a16="http://schemas.microsoft.com/office/drawing/2014/main" id="{6CD386C0-CC89-6AA8-CF00-A9BA59A3D0B1}"/>
              </a:ext>
            </a:extLst>
          </p:cNvPr>
          <p:cNvPicPr>
            <a:picLocks noChangeAspect="1"/>
          </p:cNvPicPr>
          <p:nvPr/>
        </p:nvPicPr>
        <p:blipFill>
          <a:blip r:embed="rId4"/>
          <a:stretch>
            <a:fillRect/>
          </a:stretch>
        </p:blipFill>
        <p:spPr>
          <a:xfrm>
            <a:off x="6044012" y="95580"/>
            <a:ext cx="2952589" cy="2473972"/>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3B15BA8C-3283-F954-F9B2-B006AB8F8DC4}"/>
              </a:ext>
            </a:extLst>
          </p:cNvPr>
          <p:cNvPicPr>
            <a:picLocks noChangeAspect="1"/>
          </p:cNvPicPr>
          <p:nvPr/>
        </p:nvPicPr>
        <p:blipFill>
          <a:blip r:embed="rId5"/>
          <a:stretch>
            <a:fillRect/>
          </a:stretch>
        </p:blipFill>
        <p:spPr>
          <a:xfrm>
            <a:off x="511962" y="2899060"/>
            <a:ext cx="7681372" cy="2010103"/>
          </a:xfrm>
          <a:prstGeom prst="rect">
            <a:avLst/>
          </a:prstGeom>
        </p:spPr>
      </p:pic>
    </p:spTree>
    <p:extLst>
      <p:ext uri="{BB962C8B-B14F-4D97-AF65-F5344CB8AC3E}">
        <p14:creationId xmlns:p14="http://schemas.microsoft.com/office/powerpoint/2010/main" val="398299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11CB-E964-82BB-3D93-294364478CF0}"/>
              </a:ext>
            </a:extLst>
          </p:cNvPr>
          <p:cNvSpPr>
            <a:spLocks noGrp="1"/>
          </p:cNvSpPr>
          <p:nvPr>
            <p:ph type="title"/>
          </p:nvPr>
        </p:nvSpPr>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64F4B660-60F6-5189-6F2B-86840365AD8B}"/>
              </a:ext>
            </a:extLst>
          </p:cNvPr>
          <p:cNvSpPr>
            <a:spLocks noGrp="1"/>
          </p:cNvSpPr>
          <p:nvPr>
            <p:ph type="body" idx="1"/>
          </p:nvPr>
        </p:nvSpPr>
        <p:spPr/>
        <p:txBody>
          <a:bodyPr>
            <a:normAutofit/>
          </a:bodyPr>
          <a:lstStyle/>
          <a:p>
            <a:pPr marL="342900" lvl="0" algn="l" rtl="0">
              <a:lnSpc>
                <a:spcPct val="200000"/>
              </a:lnSpc>
              <a:spcBef>
                <a:spcPts val="0"/>
              </a:spcBef>
              <a:spcAft>
                <a:spcPts val="1200"/>
              </a:spcAft>
              <a:buFont typeface="Arial" panose="020B0604020202020204" pitchFamily="34" charset="0"/>
              <a:buChar char="•"/>
            </a:pPr>
            <a:r>
              <a:rPr lang="en-US" sz="1800" dirty="0"/>
              <a:t>Conduct hypothesis testing to answer specific research questions (e.g., comparing vaccination rates between countries using t-tests).</a:t>
            </a:r>
          </a:p>
          <a:p>
            <a:pPr marL="342900" lvl="0" algn="l" rtl="0">
              <a:lnSpc>
                <a:spcPct val="200000"/>
              </a:lnSpc>
              <a:spcBef>
                <a:spcPts val="0"/>
              </a:spcBef>
              <a:spcAft>
                <a:spcPts val="1200"/>
              </a:spcAft>
              <a:buFont typeface="Arial" panose="020B0604020202020204" pitchFamily="34" charset="0"/>
              <a:buChar char="•"/>
            </a:pPr>
            <a:r>
              <a:rPr lang="en-US" sz="1800" dirty="0"/>
              <a:t>Use regression analysis to model the impact of variables (e.g., vaccine type or GDP) on vaccination rates.</a:t>
            </a:r>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0440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133350"/>
            <a:ext cx="7731125"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800" dirty="0">
                <a:latin typeface="Algerian" panose="04020705040A02060702" pitchFamily="82" charset="0"/>
              </a:rPr>
              <a:t>Program for </a:t>
            </a:r>
            <a:r>
              <a:rPr lang="en-IN" sz="2800" dirty="0">
                <a:latin typeface="Algerian" panose="04020705040A02060702" pitchFamily="82" charset="0"/>
              </a:rPr>
              <a:t>Statistical analysis </a:t>
            </a:r>
            <a:r>
              <a:rPr lang="en-US" sz="2800" dirty="0">
                <a:latin typeface="Algerian" panose="04020705040A02060702" pitchFamily="82" charset="0"/>
              </a:rPr>
              <a:t>:</a:t>
            </a:r>
            <a:endParaRPr sz="2800"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466531" y="582644"/>
            <a:ext cx="7342188" cy="6789738"/>
          </a:xfrm>
          <a:prstGeom prst="rect">
            <a:avLst/>
          </a:prstGeom>
        </p:spPr>
        <p:txBody>
          <a:bodyPr spcFirstLastPara="1" wrap="square" lIns="91425" tIns="91425" rIns="91425" bIns="91425" anchor="t" anchorCtr="0">
            <a:noAutofit/>
          </a:bodyPr>
          <a:lstStyle/>
          <a:p>
            <a:pPr marL="152400" indent="0">
              <a:lnSpc>
                <a:spcPct val="170000"/>
              </a:lnSpc>
              <a:buNone/>
            </a:pPr>
            <a:r>
              <a:rPr lang="en-IN" sz="1100" b="1" dirty="0"/>
              <a:t>import pandas as pd</a:t>
            </a:r>
          </a:p>
          <a:p>
            <a:pPr marL="152400" indent="0">
              <a:lnSpc>
                <a:spcPct val="170000"/>
              </a:lnSpc>
              <a:buNone/>
            </a:pPr>
            <a:r>
              <a:rPr lang="en-IN" sz="1100" b="1" dirty="0"/>
              <a:t>import </a:t>
            </a:r>
            <a:r>
              <a:rPr lang="en-IN" sz="1100" b="1" dirty="0" err="1"/>
              <a:t>matplotlib.pyplot</a:t>
            </a:r>
            <a:r>
              <a:rPr lang="en-IN" sz="1100" b="1" dirty="0"/>
              <a:t> as </a:t>
            </a:r>
            <a:r>
              <a:rPr lang="en-IN" sz="1100" b="1" dirty="0" err="1"/>
              <a:t>plt</a:t>
            </a:r>
            <a:endParaRPr lang="en-IN" sz="1100" b="1" dirty="0"/>
          </a:p>
          <a:p>
            <a:pPr marL="152400" indent="0">
              <a:lnSpc>
                <a:spcPct val="170000"/>
              </a:lnSpc>
              <a:buNone/>
            </a:pPr>
            <a:r>
              <a:rPr lang="en-IN" sz="1100" b="1" dirty="0"/>
              <a:t>import seaborn as </a:t>
            </a:r>
            <a:r>
              <a:rPr lang="en-IN" sz="1100" b="1" dirty="0" err="1"/>
              <a:t>sns</a:t>
            </a:r>
            <a:endParaRPr lang="en-IN" sz="1100" b="1" dirty="0"/>
          </a:p>
          <a:p>
            <a:pPr marL="152400" indent="0">
              <a:lnSpc>
                <a:spcPct val="170000"/>
              </a:lnSpc>
              <a:buNone/>
            </a:pPr>
            <a:r>
              <a:rPr lang="en-IN" sz="1100" b="1" dirty="0" err="1"/>
              <a:t>df</a:t>
            </a:r>
            <a:r>
              <a:rPr lang="en-IN" sz="1100" b="1" dirty="0"/>
              <a:t> = </a:t>
            </a:r>
            <a:r>
              <a:rPr lang="en-IN" sz="1100" b="1" dirty="0" err="1"/>
              <a:t>pd.read_csv</a:t>
            </a:r>
            <a:r>
              <a:rPr lang="en-IN" sz="1100" b="1" dirty="0"/>
              <a:t>('data.csv')</a:t>
            </a:r>
          </a:p>
          <a:p>
            <a:pPr marL="152400" indent="0">
              <a:lnSpc>
                <a:spcPct val="170000"/>
              </a:lnSpc>
              <a:buNone/>
            </a:pPr>
            <a:r>
              <a:rPr lang="en-IN" sz="1100" b="1" dirty="0"/>
              <a:t>print(</a:t>
            </a:r>
            <a:r>
              <a:rPr lang="en-IN" sz="1100" b="1" dirty="0" err="1"/>
              <a:t>df.head</a:t>
            </a:r>
            <a:r>
              <a:rPr lang="en-IN" sz="1100" b="1" dirty="0"/>
              <a:t>())</a:t>
            </a:r>
          </a:p>
          <a:p>
            <a:pPr marL="152400" indent="0">
              <a:lnSpc>
                <a:spcPct val="170000"/>
              </a:lnSpc>
              <a:buNone/>
            </a:pPr>
            <a:r>
              <a:rPr lang="en-IN" sz="1100" b="1" dirty="0"/>
              <a:t>print(df.info())</a:t>
            </a:r>
          </a:p>
          <a:p>
            <a:pPr marL="152400" indent="0">
              <a:lnSpc>
                <a:spcPct val="170000"/>
              </a:lnSpc>
              <a:buNone/>
            </a:pPr>
            <a:r>
              <a:rPr lang="en-IN" sz="1100" b="1" dirty="0"/>
              <a:t>print(</a:t>
            </a:r>
            <a:r>
              <a:rPr lang="en-IN" sz="1100" b="1" dirty="0" err="1"/>
              <a:t>df.describe</a:t>
            </a:r>
            <a:r>
              <a:rPr lang="en-IN" sz="1100" b="1" dirty="0"/>
              <a:t>())</a:t>
            </a:r>
          </a:p>
          <a:p>
            <a:pPr marL="152400" indent="0">
              <a:lnSpc>
                <a:spcPct val="170000"/>
              </a:lnSpc>
              <a:buNone/>
            </a:pPr>
            <a:r>
              <a:rPr lang="en-IN" sz="1100" b="1" dirty="0" err="1"/>
              <a:t>df.fillna</a:t>
            </a:r>
            <a:r>
              <a:rPr lang="en-IN" sz="1100" b="1" dirty="0"/>
              <a:t>(0, </a:t>
            </a:r>
            <a:r>
              <a:rPr lang="en-IN" sz="1100" b="1" dirty="0" err="1"/>
              <a:t>inplace</a:t>
            </a:r>
            <a:r>
              <a:rPr lang="en-IN" sz="1100" b="1" dirty="0"/>
              <a:t>=True)</a:t>
            </a:r>
          </a:p>
          <a:p>
            <a:pPr marL="152400" indent="0">
              <a:lnSpc>
                <a:spcPct val="170000"/>
              </a:lnSpc>
              <a:buNone/>
            </a:pPr>
            <a:r>
              <a:rPr lang="en-IN" sz="1100" b="1" dirty="0" err="1"/>
              <a:t>afghanistan_data</a:t>
            </a:r>
            <a:r>
              <a:rPr lang="en-IN" sz="1100" b="1" dirty="0"/>
              <a:t> = </a:t>
            </a:r>
            <a:r>
              <a:rPr lang="en-IN" sz="1100" b="1" dirty="0" err="1"/>
              <a:t>df</a:t>
            </a:r>
            <a:r>
              <a:rPr lang="en-IN" sz="1100" b="1" dirty="0"/>
              <a:t>[</a:t>
            </a:r>
            <a:r>
              <a:rPr lang="en-IN" sz="1100" b="1" dirty="0" err="1"/>
              <a:t>df</a:t>
            </a:r>
            <a:r>
              <a:rPr lang="en-IN" sz="1100" b="1" dirty="0"/>
              <a:t>['country'] == 'Afghanistan']</a:t>
            </a:r>
          </a:p>
          <a:p>
            <a:pPr marL="152400" indent="0">
              <a:lnSpc>
                <a:spcPct val="170000"/>
              </a:lnSpc>
              <a:buNone/>
            </a:pPr>
            <a:r>
              <a:rPr lang="en-IN" sz="1100" b="1" dirty="0" err="1"/>
              <a:t>plt.figure</a:t>
            </a:r>
            <a:r>
              <a:rPr lang="en-IN" sz="1100" b="1" dirty="0"/>
              <a:t>(</a:t>
            </a:r>
            <a:r>
              <a:rPr lang="en-IN" sz="1100" b="1" dirty="0" err="1"/>
              <a:t>figsize</a:t>
            </a:r>
            <a:r>
              <a:rPr lang="en-IN" sz="1100" b="1" dirty="0"/>
              <a:t>=(12, 6))</a:t>
            </a:r>
          </a:p>
          <a:p>
            <a:pPr marL="152400" indent="0">
              <a:lnSpc>
                <a:spcPct val="170000"/>
              </a:lnSpc>
              <a:buNone/>
            </a:pPr>
            <a:r>
              <a:rPr lang="en-IN" sz="1100" b="1" dirty="0" err="1"/>
              <a:t>plt.subplot</a:t>
            </a:r>
            <a:r>
              <a:rPr lang="en-IN" sz="1100" b="1" dirty="0"/>
              <a:t>(1, 2, 1)</a:t>
            </a:r>
          </a:p>
          <a:p>
            <a:pPr marL="152400" indent="0">
              <a:lnSpc>
                <a:spcPct val="170000"/>
              </a:lnSpc>
              <a:buNone/>
            </a:pPr>
            <a:r>
              <a:rPr lang="en-IN" sz="1100" b="1" dirty="0" err="1"/>
              <a:t>sns.lineplot</a:t>
            </a:r>
            <a:r>
              <a:rPr lang="en-IN" sz="1100" b="1" dirty="0"/>
              <a:t>(x='date', y='</a:t>
            </a:r>
            <a:r>
              <a:rPr lang="en-IN" sz="1100" b="1" dirty="0" err="1"/>
              <a:t>total_vaccinations</a:t>
            </a:r>
            <a:r>
              <a:rPr lang="en-IN" sz="1100" b="1" dirty="0"/>
              <a:t>', data=</a:t>
            </a:r>
            <a:r>
              <a:rPr lang="en-IN" sz="1100" b="1" dirty="0" err="1"/>
              <a:t>afghanistan_data</a:t>
            </a:r>
            <a:r>
              <a:rPr lang="en-IN" sz="1100" b="1" dirty="0"/>
              <a:t>)</a:t>
            </a:r>
          </a:p>
          <a:p>
            <a:pPr marL="152400" indent="0">
              <a:lnSpc>
                <a:spcPct val="170000"/>
              </a:lnSpc>
              <a:buNone/>
            </a:pPr>
            <a:endParaRPr lang="en-IN" sz="1100" b="1" dirty="0"/>
          </a:p>
          <a:p>
            <a:pPr marL="0" lvl="0" indent="0" algn="l" rtl="0">
              <a:spcBef>
                <a:spcPts val="0"/>
              </a:spcBef>
              <a:spcAft>
                <a:spcPts val="0"/>
              </a:spcAft>
              <a:buNone/>
            </a:pPr>
            <a:endParaRPr sz="11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6775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21" name="Google Shape;52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endParaRPr dirty="0"/>
          </a:p>
        </p:txBody>
      </p:sp>
      <p:sp>
        <p:nvSpPr>
          <p:cNvPr id="522" name="Google Shape;522;p34"/>
          <p:cNvSpPr txBox="1">
            <a:spLocks noGrp="1"/>
          </p:cNvSpPr>
          <p:nvPr>
            <p:ph type="title" idx="2"/>
          </p:nvPr>
        </p:nvSpPr>
        <p:spPr>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US" dirty="0"/>
              <a:t> </a:t>
            </a:r>
            <a:br>
              <a:rPr lang="en-US" dirty="0"/>
            </a:br>
            <a:endParaRPr dirty="0"/>
          </a:p>
        </p:txBody>
      </p:sp>
      <p:sp>
        <p:nvSpPr>
          <p:cNvPr id="523" name="Google Shape;523;p34"/>
          <p:cNvSpPr txBox="1">
            <a:spLocks noGrp="1"/>
          </p:cNvSpPr>
          <p:nvPr>
            <p:ph type="subTitle" idx="1"/>
          </p:nvPr>
        </p:nvSpPr>
        <p:spPr>
          <a:xfrm>
            <a:off x="891901" y="173296"/>
            <a:ext cx="7167045" cy="3342061"/>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1200"/>
              </a:spcAft>
              <a:buNone/>
            </a:pPr>
            <a:endParaRPr lang="en-US" dirty="0"/>
          </a:p>
          <a:p>
            <a:pPr marL="0" lvl="0" indent="0" algn="ctr" rtl="0">
              <a:lnSpc>
                <a:spcPct val="200000"/>
              </a:lnSpc>
              <a:spcBef>
                <a:spcPts val="0"/>
              </a:spcBef>
              <a:spcAft>
                <a:spcPts val="1200"/>
              </a:spcAft>
              <a:buNone/>
            </a:pPr>
            <a:r>
              <a:rPr lang="en-US" dirty="0"/>
              <a:t>The project aims to thoroughly analyze Covid-19 vaccine data with key objectives: evaluating vaccine efficacy, scrutinizing distribution strategies, investigating adverse effects, and providing actionable insights. By achieving these goals, the project seeks to enhance decision-making for policymakers and health organizations, fostering optimized deployment strategies in the ongoing battle against the Covid-19 pandemic.</a:t>
            </a:r>
          </a:p>
          <a:p>
            <a:pPr marL="0" lvl="0" indent="0" algn="ctr" rtl="0">
              <a:lnSpc>
                <a:spcPct val="200000"/>
              </a:lnSpc>
              <a:spcBef>
                <a:spcPts val="0"/>
              </a:spcBef>
              <a:spcAft>
                <a:spcPts val="1200"/>
              </a:spcAft>
              <a:buNone/>
            </a:pPr>
            <a:endParaRPr dirty="0"/>
          </a:p>
        </p:txBody>
      </p:sp>
      <p:sp>
        <p:nvSpPr>
          <p:cNvPr id="524" name="Google Shape;524;p34"/>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D98A23"/>
                </a:solidFill>
              </a:rPr>
              <a:t> </a:t>
            </a:r>
            <a:endParaRPr dirty="0">
              <a:solidFill>
                <a:srgbClr val="D98A23"/>
              </a:solidFill>
            </a:endParaRPr>
          </a:p>
        </p:txBody>
      </p:sp>
      <p:sp>
        <p:nvSpPr>
          <p:cNvPr id="525" name="Google Shape;525;p34"/>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
            </a:r>
            <a:endParaRPr dirty="0"/>
          </a:p>
        </p:txBody>
      </p:sp>
      <p:sp>
        <p:nvSpPr>
          <p:cNvPr id="526" name="Google Shape;526;p34"/>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t> </a:t>
            </a:r>
            <a:endParaRPr dirty="0"/>
          </a:p>
        </p:txBody>
      </p:sp>
      <p:sp>
        <p:nvSpPr>
          <p:cNvPr id="527" name="Google Shape;527;p34"/>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98A23"/>
                </a:solidFill>
              </a:rPr>
              <a:t> </a:t>
            </a:r>
            <a:endParaRPr dirty="0">
              <a:solidFill>
                <a:srgbClr val="D98A23"/>
              </a:solidFill>
            </a:endParaRPr>
          </a:p>
        </p:txBody>
      </p:sp>
      <p:sp>
        <p:nvSpPr>
          <p:cNvPr id="528" name="Google Shape;528;p34"/>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29" name="Google Shape;529;p34"/>
          <p:cNvSpPr txBox="1">
            <a:spLocks noGrp="1"/>
          </p:cNvSpPr>
          <p:nvPr>
            <p:ph type="sub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0" name="Google Shape;530;p34"/>
          <p:cNvSpPr txBox="1">
            <a:spLocks noGrp="1"/>
          </p:cNvSpPr>
          <p:nvPr>
            <p:ph type="title" idx="9"/>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
        <p:nvSpPr>
          <p:cNvPr id="531" name="Google Shape;531;p34"/>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32" name="Google Shape;532;p34"/>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3" name="Google Shape;533;p34"/>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133350"/>
            <a:ext cx="7731125"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130628" y="364607"/>
            <a:ext cx="7340600" cy="6789738"/>
          </a:xfrm>
          <a:prstGeom prst="rect">
            <a:avLst/>
          </a:prstGeom>
        </p:spPr>
        <p:txBody>
          <a:bodyPr spcFirstLastPara="1" wrap="square" lIns="91425" tIns="91425" rIns="91425" bIns="91425" anchor="t" anchorCtr="0">
            <a:noAutofit/>
          </a:bodyPr>
          <a:lstStyle/>
          <a:p>
            <a:pPr marL="152400" indent="0">
              <a:lnSpc>
                <a:spcPct val="170000"/>
              </a:lnSpc>
              <a:buNone/>
            </a:pPr>
            <a:r>
              <a:rPr lang="en-IN" sz="1100" b="1" dirty="0" err="1"/>
              <a:t>plt.title</a:t>
            </a:r>
            <a:r>
              <a:rPr lang="en-IN" sz="1100" b="1" dirty="0"/>
              <a:t>('Total Vaccinations Over Time')</a:t>
            </a:r>
          </a:p>
          <a:p>
            <a:pPr marL="152400" indent="0">
              <a:lnSpc>
                <a:spcPct val="170000"/>
              </a:lnSpc>
              <a:buNone/>
            </a:pPr>
            <a:r>
              <a:rPr lang="en-IN" sz="1100" b="1" dirty="0" err="1"/>
              <a:t>plt.xlabel</a:t>
            </a:r>
            <a:r>
              <a:rPr lang="en-IN" sz="1100" b="1" dirty="0"/>
              <a:t>('Date')</a:t>
            </a:r>
          </a:p>
          <a:p>
            <a:pPr marL="152400" indent="0">
              <a:lnSpc>
                <a:spcPct val="170000"/>
              </a:lnSpc>
              <a:buNone/>
            </a:pPr>
            <a:r>
              <a:rPr lang="en-IN" sz="1100" b="1" dirty="0" err="1"/>
              <a:t>plt.ylabel</a:t>
            </a:r>
            <a:r>
              <a:rPr lang="en-IN" sz="1100" b="1" dirty="0"/>
              <a:t>('Total Vaccinations')</a:t>
            </a:r>
          </a:p>
          <a:p>
            <a:pPr marL="152400" indent="0">
              <a:lnSpc>
                <a:spcPct val="170000"/>
              </a:lnSpc>
              <a:buNone/>
            </a:pPr>
            <a:r>
              <a:rPr lang="en-IN" sz="1100" b="1" dirty="0" err="1"/>
              <a:t>plt.subplot</a:t>
            </a:r>
            <a:r>
              <a:rPr lang="en-IN" sz="1100" b="1" dirty="0"/>
              <a:t>(1, 2, 2)</a:t>
            </a:r>
          </a:p>
          <a:p>
            <a:pPr marL="152400" indent="0">
              <a:lnSpc>
                <a:spcPct val="170000"/>
              </a:lnSpc>
              <a:buNone/>
            </a:pPr>
            <a:r>
              <a:rPr lang="en-IN" sz="1100" b="1" dirty="0" err="1"/>
              <a:t>sns.lineplot</a:t>
            </a:r>
            <a:r>
              <a:rPr lang="en-IN" sz="1100" b="1" dirty="0"/>
              <a:t>(x='date', y='</a:t>
            </a:r>
            <a:r>
              <a:rPr lang="en-IN" sz="1100" b="1" dirty="0" err="1"/>
              <a:t>daily_vaccinations</a:t>
            </a:r>
            <a:r>
              <a:rPr lang="en-IN" sz="1100" b="1" dirty="0"/>
              <a:t>', data=</a:t>
            </a:r>
            <a:r>
              <a:rPr lang="en-IN" sz="1100" b="1" dirty="0" err="1"/>
              <a:t>afghanistan_data</a:t>
            </a:r>
            <a:r>
              <a:rPr lang="en-IN" sz="1100" b="1" dirty="0"/>
              <a:t>)</a:t>
            </a:r>
          </a:p>
          <a:p>
            <a:pPr marL="152400" indent="0">
              <a:lnSpc>
                <a:spcPct val="170000"/>
              </a:lnSpc>
              <a:buNone/>
            </a:pPr>
            <a:r>
              <a:rPr lang="en-IN" sz="1100" b="1" dirty="0" err="1"/>
              <a:t>plt.title</a:t>
            </a:r>
            <a:r>
              <a:rPr lang="en-IN" sz="1100" b="1" dirty="0"/>
              <a:t>('Daily Vaccinations Over Time')</a:t>
            </a:r>
          </a:p>
          <a:p>
            <a:pPr marL="152400" indent="0">
              <a:lnSpc>
                <a:spcPct val="170000"/>
              </a:lnSpc>
              <a:buNone/>
            </a:pPr>
            <a:r>
              <a:rPr lang="en-IN" sz="1100" b="1" dirty="0" err="1"/>
              <a:t>plt.xlabel</a:t>
            </a:r>
            <a:r>
              <a:rPr lang="en-IN" sz="1100" b="1" dirty="0"/>
              <a:t>('Date')</a:t>
            </a:r>
          </a:p>
          <a:p>
            <a:pPr marL="152400" indent="0">
              <a:lnSpc>
                <a:spcPct val="170000"/>
              </a:lnSpc>
              <a:buNone/>
            </a:pPr>
            <a:r>
              <a:rPr lang="en-IN" sz="1100" b="1" dirty="0" err="1"/>
              <a:t>plt.ylabel</a:t>
            </a:r>
            <a:r>
              <a:rPr lang="en-IN" sz="1100" b="1" dirty="0"/>
              <a:t>('Daily Vaccinations')</a:t>
            </a:r>
          </a:p>
          <a:p>
            <a:pPr marL="152400" indent="0">
              <a:lnSpc>
                <a:spcPct val="170000"/>
              </a:lnSpc>
              <a:buNone/>
            </a:pPr>
            <a:r>
              <a:rPr lang="en-IN" sz="1100" b="1" dirty="0" err="1"/>
              <a:t>plt.tight_layout</a:t>
            </a:r>
            <a:r>
              <a:rPr lang="en-IN" sz="1100" b="1" dirty="0"/>
              <a:t>()</a:t>
            </a:r>
          </a:p>
          <a:p>
            <a:pPr marL="152400" indent="0">
              <a:lnSpc>
                <a:spcPct val="170000"/>
              </a:lnSpc>
              <a:buNone/>
            </a:pPr>
            <a:r>
              <a:rPr lang="en-IN" sz="1100" b="1" dirty="0" err="1"/>
              <a:t>plt.show</a:t>
            </a:r>
            <a:r>
              <a:rPr lang="en-IN" sz="1100" b="1" dirty="0"/>
              <a:t>()</a:t>
            </a:r>
          </a:p>
          <a:p>
            <a:pPr marL="152400" indent="0">
              <a:lnSpc>
                <a:spcPct val="170000"/>
              </a:lnSpc>
              <a:buNone/>
            </a:pPr>
            <a:r>
              <a:rPr lang="en-IN" sz="1100" b="1" dirty="0" err="1"/>
              <a:t>df.to_csv</a:t>
            </a:r>
            <a:r>
              <a:rPr lang="en-IN" sz="1100" b="1" dirty="0"/>
              <a:t>('data.csv', index=False) </a:t>
            </a:r>
          </a:p>
          <a:p>
            <a:pPr marL="152400" indent="0">
              <a:buNone/>
            </a:pPr>
            <a:endParaRPr lang="en-IN" sz="1100" dirty="0"/>
          </a:p>
          <a:p>
            <a:pPr marL="0" lvl="0" indent="0" algn="l" rtl="0">
              <a:spcBef>
                <a:spcPts val="0"/>
              </a:spcBef>
              <a:spcAft>
                <a:spcPts val="0"/>
              </a:spcAft>
              <a:buNone/>
            </a:pPr>
            <a:endParaRPr sz="11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124335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78C1-2999-246D-B738-7B24AA53D697}"/>
              </a:ext>
            </a:extLst>
          </p:cNvPr>
          <p:cNvSpPr>
            <a:spLocks noGrp="1"/>
          </p:cNvSpPr>
          <p:nvPr>
            <p:ph type="title"/>
          </p:nvPr>
        </p:nvSpPr>
        <p:spPr>
          <a:xfrm>
            <a:off x="1010591"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D380F02B-E49B-4C0A-8FC8-3083DD350D04}"/>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2BD7A1A8-C33A-FBE9-F014-6324F29F6C6A}"/>
              </a:ext>
            </a:extLst>
          </p:cNvPr>
          <p:cNvPicPr>
            <a:picLocks noChangeAspect="1"/>
          </p:cNvPicPr>
          <p:nvPr/>
        </p:nvPicPr>
        <p:blipFill>
          <a:blip r:embed="rId2"/>
          <a:stretch>
            <a:fillRect/>
          </a:stretch>
        </p:blipFill>
        <p:spPr>
          <a:xfrm>
            <a:off x="248334" y="797249"/>
            <a:ext cx="4467674" cy="412685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3F93A81-3550-2E88-BDAA-94592D21C365}"/>
              </a:ext>
            </a:extLst>
          </p:cNvPr>
          <p:cNvPicPr>
            <a:picLocks noChangeAspect="1"/>
          </p:cNvPicPr>
          <p:nvPr/>
        </p:nvPicPr>
        <p:blipFill>
          <a:blip r:embed="rId3"/>
          <a:stretch>
            <a:fillRect/>
          </a:stretch>
        </p:blipFill>
        <p:spPr>
          <a:xfrm>
            <a:off x="4840139" y="638503"/>
            <a:ext cx="4110796" cy="4126852"/>
          </a:xfrm>
          <a:prstGeom prst="rect">
            <a:avLst/>
          </a:prstGeom>
        </p:spPr>
      </p:pic>
    </p:spTree>
    <p:extLst>
      <p:ext uri="{BB962C8B-B14F-4D97-AF65-F5344CB8AC3E}">
        <p14:creationId xmlns:p14="http://schemas.microsoft.com/office/powerpoint/2010/main" val="127104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graph&#10;&#10;Description automatically generated">
            <a:extLst>
              <a:ext uri="{FF2B5EF4-FFF2-40B4-BE49-F238E27FC236}">
                <a16:creationId xmlns:a16="http://schemas.microsoft.com/office/drawing/2014/main" id="{AFFC1217-C24B-D77E-72DF-677CBB664469}"/>
              </a:ext>
            </a:extLst>
          </p:cNvPr>
          <p:cNvPicPr>
            <a:picLocks noChangeAspect="1"/>
          </p:cNvPicPr>
          <p:nvPr/>
        </p:nvPicPr>
        <p:blipFill>
          <a:blip r:embed="rId2"/>
          <a:stretch>
            <a:fillRect/>
          </a:stretch>
        </p:blipFill>
        <p:spPr>
          <a:xfrm>
            <a:off x="650327" y="353544"/>
            <a:ext cx="7843345" cy="4542547"/>
          </a:xfrm>
          <a:prstGeom prst="rect">
            <a:avLst/>
          </a:prstGeom>
        </p:spPr>
      </p:pic>
    </p:spTree>
    <p:extLst>
      <p:ext uri="{BB962C8B-B14F-4D97-AF65-F5344CB8AC3E}">
        <p14:creationId xmlns:p14="http://schemas.microsoft.com/office/powerpoint/2010/main" val="2902846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0154-8C59-2627-CF2B-CFF62A7C1E1A}"/>
              </a:ext>
            </a:extLst>
          </p:cNvPr>
          <p:cNvSpPr>
            <a:spLocks noGrp="1"/>
          </p:cNvSpPr>
          <p:nvPr>
            <p:ph type="title"/>
          </p:nvPr>
        </p:nvSpPr>
        <p:spPr>
          <a:xfrm>
            <a:off x="713225" y="226647"/>
            <a:ext cx="7717800" cy="572700"/>
          </a:xfrm>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FB3769D7-44A5-D5E2-C912-62732864293E}"/>
              </a:ext>
            </a:extLst>
          </p:cNvPr>
          <p:cNvSpPr>
            <a:spLocks noGrp="1"/>
          </p:cNvSpPr>
          <p:nvPr>
            <p:ph type="body" idx="1"/>
          </p:nvPr>
        </p:nvSpPr>
        <p:spPr/>
        <p:txBody>
          <a:bodyPr>
            <a:normAutofit/>
          </a:bodyPr>
          <a:lstStyle/>
          <a:p>
            <a:pPr algn="l">
              <a:lnSpc>
                <a:spcPct val="200000"/>
              </a:lnSpc>
              <a:buFont typeface="Arial" panose="020B0604020202020204" pitchFamily="34" charset="0"/>
              <a:buChar char="•"/>
            </a:pPr>
            <a:r>
              <a:rPr lang="en-US" sz="1800" dirty="0"/>
              <a:t>Develop informative and visually appealing charts and graphs.</a:t>
            </a:r>
          </a:p>
          <a:p>
            <a:pPr algn="l">
              <a:lnSpc>
                <a:spcPct val="200000"/>
              </a:lnSpc>
              <a:buFont typeface="Arial" panose="020B0604020202020204" pitchFamily="34" charset="0"/>
              <a:buChar char="•"/>
            </a:pPr>
            <a:r>
              <a:rPr lang="en-US" sz="1800" dirty="0"/>
              <a:t>Consider creating interactive visualizations for online sharing or presentations.</a:t>
            </a:r>
          </a:p>
          <a:p>
            <a:pPr algn="l">
              <a:lnSpc>
                <a:spcPct val="200000"/>
              </a:lnSpc>
              <a:buFont typeface="Arial" panose="020B0604020202020204" pitchFamily="34" charset="0"/>
              <a:buChar char="•"/>
            </a:pPr>
            <a:r>
              <a:rPr lang="en-US" sz="1800" dirty="0"/>
              <a:t>Ensure that your visualizations are well-labeled and easy to interpret.</a:t>
            </a:r>
            <a:endParaRPr lang="en-IN" sz="1800" dirty="0"/>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183327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86612" y="52485"/>
            <a:ext cx="7731125"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800" dirty="0">
                <a:latin typeface="Algerian" panose="04020705040A02060702" pitchFamily="82" charset="0"/>
              </a:rPr>
              <a:t>Program for </a:t>
            </a:r>
            <a:r>
              <a:rPr lang="en-IN" sz="2800" dirty="0">
                <a:latin typeface="Algerian" panose="04020705040A02060702" pitchFamily="82" charset="0"/>
              </a:rPr>
              <a:t>Visualization </a:t>
            </a:r>
            <a:r>
              <a:rPr lang="en-US" sz="2800" dirty="0">
                <a:latin typeface="Algerian" panose="04020705040A02060702" pitchFamily="82" charset="0"/>
              </a:rPr>
              <a:t>:</a:t>
            </a:r>
            <a:endParaRPr sz="2800"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130628" y="601306"/>
            <a:ext cx="7342188" cy="6789738"/>
          </a:xfrm>
          <a:prstGeom prst="rect">
            <a:avLst/>
          </a:prstGeom>
        </p:spPr>
        <p:txBody>
          <a:bodyPr spcFirstLastPara="1" wrap="square" lIns="91425" tIns="91425" rIns="91425" bIns="91425" anchor="t" anchorCtr="0">
            <a:noAutofit/>
          </a:bodyPr>
          <a:lstStyle/>
          <a:p>
            <a:pPr marL="152400" indent="0">
              <a:buNone/>
            </a:pPr>
            <a:r>
              <a:rPr lang="en-IN" sz="1000" b="1" dirty="0"/>
              <a:t>import pandas as pd</a:t>
            </a:r>
          </a:p>
          <a:p>
            <a:pPr marL="152400" indent="0">
              <a:buNone/>
            </a:pPr>
            <a:r>
              <a:rPr lang="en-IN" sz="1000" b="1" dirty="0"/>
              <a:t>import </a:t>
            </a:r>
            <a:r>
              <a:rPr lang="en-IN" sz="1000" b="1" dirty="0" err="1"/>
              <a:t>matplotlib.pyplot</a:t>
            </a:r>
            <a:r>
              <a:rPr lang="en-IN" sz="1000" b="1" dirty="0"/>
              <a:t> as </a:t>
            </a:r>
            <a:r>
              <a:rPr lang="en-IN" sz="1000" b="1" dirty="0" err="1"/>
              <a:t>plt</a:t>
            </a:r>
            <a:endParaRPr lang="en-IN" sz="1000" b="1" dirty="0"/>
          </a:p>
          <a:p>
            <a:pPr marL="152400" indent="0">
              <a:buNone/>
            </a:pPr>
            <a:r>
              <a:rPr lang="en-IN" sz="1000" b="1" dirty="0"/>
              <a:t>import seaborn as </a:t>
            </a:r>
            <a:r>
              <a:rPr lang="en-IN" sz="1000" b="1" dirty="0" err="1"/>
              <a:t>sns</a:t>
            </a:r>
            <a:endParaRPr lang="en-IN" sz="1000" b="1" dirty="0"/>
          </a:p>
          <a:p>
            <a:pPr marL="152400" indent="0">
              <a:buNone/>
            </a:pPr>
            <a:r>
              <a:rPr lang="en-IN" sz="1000" b="1" dirty="0" err="1"/>
              <a:t>url</a:t>
            </a:r>
            <a:r>
              <a:rPr lang="en-IN" sz="1000" b="1" dirty="0"/>
              <a:t> = "data.csv" </a:t>
            </a:r>
          </a:p>
          <a:p>
            <a:pPr marL="152400" indent="0">
              <a:buNone/>
            </a:pPr>
            <a:r>
              <a:rPr lang="en-IN" sz="1000" b="1" dirty="0"/>
              <a:t>data = </a:t>
            </a:r>
            <a:r>
              <a:rPr lang="en-IN" sz="1000" b="1" dirty="0" err="1"/>
              <a:t>pd.read_csv</a:t>
            </a:r>
            <a:r>
              <a:rPr lang="en-IN" sz="1000" b="1" dirty="0"/>
              <a:t>(</a:t>
            </a:r>
            <a:r>
              <a:rPr lang="en-IN" sz="1000" b="1" dirty="0" err="1"/>
              <a:t>url</a:t>
            </a:r>
            <a:r>
              <a:rPr lang="en-IN" sz="1000" b="1" dirty="0"/>
              <a:t>)</a:t>
            </a:r>
          </a:p>
          <a:p>
            <a:pPr marL="152400" indent="0">
              <a:buNone/>
            </a:pPr>
            <a:r>
              <a:rPr lang="en-IN" sz="1000" b="1" dirty="0" err="1"/>
              <a:t>sns.set</a:t>
            </a:r>
            <a:r>
              <a:rPr lang="en-IN" sz="1000" b="1" dirty="0"/>
              <a:t>(style="</a:t>
            </a:r>
            <a:r>
              <a:rPr lang="en-IN" sz="1000" b="1" dirty="0" err="1"/>
              <a:t>whitegrid</a:t>
            </a:r>
            <a:r>
              <a:rPr lang="en-IN" sz="1000" b="1" dirty="0"/>
              <a:t>")</a:t>
            </a:r>
          </a:p>
          <a:p>
            <a:pPr marL="152400" indent="0">
              <a:buNone/>
            </a:pPr>
            <a:r>
              <a:rPr lang="en-IN" sz="1000" b="1" dirty="0" err="1"/>
              <a:t>plt.figure</a:t>
            </a:r>
            <a:r>
              <a:rPr lang="en-IN" sz="1000" b="1" dirty="0"/>
              <a:t>(</a:t>
            </a:r>
            <a:r>
              <a:rPr lang="en-IN" sz="1000" b="1" dirty="0" err="1"/>
              <a:t>figsize</a:t>
            </a:r>
            <a:r>
              <a:rPr lang="en-IN" sz="1000" b="1" dirty="0"/>
              <a:t>=(8, 8))</a:t>
            </a:r>
          </a:p>
          <a:p>
            <a:pPr marL="152400" indent="0">
              <a:buNone/>
            </a:pPr>
            <a:r>
              <a:rPr lang="en-IN" sz="1000" b="1" dirty="0" err="1"/>
              <a:t>sns.barplot</a:t>
            </a:r>
            <a:r>
              <a:rPr lang="en-IN" sz="1000" b="1" dirty="0"/>
              <a:t>(x='country', y='</a:t>
            </a:r>
            <a:r>
              <a:rPr lang="en-IN" sz="1000" b="1" dirty="0" err="1"/>
              <a:t>total_vaccinations</a:t>
            </a:r>
            <a:r>
              <a:rPr lang="en-IN" sz="1000" b="1" dirty="0"/>
              <a:t>', data=</a:t>
            </a:r>
            <a:r>
              <a:rPr lang="en-IN" sz="1000" b="1" dirty="0" err="1"/>
              <a:t>data.head</a:t>
            </a:r>
            <a:r>
              <a:rPr lang="en-IN" sz="1000" b="1" dirty="0"/>
              <a:t>(200))</a:t>
            </a:r>
          </a:p>
          <a:p>
            <a:pPr marL="152400" indent="0">
              <a:buNone/>
            </a:pPr>
            <a:r>
              <a:rPr lang="en-IN" sz="1000" b="1" dirty="0" err="1"/>
              <a:t>plt.xticks</a:t>
            </a:r>
            <a:r>
              <a:rPr lang="en-IN" sz="1000" b="1" dirty="0"/>
              <a:t>(rotation=45)</a:t>
            </a:r>
          </a:p>
          <a:p>
            <a:pPr marL="152400" indent="0">
              <a:buNone/>
            </a:pPr>
            <a:r>
              <a:rPr lang="en-IN" sz="1000" b="1" dirty="0" err="1"/>
              <a:t>plt.title</a:t>
            </a:r>
            <a:r>
              <a:rPr lang="en-IN" sz="1000" b="1" dirty="0"/>
              <a:t>('Total Vaccinations in Top 10 Countries')</a:t>
            </a:r>
          </a:p>
          <a:p>
            <a:pPr marL="152400" indent="0">
              <a:buNone/>
            </a:pPr>
            <a:r>
              <a:rPr lang="en-IN" sz="1000" b="1" dirty="0" err="1"/>
              <a:t>plt.xlabel</a:t>
            </a:r>
            <a:r>
              <a:rPr lang="en-IN" sz="1000" b="1" dirty="0"/>
              <a:t>('Country')</a:t>
            </a:r>
          </a:p>
          <a:p>
            <a:pPr marL="152400" indent="0">
              <a:buNone/>
            </a:pPr>
            <a:r>
              <a:rPr lang="en-IN" sz="1000" b="1" dirty="0" err="1"/>
              <a:t>plt.ylabel</a:t>
            </a:r>
            <a:r>
              <a:rPr lang="en-IN" sz="1000" b="1" dirty="0"/>
              <a:t>('Total Vaccinations')</a:t>
            </a:r>
          </a:p>
          <a:p>
            <a:pPr marL="152400" indent="0">
              <a:buNone/>
            </a:pPr>
            <a:r>
              <a:rPr lang="en-IN" sz="1000" b="1" dirty="0" err="1"/>
              <a:t>plt.show</a:t>
            </a:r>
            <a:r>
              <a:rPr lang="en-IN" sz="1000" b="1" dirty="0"/>
              <a:t>()</a:t>
            </a:r>
          </a:p>
          <a:p>
            <a:pPr marL="152400" indent="0">
              <a:buNone/>
            </a:pPr>
            <a:r>
              <a:rPr lang="en-IN" sz="1000" b="1" dirty="0" err="1"/>
              <a:t>afghanistan_data</a:t>
            </a:r>
            <a:r>
              <a:rPr lang="en-IN" sz="1000" b="1" dirty="0"/>
              <a:t> = data[data['country'] == 'Afghanistan']</a:t>
            </a:r>
          </a:p>
          <a:p>
            <a:pPr marL="152400" indent="0">
              <a:buNone/>
            </a:pPr>
            <a:r>
              <a:rPr lang="en-IN" sz="1000" b="1" dirty="0" err="1"/>
              <a:t>plt.figure</a:t>
            </a:r>
            <a:r>
              <a:rPr lang="en-IN" sz="1000" b="1" dirty="0"/>
              <a:t>(</a:t>
            </a:r>
            <a:r>
              <a:rPr lang="en-IN" sz="1000" b="1" dirty="0" err="1"/>
              <a:t>figsize</a:t>
            </a:r>
            <a:r>
              <a:rPr lang="en-IN" sz="1000" b="1" dirty="0"/>
              <a:t>=(8, 8))</a:t>
            </a:r>
          </a:p>
          <a:p>
            <a:pPr marL="152400" indent="0">
              <a:buNone/>
            </a:pPr>
            <a:r>
              <a:rPr lang="en-IN" sz="1000" b="1" dirty="0" err="1"/>
              <a:t>sns.lineplot</a:t>
            </a:r>
            <a:r>
              <a:rPr lang="en-IN" sz="1000" b="1" dirty="0"/>
              <a:t>(x='date', y='</a:t>
            </a:r>
            <a:r>
              <a:rPr lang="en-IN" sz="1000" b="1" dirty="0" err="1"/>
              <a:t>daily_vaccinations</a:t>
            </a:r>
            <a:r>
              <a:rPr lang="en-IN" sz="1000" b="1" dirty="0"/>
              <a:t>', data=</a:t>
            </a:r>
            <a:r>
              <a:rPr lang="en-IN" sz="1000" b="1" dirty="0" err="1"/>
              <a:t>afghanistan_data</a:t>
            </a:r>
            <a:r>
              <a:rPr lang="en-IN" sz="1000" b="1" dirty="0"/>
              <a:t>[0:100])</a:t>
            </a:r>
          </a:p>
          <a:p>
            <a:pPr marL="152400" indent="0">
              <a:buNone/>
            </a:pPr>
            <a:r>
              <a:rPr lang="en-IN" sz="1000" b="1" dirty="0" err="1"/>
              <a:t>plt.xticks</a:t>
            </a:r>
            <a:r>
              <a:rPr lang="en-IN" sz="1000" b="1" dirty="0"/>
              <a:t>(rotation=90)</a:t>
            </a:r>
          </a:p>
          <a:p>
            <a:pPr marL="152400" indent="0">
              <a:buNone/>
            </a:pPr>
            <a:r>
              <a:rPr lang="en-IN" sz="1000" b="1" dirty="0" err="1"/>
              <a:t>plt.xticks</a:t>
            </a:r>
            <a:r>
              <a:rPr lang="en-IN" sz="1000" b="1" dirty="0"/>
              <a:t>(</a:t>
            </a:r>
            <a:r>
              <a:rPr lang="en-IN" sz="1000" b="1" dirty="0" err="1"/>
              <a:t>fontsize</a:t>
            </a:r>
            <a:r>
              <a:rPr lang="en-IN" sz="1000" b="1" dirty="0"/>
              <a:t>=6)</a:t>
            </a:r>
          </a:p>
          <a:p>
            <a:pPr marL="152400" indent="0">
              <a:buNone/>
            </a:pPr>
            <a:endParaRPr lang="en-IN" sz="1000" b="1" dirty="0"/>
          </a:p>
          <a:p>
            <a:pPr marL="0" lvl="0" indent="0" algn="l" rtl="0">
              <a:spcBef>
                <a:spcPts val="0"/>
              </a:spcBef>
              <a:spcAft>
                <a:spcPts val="0"/>
              </a:spcAft>
              <a:buNone/>
            </a:pPr>
            <a:endParaRPr sz="100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27711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0" y="133350"/>
            <a:ext cx="7731125" cy="511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0" y="320675"/>
            <a:ext cx="7340600" cy="4502150"/>
          </a:xfrm>
          <a:prstGeom prst="rect">
            <a:avLst/>
          </a:prstGeom>
        </p:spPr>
        <p:txBody>
          <a:bodyPr spcFirstLastPara="1" wrap="square" lIns="91425" tIns="91425" rIns="91425" bIns="91425" anchor="t" anchorCtr="0">
            <a:noAutofit/>
          </a:bodyPr>
          <a:lstStyle/>
          <a:p>
            <a:pPr marL="152400" indent="0">
              <a:buNone/>
            </a:pPr>
            <a:r>
              <a:rPr lang="en-IN" sz="1000" b="1" dirty="0" err="1"/>
              <a:t>plt.title</a:t>
            </a:r>
            <a:r>
              <a:rPr lang="en-IN" sz="1000" b="1" dirty="0"/>
              <a:t>('Daily Vaccinations Trend in Afghanistan')</a:t>
            </a:r>
          </a:p>
          <a:p>
            <a:pPr marL="152400" indent="0">
              <a:buNone/>
            </a:pPr>
            <a:r>
              <a:rPr lang="en-IN" sz="1000" b="1" dirty="0" err="1"/>
              <a:t>plt.xlabel</a:t>
            </a:r>
            <a:r>
              <a:rPr lang="en-IN" sz="1000" b="1" dirty="0"/>
              <a:t>('Date')</a:t>
            </a:r>
          </a:p>
          <a:p>
            <a:pPr marL="152400" indent="0">
              <a:buNone/>
            </a:pPr>
            <a:r>
              <a:rPr lang="en-IN" sz="1000" b="1" dirty="0" err="1"/>
              <a:t>plt.ylabel</a:t>
            </a:r>
            <a:r>
              <a:rPr lang="en-IN" sz="1000" b="1" dirty="0"/>
              <a:t>('Daily Vaccinations')</a:t>
            </a:r>
          </a:p>
          <a:p>
            <a:pPr marL="152400" indent="0">
              <a:buNone/>
            </a:pPr>
            <a:r>
              <a:rPr lang="en-IN" sz="1000" b="1" dirty="0" err="1"/>
              <a:t>plt.show</a:t>
            </a:r>
            <a:r>
              <a:rPr lang="en-IN" sz="1000" b="1" dirty="0"/>
              <a:t>()</a:t>
            </a:r>
          </a:p>
          <a:p>
            <a:pPr marL="152400" indent="0">
              <a:buNone/>
            </a:pPr>
            <a:r>
              <a:rPr lang="en-IN" sz="1000" b="1" dirty="0" err="1"/>
              <a:t>plt.figure</a:t>
            </a:r>
            <a:r>
              <a:rPr lang="en-IN" sz="1000" b="1" dirty="0"/>
              <a:t>(</a:t>
            </a:r>
            <a:r>
              <a:rPr lang="en-IN" sz="1000" b="1" dirty="0" err="1"/>
              <a:t>figsize</a:t>
            </a:r>
            <a:r>
              <a:rPr lang="en-IN" sz="1000" b="1" dirty="0"/>
              <a:t>=(8, 8))</a:t>
            </a:r>
          </a:p>
          <a:p>
            <a:pPr marL="152400" indent="0">
              <a:buNone/>
            </a:pPr>
            <a:r>
              <a:rPr lang="en-IN" sz="1000" b="1" dirty="0" err="1"/>
              <a:t>sns.scatterplot</a:t>
            </a:r>
            <a:r>
              <a:rPr lang="en-IN" sz="1000" b="1" dirty="0"/>
              <a:t>(x='</a:t>
            </a:r>
            <a:r>
              <a:rPr lang="en-IN" sz="1000" b="1" dirty="0" err="1"/>
              <a:t>total_vaccinations</a:t>
            </a:r>
            <a:r>
              <a:rPr lang="en-IN" sz="1000" b="1" dirty="0"/>
              <a:t>', y='</a:t>
            </a:r>
            <a:r>
              <a:rPr lang="en-IN" sz="1000" b="1" dirty="0" err="1"/>
              <a:t>people_vaccinated</a:t>
            </a:r>
            <a:r>
              <a:rPr lang="en-IN" sz="1000" b="1" dirty="0"/>
              <a:t>', data=data)</a:t>
            </a:r>
          </a:p>
          <a:p>
            <a:pPr marL="152400" indent="0">
              <a:buNone/>
            </a:pPr>
            <a:r>
              <a:rPr lang="en-IN" sz="1000" b="1" dirty="0" err="1"/>
              <a:t>plt.title</a:t>
            </a:r>
            <a:r>
              <a:rPr lang="en-IN" sz="1000" b="1" dirty="0"/>
              <a:t>('Total Vaccinations vs. People Vaccinated')</a:t>
            </a:r>
          </a:p>
          <a:p>
            <a:pPr marL="152400" indent="0">
              <a:buNone/>
            </a:pPr>
            <a:r>
              <a:rPr lang="en-IN" sz="1000" b="1" dirty="0" err="1"/>
              <a:t>plt.xlabel</a:t>
            </a:r>
            <a:r>
              <a:rPr lang="en-IN" sz="1000" b="1" dirty="0"/>
              <a:t>('Total Vaccinations')</a:t>
            </a:r>
          </a:p>
          <a:p>
            <a:pPr marL="152400" indent="0">
              <a:buNone/>
            </a:pPr>
            <a:r>
              <a:rPr lang="en-IN" sz="1000" b="1" dirty="0" err="1"/>
              <a:t>plt.ylabel</a:t>
            </a:r>
            <a:r>
              <a:rPr lang="en-IN" sz="1000" b="1" dirty="0"/>
              <a:t>('People Vaccinated')</a:t>
            </a:r>
          </a:p>
          <a:p>
            <a:pPr marL="152400" indent="0">
              <a:buNone/>
            </a:pPr>
            <a:r>
              <a:rPr lang="en-IN" sz="1000" b="1" dirty="0" err="1"/>
              <a:t>plt.show</a:t>
            </a:r>
            <a:r>
              <a:rPr lang="en-IN" sz="1000" b="1" dirty="0"/>
              <a:t>()</a:t>
            </a:r>
          </a:p>
          <a:p>
            <a:pPr marL="152400" indent="0">
              <a:buNone/>
            </a:pPr>
            <a:r>
              <a:rPr lang="en-IN" sz="1000" b="1" dirty="0" err="1"/>
              <a:t>plt.figure</a:t>
            </a:r>
            <a:r>
              <a:rPr lang="en-IN" sz="1000" b="1" dirty="0"/>
              <a:t>(</a:t>
            </a:r>
            <a:r>
              <a:rPr lang="en-IN" sz="1000" b="1" dirty="0" err="1"/>
              <a:t>figsize</a:t>
            </a:r>
            <a:r>
              <a:rPr lang="en-IN" sz="1000" b="1" dirty="0"/>
              <a:t>=(8, 8))</a:t>
            </a:r>
          </a:p>
          <a:p>
            <a:pPr marL="152400" indent="0">
              <a:buNone/>
            </a:pPr>
            <a:r>
              <a:rPr lang="en-IN" sz="1000" b="1" dirty="0" err="1"/>
              <a:t>sns.boxplot</a:t>
            </a:r>
            <a:r>
              <a:rPr lang="en-IN" sz="1000" b="1" dirty="0"/>
              <a:t>(x='vaccines', y='</a:t>
            </a:r>
            <a:r>
              <a:rPr lang="en-IN" sz="1000" b="1" dirty="0" err="1"/>
              <a:t>daily_vaccinations</a:t>
            </a:r>
            <a:r>
              <a:rPr lang="en-IN" sz="1000" b="1" dirty="0"/>
              <a:t>', data=data)</a:t>
            </a:r>
          </a:p>
          <a:p>
            <a:pPr marL="152400" indent="0">
              <a:buNone/>
            </a:pPr>
            <a:r>
              <a:rPr lang="en-IN" sz="1000" b="1" dirty="0" err="1"/>
              <a:t>plt.xticks</a:t>
            </a:r>
            <a:r>
              <a:rPr lang="en-IN" sz="1000" b="1" dirty="0"/>
              <a:t>(rotation=90)</a:t>
            </a:r>
          </a:p>
          <a:p>
            <a:pPr marL="152400" indent="0">
              <a:buNone/>
            </a:pPr>
            <a:r>
              <a:rPr lang="en-IN" sz="1000" b="1" dirty="0" err="1"/>
              <a:t>plt.xticks</a:t>
            </a:r>
            <a:r>
              <a:rPr lang="en-IN" sz="1000" b="1" dirty="0"/>
              <a:t>(</a:t>
            </a:r>
            <a:r>
              <a:rPr lang="en-IN" sz="1000" b="1" dirty="0" err="1"/>
              <a:t>fontsize</a:t>
            </a:r>
            <a:r>
              <a:rPr lang="en-IN" sz="1000" b="1" dirty="0"/>
              <a:t>=6)</a:t>
            </a:r>
          </a:p>
          <a:p>
            <a:pPr marL="152400" indent="0">
              <a:buNone/>
            </a:pPr>
            <a:r>
              <a:rPr lang="en-IN" sz="1000" b="1" dirty="0" err="1"/>
              <a:t>plt.title</a:t>
            </a:r>
            <a:r>
              <a:rPr lang="en-IN" sz="1000" b="1" dirty="0"/>
              <a:t>('Distribution of Daily Vaccinations by Vaccine Type')</a:t>
            </a:r>
          </a:p>
          <a:p>
            <a:pPr marL="152400" indent="0">
              <a:buNone/>
            </a:pPr>
            <a:r>
              <a:rPr lang="en-IN" sz="1000" b="1" dirty="0" err="1"/>
              <a:t>plt.xlabel</a:t>
            </a:r>
            <a:r>
              <a:rPr lang="en-IN" sz="1000" b="1" dirty="0"/>
              <a:t>('Vaccine Type')</a:t>
            </a:r>
          </a:p>
          <a:p>
            <a:pPr marL="152400" indent="0">
              <a:buNone/>
            </a:pPr>
            <a:r>
              <a:rPr lang="en-IN" sz="1000" b="1" dirty="0" err="1"/>
              <a:t>plt.ylabel</a:t>
            </a:r>
            <a:r>
              <a:rPr lang="en-IN" sz="1000" b="1" dirty="0"/>
              <a:t>('Daily Vaccinations')</a:t>
            </a:r>
          </a:p>
          <a:p>
            <a:pPr marL="152400" indent="0">
              <a:buNone/>
            </a:pPr>
            <a:r>
              <a:rPr lang="en-IN" sz="1000" b="1" dirty="0" err="1"/>
              <a:t>plt.show</a:t>
            </a:r>
            <a:r>
              <a:rPr lang="en-IN" sz="1000" b="1" dirty="0"/>
              <a:t>()</a:t>
            </a:r>
          </a:p>
          <a:p>
            <a:pPr marL="152400" indent="0">
              <a:buNone/>
            </a:pPr>
            <a:endParaRPr lang="en-IN" sz="1000" b="1" dirty="0"/>
          </a:p>
          <a:p>
            <a:pPr marL="0" lvl="0" indent="0" algn="l" rtl="0">
              <a:spcBef>
                <a:spcPts val="0"/>
              </a:spcBef>
              <a:spcAft>
                <a:spcPts val="0"/>
              </a:spcAft>
              <a:buNone/>
            </a:pPr>
            <a:endParaRPr sz="1000" b="1" dirty="0">
              <a:solidFill>
                <a:srgbClr val="435D74"/>
              </a:solidFill>
              <a:latin typeface="Arial"/>
              <a:ea typeface="Arial"/>
              <a:cs typeface="Arial"/>
              <a:sym typeface="Arial"/>
            </a:endParaRPr>
          </a:p>
        </p:txBody>
      </p:sp>
      <p:sp>
        <p:nvSpPr>
          <p:cNvPr id="7130" name="Google Shape;7130;p63"/>
          <p:cNvSpPr txBox="1"/>
          <p:nvPr/>
        </p:nvSpPr>
        <p:spPr>
          <a:xfrm>
            <a:off x="1048350" y="4344026"/>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63951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56E-CA65-7D6F-A55A-1D2392E13A64}"/>
              </a:ext>
            </a:extLst>
          </p:cNvPr>
          <p:cNvSpPr>
            <a:spLocks noGrp="1"/>
          </p:cNvSpPr>
          <p:nvPr>
            <p:ph type="title"/>
          </p:nvPr>
        </p:nvSpPr>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5CE2074-7CB6-CE1C-3857-035D0E19A822}"/>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1F7C8F88-2203-F519-DDBF-54A8FB4422A6}"/>
              </a:ext>
            </a:extLst>
          </p:cNvPr>
          <p:cNvPicPr>
            <a:picLocks noChangeAspect="1"/>
          </p:cNvPicPr>
          <p:nvPr/>
        </p:nvPicPr>
        <p:blipFill>
          <a:blip r:embed="rId2"/>
          <a:stretch>
            <a:fillRect/>
          </a:stretch>
        </p:blipFill>
        <p:spPr>
          <a:xfrm>
            <a:off x="712975" y="903425"/>
            <a:ext cx="7121514" cy="4074975"/>
          </a:xfrm>
          <a:prstGeom prst="rect">
            <a:avLst/>
          </a:prstGeom>
        </p:spPr>
      </p:pic>
    </p:spTree>
    <p:extLst>
      <p:ext uri="{BB962C8B-B14F-4D97-AF65-F5344CB8AC3E}">
        <p14:creationId xmlns:p14="http://schemas.microsoft.com/office/powerpoint/2010/main" val="1568674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screen&#10;&#10;Description automatically generated">
            <a:extLst>
              <a:ext uri="{FF2B5EF4-FFF2-40B4-BE49-F238E27FC236}">
                <a16:creationId xmlns:a16="http://schemas.microsoft.com/office/drawing/2014/main" id="{246F88C7-2547-B3C6-02E6-E218089A88B2}"/>
              </a:ext>
            </a:extLst>
          </p:cNvPr>
          <p:cNvPicPr>
            <a:picLocks noChangeAspect="1"/>
          </p:cNvPicPr>
          <p:nvPr/>
        </p:nvPicPr>
        <p:blipFill>
          <a:blip r:embed="rId2"/>
          <a:stretch>
            <a:fillRect/>
          </a:stretch>
        </p:blipFill>
        <p:spPr>
          <a:xfrm>
            <a:off x="77602" y="175086"/>
            <a:ext cx="2778487" cy="2366928"/>
          </a:xfrm>
          <a:prstGeom prst="rect">
            <a:avLst/>
          </a:prstGeom>
        </p:spPr>
      </p:pic>
      <p:pic>
        <p:nvPicPr>
          <p:cNvPr id="3" name="Picture 2" descr="A graph showing a line&#10;&#10;Description automatically generated with medium confidence">
            <a:extLst>
              <a:ext uri="{FF2B5EF4-FFF2-40B4-BE49-F238E27FC236}">
                <a16:creationId xmlns:a16="http://schemas.microsoft.com/office/drawing/2014/main" id="{68828824-F430-0851-551C-E87B0431DC88}"/>
              </a:ext>
            </a:extLst>
          </p:cNvPr>
          <p:cNvPicPr>
            <a:picLocks noChangeAspect="1"/>
          </p:cNvPicPr>
          <p:nvPr/>
        </p:nvPicPr>
        <p:blipFill>
          <a:blip r:embed="rId3"/>
          <a:stretch>
            <a:fillRect/>
          </a:stretch>
        </p:blipFill>
        <p:spPr>
          <a:xfrm>
            <a:off x="3077782" y="204823"/>
            <a:ext cx="2778487" cy="2366927"/>
          </a:xfrm>
          <a:prstGeom prst="rect">
            <a:avLst/>
          </a:prstGeom>
        </p:spPr>
      </p:pic>
      <p:pic>
        <p:nvPicPr>
          <p:cNvPr id="4" name="Picture 3" descr="A graph with blue dots&#10;&#10;Description automatically generated">
            <a:extLst>
              <a:ext uri="{FF2B5EF4-FFF2-40B4-BE49-F238E27FC236}">
                <a16:creationId xmlns:a16="http://schemas.microsoft.com/office/drawing/2014/main" id="{A3F2A34D-E390-D1BA-BFEA-00D9138AA236}"/>
              </a:ext>
            </a:extLst>
          </p:cNvPr>
          <p:cNvPicPr>
            <a:picLocks noChangeAspect="1"/>
          </p:cNvPicPr>
          <p:nvPr/>
        </p:nvPicPr>
        <p:blipFill>
          <a:blip r:embed="rId4"/>
          <a:stretch>
            <a:fillRect/>
          </a:stretch>
        </p:blipFill>
        <p:spPr>
          <a:xfrm>
            <a:off x="6287913" y="204823"/>
            <a:ext cx="2632799" cy="2366927"/>
          </a:xfrm>
          <a:prstGeom prst="rect">
            <a:avLst/>
          </a:prstGeom>
        </p:spPr>
      </p:pic>
      <p:pic>
        <p:nvPicPr>
          <p:cNvPr id="5" name="Picture 4" descr="A graph with different colored lines&#10;&#10;Description automatically generated with medium confidence">
            <a:extLst>
              <a:ext uri="{FF2B5EF4-FFF2-40B4-BE49-F238E27FC236}">
                <a16:creationId xmlns:a16="http://schemas.microsoft.com/office/drawing/2014/main" id="{AC4A0B9F-21F6-F782-1592-FDB05ED9773D}"/>
              </a:ext>
            </a:extLst>
          </p:cNvPr>
          <p:cNvPicPr>
            <a:picLocks noChangeAspect="1"/>
          </p:cNvPicPr>
          <p:nvPr/>
        </p:nvPicPr>
        <p:blipFill>
          <a:blip r:embed="rId5"/>
          <a:stretch>
            <a:fillRect/>
          </a:stretch>
        </p:blipFill>
        <p:spPr>
          <a:xfrm>
            <a:off x="307069" y="2795514"/>
            <a:ext cx="8319911" cy="2251922"/>
          </a:xfrm>
          <a:prstGeom prst="rect">
            <a:avLst/>
          </a:prstGeom>
        </p:spPr>
      </p:pic>
    </p:spTree>
    <p:extLst>
      <p:ext uri="{BB962C8B-B14F-4D97-AF65-F5344CB8AC3E}">
        <p14:creationId xmlns:p14="http://schemas.microsoft.com/office/powerpoint/2010/main" val="48269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1DC5-B908-35F4-7C99-7D46ED1A133A}"/>
              </a:ext>
            </a:extLst>
          </p:cNvPr>
          <p:cNvSpPr>
            <a:spLocks noGrp="1"/>
          </p:cNvSpPr>
          <p:nvPr>
            <p:ph type="title"/>
          </p:nvPr>
        </p:nvSpPr>
        <p:spPr/>
        <p:txBody>
          <a:bodyPr>
            <a:normAutofit fontScale="90000"/>
          </a:bodyPr>
          <a:lstStyle/>
          <a:p>
            <a:r>
              <a:rPr lang="en-IN" dirty="0"/>
              <a:t>Insight and Recommendation</a:t>
            </a:r>
            <a:br>
              <a:rPr lang="en-IN" dirty="0"/>
            </a:br>
            <a:endParaRPr lang="en-IN" dirty="0"/>
          </a:p>
        </p:txBody>
      </p:sp>
      <p:sp>
        <p:nvSpPr>
          <p:cNvPr id="3" name="Text Placeholder 2">
            <a:extLst>
              <a:ext uri="{FF2B5EF4-FFF2-40B4-BE49-F238E27FC236}">
                <a16:creationId xmlns:a16="http://schemas.microsoft.com/office/drawing/2014/main" id="{7031C2B2-604F-9136-6542-BC6CB2DAD2BE}"/>
              </a:ext>
            </a:extLst>
          </p:cNvPr>
          <p:cNvSpPr>
            <a:spLocks noGrp="1"/>
          </p:cNvSpPr>
          <p:nvPr>
            <p:ph type="body" idx="1"/>
          </p:nvPr>
        </p:nvSpPr>
        <p:spPr/>
        <p:txBody>
          <a:bodyPr>
            <a:normAutofit lnSpcReduction="10000"/>
          </a:bodyPr>
          <a:lstStyle/>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Summarize your findings and highlight key insights.</a:t>
            </a:r>
          </a:p>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Provide actionable recommendations based on your analysis. For example</a:t>
            </a:r>
            <a:r>
              <a:rPr lang="en-US" sz="1600" dirty="0">
                <a:solidFill>
                  <a:schemeClr val="accent4"/>
                </a:solidFill>
              </a:rPr>
              <a:t>:</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Suggest strategies to improve vaccine distribution in countries with low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Identify factors that correlate with higher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Propose further research questions or areas of investigation.</a:t>
            </a:r>
          </a:p>
          <a:p>
            <a:pPr marL="152400" indent="0">
              <a:buNone/>
            </a:pPr>
            <a:endParaRPr lang="en-IN" dirty="0"/>
          </a:p>
        </p:txBody>
      </p:sp>
    </p:spTree>
    <p:extLst>
      <p:ext uri="{BB962C8B-B14F-4D97-AF65-F5344CB8AC3E}">
        <p14:creationId xmlns:p14="http://schemas.microsoft.com/office/powerpoint/2010/main" val="397647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94F1-E1C2-9644-0C88-F91DE852B78A}"/>
              </a:ext>
            </a:extLst>
          </p:cNvPr>
          <p:cNvSpPr>
            <a:spLocks noGrp="1"/>
          </p:cNvSpPr>
          <p:nvPr>
            <p:ph type="title"/>
          </p:nvPr>
        </p:nvSpPr>
        <p:spPr>
          <a:xfrm>
            <a:off x="921381" y="0"/>
            <a:ext cx="7717800" cy="572700"/>
          </a:xfrm>
        </p:spPr>
        <p:txBody>
          <a:bodyPr>
            <a:normAutofit fontScale="90000"/>
          </a:bodyPr>
          <a:lstStyle/>
          <a:p>
            <a:r>
              <a:rPr lang="en-IN" dirty="0"/>
              <a:t>Present key Finding</a:t>
            </a:r>
          </a:p>
        </p:txBody>
      </p:sp>
      <p:sp>
        <p:nvSpPr>
          <p:cNvPr id="3" name="Text Placeholder 2">
            <a:extLst>
              <a:ext uri="{FF2B5EF4-FFF2-40B4-BE49-F238E27FC236}">
                <a16:creationId xmlns:a16="http://schemas.microsoft.com/office/drawing/2014/main" id="{1FB02C35-5D3B-9F90-37A5-23AB2C7E4C76}"/>
              </a:ext>
            </a:extLst>
          </p:cNvPr>
          <p:cNvSpPr>
            <a:spLocks noGrp="1"/>
          </p:cNvSpPr>
          <p:nvPr>
            <p:ph type="body" idx="1"/>
          </p:nvPr>
        </p:nvSpPr>
        <p:spPr>
          <a:xfrm>
            <a:off x="504819" y="572700"/>
            <a:ext cx="7717800" cy="4467651"/>
          </a:xfrm>
        </p:spPr>
        <p:txBody>
          <a:bodyPr>
            <a:noAutofit/>
          </a:bodyPr>
          <a:lstStyle/>
          <a:p>
            <a:pPr marL="438150" indent="-285750">
              <a:buFont typeface="Wingdings" panose="05000000000000000000" pitchFamily="2" charset="2"/>
              <a:buChar char="Ø"/>
            </a:pPr>
            <a:r>
              <a:rPr lang="en-US" sz="1100" b="1" dirty="0"/>
              <a:t>Vaccination Progress</a:t>
            </a:r>
            <a:r>
              <a:rPr lang="en-US" sz="1100" dirty="0"/>
              <a:t>: The dataset tracks the progress of COVID-19 vaccinations in Afghanistan from February to March 2021. It includes information on the total number of vaccinations administered, daily vaccination rates, and the number of people vaccinated.</a:t>
            </a:r>
          </a:p>
          <a:p>
            <a:pPr marL="438150" indent="-285750">
              <a:buFont typeface="Wingdings" panose="05000000000000000000" pitchFamily="2" charset="2"/>
              <a:buChar char="Ø"/>
            </a:pPr>
            <a:endParaRPr lang="en-US" sz="1100" dirty="0"/>
          </a:p>
          <a:p>
            <a:pPr marL="438150" indent="-285750">
              <a:buFont typeface="Wingdings" panose="05000000000000000000" pitchFamily="2" charset="2"/>
              <a:buChar char="Ø"/>
            </a:pPr>
            <a:r>
              <a:rPr lang="en-US" sz="1100" b="1" dirty="0"/>
              <a:t>Vaccine Types</a:t>
            </a:r>
            <a:r>
              <a:rPr lang="en-US" sz="1100" dirty="0"/>
              <a:t>: Afghanistan administered vaccines from multiple manufacturers, including Johnson &amp; Johnson, Oxford/AstraZeneca, Pfizer/BioNTech, and Sinopharm/Beijing. This reflects the country's efforts to secure a variety of vaccines.</a:t>
            </a:r>
          </a:p>
          <a:p>
            <a:pPr marL="438150" indent="-285750">
              <a:buFont typeface="Wingdings" panose="05000000000000000000" pitchFamily="2" charset="2"/>
              <a:buChar char="Ø"/>
            </a:pPr>
            <a:endParaRPr lang="en-US" sz="1100" dirty="0"/>
          </a:p>
          <a:p>
            <a:pPr marL="438150" indent="-285750">
              <a:buFont typeface="Wingdings" panose="05000000000000000000" pitchFamily="2" charset="2"/>
              <a:buChar char="Ø"/>
            </a:pPr>
            <a:r>
              <a:rPr lang="en-US" sz="1100" b="1" dirty="0"/>
              <a:t>Daily Vaccination Trends</a:t>
            </a:r>
            <a:r>
              <a:rPr lang="en-US" sz="1100" dirty="0"/>
              <a:t>: The daily vaccinations and daily vaccinations per million columns provide insights into the country's daily vaccination rates. There is an observed increase in daily vaccinations over time, with a notable increase on March 16, 2021, when 54,000 vaccinations were administered.</a:t>
            </a:r>
          </a:p>
          <a:p>
            <a:pPr marL="438150" indent="-285750">
              <a:buFont typeface="Wingdings" panose="05000000000000000000" pitchFamily="2" charset="2"/>
              <a:buChar char="Ø"/>
            </a:pPr>
            <a:endParaRPr lang="en-US" sz="1100" dirty="0"/>
          </a:p>
          <a:p>
            <a:pPr marL="438150" indent="-285750">
              <a:buFont typeface="Wingdings" panose="05000000000000000000" pitchFamily="2" charset="2"/>
              <a:buChar char="Ø"/>
            </a:pPr>
            <a:r>
              <a:rPr lang="en-US" sz="1100" b="1" dirty="0"/>
              <a:t>Fully Vaccinated Individuals</a:t>
            </a:r>
            <a:r>
              <a:rPr lang="en-US" sz="1100" dirty="0"/>
              <a:t>: The dataset contains a column for "</a:t>
            </a:r>
            <a:r>
              <a:rPr lang="en-US" sz="1100" dirty="0" err="1"/>
              <a:t>people_fully_vaccinated</a:t>
            </a:r>
            <a:r>
              <a:rPr lang="en-US" sz="1100" dirty="0"/>
              <a:t>," which initially contains null values. It appears that Afghanistan began recording fully vaccinated individuals later in the dataset.</a:t>
            </a:r>
          </a:p>
          <a:p>
            <a:pPr marL="438150" indent="-285750">
              <a:buFont typeface="Wingdings" panose="05000000000000000000" pitchFamily="2" charset="2"/>
              <a:buChar char="Ø"/>
            </a:pPr>
            <a:endParaRPr lang="en-US" sz="1100" dirty="0"/>
          </a:p>
          <a:p>
            <a:pPr marL="438150" indent="-285750">
              <a:buFont typeface="Wingdings" panose="05000000000000000000" pitchFamily="2" charset="2"/>
              <a:buChar char="Ø"/>
            </a:pPr>
            <a:r>
              <a:rPr lang="en-US" sz="1100" b="1" dirty="0"/>
              <a:t>Vaccination Coverage</a:t>
            </a:r>
            <a:r>
              <a:rPr lang="en-US" sz="1100" dirty="0"/>
              <a:t>: The columns "</a:t>
            </a:r>
            <a:r>
              <a:rPr lang="en-US" sz="1100" dirty="0" err="1"/>
              <a:t>total_vaccinations_per_hundred</a:t>
            </a:r>
            <a:r>
              <a:rPr lang="en-US" sz="1100" dirty="0"/>
              <a:t>," "</a:t>
            </a:r>
            <a:r>
              <a:rPr lang="en-US" sz="1100" dirty="0" err="1"/>
              <a:t>people_vaccinated_per_hundred</a:t>
            </a:r>
            <a:r>
              <a:rPr lang="en-US" sz="1100" dirty="0"/>
              <a:t>," and "</a:t>
            </a:r>
            <a:r>
              <a:rPr lang="en-US" sz="1100" dirty="0" err="1"/>
              <a:t>people_fully_vaccinated_per_hundred</a:t>
            </a:r>
            <a:r>
              <a:rPr lang="en-US" sz="1100" dirty="0"/>
              <a:t>" indicate the vaccination coverage as a percentage of the population. These metrics provide an estimate of the proportion of the population that has been vaccinated.</a:t>
            </a:r>
          </a:p>
          <a:p>
            <a:pPr marL="438150" indent="-285750">
              <a:buFont typeface="Wingdings" panose="05000000000000000000" pitchFamily="2" charset="2"/>
              <a:buChar char="Ø"/>
            </a:pPr>
            <a:endParaRPr lang="en-US" sz="1100" dirty="0"/>
          </a:p>
          <a:p>
            <a:pPr marL="438150" indent="-285750">
              <a:buFont typeface="Wingdings" panose="05000000000000000000" pitchFamily="2" charset="2"/>
              <a:buChar char="Ø"/>
            </a:pPr>
            <a:r>
              <a:rPr lang="en-US" sz="1100" b="1" dirty="0"/>
              <a:t>Data Source</a:t>
            </a:r>
            <a:r>
              <a:rPr lang="en-US" sz="1100" dirty="0"/>
              <a:t>: The source of this data is the World Health Organization (WHO), and the dataset includes a reference to the source's website.</a:t>
            </a:r>
            <a:endParaRPr lang="en-IN" sz="1100" dirty="0"/>
          </a:p>
        </p:txBody>
      </p:sp>
    </p:spTree>
    <p:extLst>
      <p:ext uri="{BB962C8B-B14F-4D97-AF65-F5344CB8AC3E}">
        <p14:creationId xmlns:p14="http://schemas.microsoft.com/office/powerpoint/2010/main" val="17232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9" name="Google Shape;569;p35"/>
          <p:cNvSpPr txBox="1">
            <a:spLocks noGrp="1"/>
          </p:cNvSpPr>
          <p:nvPr>
            <p:ph type="subTitle" idx="1"/>
          </p:nvPr>
        </p:nvSpPr>
        <p:spPr>
          <a:xfrm>
            <a:off x="897904" y="849964"/>
            <a:ext cx="6849083" cy="342518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2400" dirty="0"/>
              <a:t>Data  Collection                          </a:t>
            </a:r>
          </a:p>
          <a:p>
            <a:pPr marL="285750" lvl="0" indent="-285750" algn="l" rtl="0">
              <a:lnSpc>
                <a:spcPct val="150000"/>
              </a:lnSpc>
              <a:spcBef>
                <a:spcPts val="0"/>
              </a:spcBef>
              <a:spcAft>
                <a:spcPts val="0"/>
              </a:spcAft>
              <a:buFont typeface="Wingdings" panose="05000000000000000000" pitchFamily="2" charset="2"/>
              <a:buChar char="v"/>
            </a:pPr>
            <a:r>
              <a:rPr lang="en-US" sz="2400" dirty="0"/>
              <a:t>Data Preprocessing</a:t>
            </a:r>
          </a:p>
          <a:p>
            <a:pPr marL="285750" lvl="0" indent="-285750" algn="l" rtl="0">
              <a:lnSpc>
                <a:spcPct val="150000"/>
              </a:lnSpc>
              <a:spcBef>
                <a:spcPts val="0"/>
              </a:spcBef>
              <a:spcAft>
                <a:spcPts val="0"/>
              </a:spcAft>
              <a:buFont typeface="Wingdings" panose="05000000000000000000" pitchFamily="2" charset="2"/>
              <a:buChar char="v"/>
            </a:pPr>
            <a:r>
              <a:rPr lang="en-US" sz="2400" dirty="0"/>
              <a:t>Exploratory Data Analysis(EDA)</a:t>
            </a:r>
          </a:p>
          <a:p>
            <a:pPr marL="285750" lvl="0" indent="-285750" algn="l" rtl="0">
              <a:lnSpc>
                <a:spcPct val="150000"/>
              </a:lnSpc>
              <a:spcBef>
                <a:spcPts val="0"/>
              </a:spcBef>
              <a:spcAft>
                <a:spcPts val="0"/>
              </a:spcAft>
              <a:buFont typeface="Wingdings" panose="05000000000000000000" pitchFamily="2" charset="2"/>
              <a:buChar char="v"/>
            </a:pPr>
            <a:r>
              <a:rPr lang="en-US" sz="2400" dirty="0"/>
              <a:t>Statistical Analysis</a:t>
            </a:r>
          </a:p>
          <a:p>
            <a:pPr marL="285750" lvl="0" indent="-285750" algn="l" rtl="0">
              <a:lnSpc>
                <a:spcPct val="150000"/>
              </a:lnSpc>
              <a:spcBef>
                <a:spcPts val="0"/>
              </a:spcBef>
              <a:spcAft>
                <a:spcPts val="0"/>
              </a:spcAft>
              <a:buFont typeface="Wingdings" panose="05000000000000000000" pitchFamily="2" charset="2"/>
              <a:buChar char="v"/>
            </a:pPr>
            <a:r>
              <a:rPr lang="en-US" sz="2400" dirty="0"/>
              <a:t>Virtualization</a:t>
            </a:r>
          </a:p>
          <a:p>
            <a:pPr marL="285750" lvl="0" indent="-285750" algn="l" rtl="0">
              <a:lnSpc>
                <a:spcPct val="150000"/>
              </a:lnSpc>
              <a:spcBef>
                <a:spcPts val="0"/>
              </a:spcBef>
              <a:spcAft>
                <a:spcPts val="0"/>
              </a:spcAft>
              <a:buFont typeface="Wingdings" panose="05000000000000000000" pitchFamily="2" charset="2"/>
              <a:buChar char="v"/>
            </a:pPr>
            <a:r>
              <a:rPr lang="en-US" sz="2400" dirty="0"/>
              <a:t>Insights and Recommendation</a:t>
            </a:r>
            <a:endParaRPr sz="2400" dirty="0"/>
          </a:p>
        </p:txBody>
      </p:sp>
      <p:sp>
        <p:nvSpPr>
          <p:cNvPr id="568" name="Google Shape;568;p35"/>
          <p:cNvSpPr txBox="1">
            <a:spLocks noGrp="1"/>
          </p:cNvSpPr>
          <p:nvPr>
            <p:ph type="title"/>
          </p:nvPr>
        </p:nvSpPr>
        <p:spPr>
          <a:xfrm>
            <a:off x="827608" y="234157"/>
            <a:ext cx="3795825" cy="5762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Design &amp; Thinking</a:t>
            </a:r>
            <a:endParaRPr dirty="0"/>
          </a:p>
        </p:txBody>
      </p:sp>
      <p:sp>
        <p:nvSpPr>
          <p:cNvPr id="571" name="Google Shape;571;p35"/>
          <p:cNvSpPr/>
          <p:nvPr/>
        </p:nvSpPr>
        <p:spPr>
          <a:xfrm>
            <a:off x="6055528" y="1526362"/>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6848872" y="3047750"/>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C58F-70CD-57D9-B52F-E788D1E4342B}"/>
              </a:ext>
            </a:extLst>
          </p:cNvPr>
          <p:cNvSpPr>
            <a:spLocks noGrp="1"/>
          </p:cNvSpPr>
          <p:nvPr>
            <p:ph type="title"/>
          </p:nvPr>
        </p:nvSpPr>
        <p:spPr>
          <a:xfrm>
            <a:off x="419501" y="0"/>
            <a:ext cx="7717800" cy="572700"/>
          </a:xfrm>
        </p:spPr>
        <p:txBody>
          <a:bodyPr>
            <a:normAutofit fontScale="90000"/>
          </a:bodyPr>
          <a:lstStyle/>
          <a:p>
            <a:r>
              <a:rPr lang="en-IN" dirty="0"/>
              <a:t>Conclusion </a:t>
            </a:r>
            <a:br>
              <a:rPr lang="en-IN" dirty="0"/>
            </a:br>
            <a:endParaRPr lang="en-IN" dirty="0"/>
          </a:p>
        </p:txBody>
      </p:sp>
      <p:sp>
        <p:nvSpPr>
          <p:cNvPr id="3" name="Text Placeholder 2">
            <a:extLst>
              <a:ext uri="{FF2B5EF4-FFF2-40B4-BE49-F238E27FC236}">
                <a16:creationId xmlns:a16="http://schemas.microsoft.com/office/drawing/2014/main" id="{29F83F50-C4AA-CA1E-64EE-40D7312556E9}"/>
              </a:ext>
            </a:extLst>
          </p:cNvPr>
          <p:cNvSpPr>
            <a:spLocks noGrp="1"/>
          </p:cNvSpPr>
          <p:nvPr>
            <p:ph type="body" idx="1"/>
          </p:nvPr>
        </p:nvSpPr>
        <p:spPr>
          <a:xfrm>
            <a:off x="408879" y="477360"/>
            <a:ext cx="7820722" cy="4490043"/>
          </a:xfrm>
        </p:spPr>
        <p:txBody>
          <a:bodyPr>
            <a:noAutofit/>
          </a:bodyPr>
          <a:lstStyle/>
          <a:p>
            <a:pPr marL="0" lvl="0" indent="0" algn="l" rtl="0">
              <a:lnSpc>
                <a:spcPct val="170000"/>
              </a:lnSpc>
              <a:spcBef>
                <a:spcPts val="0"/>
              </a:spcBef>
              <a:spcAft>
                <a:spcPts val="1200"/>
              </a:spcAft>
            </a:pPr>
            <a:r>
              <a:rPr lang="en-US" sz="1000" dirty="0"/>
              <a:t>The analysis of the COVID-19 vaccine dataset has provided valuable insights into the global vaccination effort. It is evident that vaccination progress is influenced by a combination of factors, including vaccine availability, distribution strategies, and regional disparities in healthcare resources.</a:t>
            </a:r>
          </a:p>
          <a:p>
            <a:pPr marL="0" lvl="0" indent="0" algn="l" rtl="0">
              <a:lnSpc>
                <a:spcPct val="170000"/>
              </a:lnSpc>
              <a:spcBef>
                <a:spcPts val="0"/>
              </a:spcBef>
              <a:spcAft>
                <a:spcPts val="1200"/>
              </a:spcAft>
            </a:pPr>
            <a:r>
              <a:rPr lang="en-US" sz="1000" dirty="0"/>
              <a:t>To improve vaccination rates worldwide and ensure equitable access to vaccines, policymakers and public health officials should consider the following:</a:t>
            </a:r>
          </a:p>
          <a:p>
            <a:pPr marL="742950" lvl="1" indent="-285750">
              <a:lnSpc>
                <a:spcPct val="170000"/>
              </a:lnSpc>
              <a:spcAft>
                <a:spcPts val="1200"/>
              </a:spcAft>
              <a:buFont typeface="Arial" panose="020B0604020202020204" pitchFamily="34" charset="0"/>
              <a:buChar char="•"/>
            </a:pPr>
            <a:r>
              <a:rPr lang="en-US" sz="1000" dirty="0"/>
              <a:t>Continuously monitor and adjust vaccination distribution strategies to address disparities.</a:t>
            </a:r>
          </a:p>
          <a:p>
            <a:pPr marL="742950" lvl="1" indent="-285750">
              <a:lnSpc>
                <a:spcPct val="170000"/>
              </a:lnSpc>
              <a:spcAft>
                <a:spcPts val="1200"/>
              </a:spcAft>
              <a:buFont typeface="Arial" panose="020B0604020202020204" pitchFamily="34" charset="0"/>
              <a:buChar char="•"/>
            </a:pPr>
            <a:r>
              <a:rPr lang="en-US" sz="1000" dirty="0"/>
              <a:t>Promote public awareness and confidence in vaccines to encourage higher uptake.</a:t>
            </a:r>
          </a:p>
          <a:p>
            <a:pPr marL="742950" lvl="1" indent="-285750">
              <a:lnSpc>
                <a:spcPct val="170000"/>
              </a:lnSpc>
              <a:spcAft>
                <a:spcPts val="1200"/>
              </a:spcAft>
              <a:buFont typeface="Arial" panose="020B0604020202020204" pitchFamily="34" charset="0"/>
              <a:buChar char="•"/>
            </a:pPr>
            <a:r>
              <a:rPr lang="en-US" sz="1000" dirty="0"/>
              <a:t>Collaborate with international organizations to ensure the availability of vaccines in underserved regions.</a:t>
            </a:r>
          </a:p>
          <a:p>
            <a:pPr marL="742950" lvl="1" indent="-285750">
              <a:lnSpc>
                <a:spcPct val="170000"/>
              </a:lnSpc>
              <a:spcAft>
                <a:spcPts val="1200"/>
              </a:spcAft>
              <a:buFont typeface="Arial" panose="020B0604020202020204" pitchFamily="34" charset="0"/>
              <a:buChar char="•"/>
            </a:pPr>
            <a:r>
              <a:rPr lang="en-US" sz="1000" dirty="0"/>
              <a:t>Use data-driven insights to optimize vaccination campaigns and target high-risk populations.</a:t>
            </a:r>
          </a:p>
          <a:p>
            <a:pPr marL="0" lvl="0" indent="0" algn="l" rtl="0">
              <a:lnSpc>
                <a:spcPct val="170000"/>
              </a:lnSpc>
              <a:spcBef>
                <a:spcPts val="0"/>
              </a:spcBef>
              <a:spcAft>
                <a:spcPts val="1200"/>
              </a:spcAft>
            </a:pPr>
            <a:r>
              <a:rPr lang="en-US" sz="1000" dirty="0"/>
              <a:t>This analysis serves as a foundation for further research and policy decisions aimed at effectively combatting the covid-19 pandemic and achieving global vaccination goals.</a:t>
            </a:r>
          </a:p>
          <a:p>
            <a:pPr marL="0" lvl="0" indent="0" algn="l" rtl="0">
              <a:lnSpc>
                <a:spcPct val="170000"/>
              </a:lnSpc>
              <a:spcBef>
                <a:spcPts val="0"/>
              </a:spcBef>
              <a:spcAft>
                <a:spcPts val="1200"/>
              </a:spcAft>
            </a:pPr>
            <a:endParaRPr lang="en-US" sz="1000" dirty="0"/>
          </a:p>
          <a:p>
            <a:pPr marL="285750" lvl="0" indent="-285750" algn="l" rtl="0">
              <a:lnSpc>
                <a:spcPct val="170000"/>
              </a:lnSpc>
              <a:spcBef>
                <a:spcPts val="0"/>
              </a:spcBef>
              <a:spcAft>
                <a:spcPts val="1200"/>
              </a:spcAft>
              <a:buFont typeface="Arial" panose="020B0604020202020204" pitchFamily="34" charset="0"/>
              <a:buChar char="•"/>
            </a:pPr>
            <a:endParaRPr lang="en-US" sz="1000" dirty="0"/>
          </a:p>
          <a:p>
            <a:pPr marL="285750" lvl="0" indent="-285750" algn="l" rtl="0">
              <a:lnSpc>
                <a:spcPct val="170000"/>
              </a:lnSpc>
              <a:spcBef>
                <a:spcPts val="0"/>
              </a:spcBef>
              <a:spcAft>
                <a:spcPts val="1200"/>
              </a:spcAft>
              <a:buFont typeface="Arial" panose="020B0604020202020204" pitchFamily="34" charset="0"/>
              <a:buChar char="•"/>
            </a:pPr>
            <a:endParaRPr lang="en-US" sz="1000" dirty="0"/>
          </a:p>
          <a:p>
            <a:pPr marL="285750" lvl="0" indent="-285750" algn="l" rtl="0">
              <a:lnSpc>
                <a:spcPct val="170000"/>
              </a:lnSpc>
              <a:spcBef>
                <a:spcPts val="0"/>
              </a:spcBef>
              <a:spcAft>
                <a:spcPts val="1200"/>
              </a:spcAft>
              <a:buFont typeface="Arial" panose="020B0604020202020204" pitchFamily="34" charset="0"/>
              <a:buChar char="•"/>
            </a:pPr>
            <a:endParaRPr lang="en-US" sz="1000" dirty="0"/>
          </a:p>
          <a:p>
            <a:pPr marL="285750" lvl="0" indent="-285750" algn="l" rtl="0">
              <a:lnSpc>
                <a:spcPct val="170000"/>
              </a:lnSpc>
              <a:spcBef>
                <a:spcPts val="0"/>
              </a:spcBef>
              <a:spcAft>
                <a:spcPts val="1200"/>
              </a:spcAft>
              <a:buFont typeface="Arial" panose="020B0604020202020204" pitchFamily="34" charset="0"/>
              <a:buChar char="•"/>
            </a:pPr>
            <a:endParaRPr lang="en-US" sz="1000" dirty="0"/>
          </a:p>
          <a:p>
            <a:pPr marL="152400" indent="0">
              <a:lnSpc>
                <a:spcPct val="170000"/>
              </a:lnSpc>
              <a:buNone/>
            </a:pPr>
            <a:endParaRPr lang="en-IN" sz="1000" dirty="0"/>
          </a:p>
        </p:txBody>
      </p:sp>
    </p:spTree>
    <p:extLst>
      <p:ext uri="{BB962C8B-B14F-4D97-AF65-F5344CB8AC3E}">
        <p14:creationId xmlns:p14="http://schemas.microsoft.com/office/powerpoint/2010/main" val="55312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F04B-83EE-0C00-2725-88925E85E4FD}"/>
              </a:ext>
            </a:extLst>
          </p:cNvPr>
          <p:cNvSpPr>
            <a:spLocks noGrp="1"/>
          </p:cNvSpPr>
          <p:nvPr>
            <p:ph type="title"/>
          </p:nvPr>
        </p:nvSpPr>
        <p:spPr/>
        <p:txBody>
          <a:bodyPr>
            <a:normAutofit fontScale="90000"/>
          </a:bodyPr>
          <a:lstStyle/>
          <a:p>
            <a:r>
              <a:rPr lang="en-IN" dirty="0"/>
              <a:t>Data collection</a:t>
            </a:r>
          </a:p>
        </p:txBody>
      </p:sp>
      <p:sp>
        <p:nvSpPr>
          <p:cNvPr id="3" name="Text Placeholder 2">
            <a:extLst>
              <a:ext uri="{FF2B5EF4-FFF2-40B4-BE49-F238E27FC236}">
                <a16:creationId xmlns:a16="http://schemas.microsoft.com/office/drawing/2014/main" id="{6A457E18-6556-C8B4-EF43-DA73213DF79B}"/>
              </a:ext>
            </a:extLst>
          </p:cNvPr>
          <p:cNvSpPr>
            <a:spLocks noGrp="1"/>
          </p:cNvSpPr>
          <p:nvPr>
            <p:ph type="body" idx="1"/>
          </p:nvPr>
        </p:nvSpPr>
        <p:spPr>
          <a:xfrm>
            <a:off x="558322" y="785236"/>
            <a:ext cx="7962424" cy="5014155"/>
          </a:xfrm>
        </p:spPr>
        <p:txBody>
          <a:bodyPr>
            <a:noAutofit/>
          </a:bodyPr>
          <a:lstStyle/>
          <a:p>
            <a:pPr>
              <a:lnSpc>
                <a:spcPct val="150000"/>
              </a:lnSpc>
              <a:buFont typeface="Wingdings" panose="05000000000000000000" pitchFamily="2" charset="2"/>
              <a:buChar char="Ø"/>
            </a:pPr>
            <a:r>
              <a:rPr lang="en-US" dirty="0"/>
              <a:t>The dataset used for the covid-19 vaccine analysis project is a csv file with 15 columns representing </a:t>
            </a:r>
            <a:r>
              <a:rPr lang="en-US" dirty="0" err="1"/>
              <a:t>country,ISO</a:t>
            </a:r>
            <a:r>
              <a:rPr lang="en-US" dirty="0"/>
              <a:t> </a:t>
            </a:r>
            <a:r>
              <a:rPr lang="en-US" dirty="0" err="1"/>
              <a:t>code,Date,total</a:t>
            </a:r>
            <a:r>
              <a:rPr lang="en-US" dirty="0"/>
              <a:t> vaccination , people vaccinated, people fully vaccinated, daily vaccinated raw, daily </a:t>
            </a:r>
            <a:r>
              <a:rPr lang="en-US" dirty="0" err="1"/>
              <a:t>vaccination,total</a:t>
            </a:r>
            <a:r>
              <a:rPr lang="en-US" dirty="0"/>
              <a:t> vaccinations per 100,people vaccinated per 100, people fully vaccinated per 100, daily vaccinations per million, vaccines, source </a:t>
            </a:r>
            <a:r>
              <a:rPr lang="en-US" dirty="0" err="1"/>
              <a:t>name,source</a:t>
            </a:r>
            <a:r>
              <a:rPr lang="en-US" dirty="0"/>
              <a:t> website.</a:t>
            </a:r>
          </a:p>
          <a:p>
            <a:pPr>
              <a:lnSpc>
                <a:spcPct val="150000"/>
              </a:lnSpc>
              <a:buFont typeface="Wingdings" panose="05000000000000000000" pitchFamily="2" charset="2"/>
              <a:buChar char="Ø"/>
            </a:pPr>
            <a:r>
              <a:rPr lang="en-US" dirty="0"/>
              <a:t>Identify reputable sources such as health organizations (e.g., WHO, CDC), government agencies, and trusted research studies to ensure the accuracy and reliability of the data.</a:t>
            </a:r>
          </a:p>
          <a:p>
            <a:pPr>
              <a:lnSpc>
                <a:spcPct val="150000"/>
              </a:lnSpc>
              <a:buFont typeface="Wingdings" panose="05000000000000000000" pitchFamily="2" charset="2"/>
              <a:buChar char="Ø"/>
            </a:pPr>
            <a:r>
              <a:rPr lang="en-US" dirty="0"/>
              <a:t>Explore public health databases for comprehensive datasets related to </a:t>
            </a:r>
          </a:p>
          <a:p>
            <a:pPr>
              <a:lnSpc>
                <a:spcPct val="150000"/>
              </a:lnSpc>
              <a:buFont typeface="Wingdings" panose="05000000000000000000" pitchFamily="2" charset="2"/>
              <a:buChar char="Ø"/>
            </a:pPr>
            <a:r>
              <a:rPr lang="en-US" dirty="0"/>
              <a:t>Covid-19 vaccines. Prioritize sources that provide detailed and up-to-date </a:t>
            </a:r>
          </a:p>
          <a:p>
            <a:pPr>
              <a:lnSpc>
                <a:spcPct val="150000"/>
              </a:lnSpc>
              <a:buFont typeface="Wingdings" panose="05000000000000000000" pitchFamily="2" charset="2"/>
              <a:buChar char="Ø"/>
            </a:pPr>
            <a:r>
              <a:rPr lang="en-US" dirty="0"/>
              <a:t>Establish contact with health departments at various levels (local, regional, national) to obtain detailed and granular data on vaccination campaigns, distribution strategies, and adverse reaction reports.</a:t>
            </a:r>
          </a:p>
          <a:p>
            <a:pPr>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60593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8F52-FCA4-F4A4-196F-97C14DB6FED7}"/>
              </a:ext>
            </a:extLst>
          </p:cNvPr>
          <p:cNvSpPr>
            <a:spLocks noGrp="1"/>
          </p:cNvSpPr>
          <p:nvPr>
            <p:ph type="title"/>
          </p:nvPr>
        </p:nvSpPr>
        <p:spPr>
          <a:xfrm>
            <a:off x="850074" y="355606"/>
            <a:ext cx="7717800" cy="572700"/>
          </a:xfrm>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620C7A72-B965-26CB-7E1B-809357FBE344}"/>
              </a:ext>
            </a:extLst>
          </p:cNvPr>
          <p:cNvSpPr>
            <a:spLocks noGrp="1"/>
          </p:cNvSpPr>
          <p:nvPr>
            <p:ph type="body" idx="1"/>
          </p:nvPr>
        </p:nvSpPr>
        <p:spPr>
          <a:xfrm>
            <a:off x="694564" y="959643"/>
            <a:ext cx="7717800" cy="3416400"/>
          </a:xfrm>
        </p:spPr>
        <p:txBody>
          <a:bodyPr>
            <a:noAutofit/>
          </a:bodyPr>
          <a:lstStyle/>
          <a:p>
            <a:pPr>
              <a:lnSpc>
                <a:spcPct val="200000"/>
              </a:lnSpc>
              <a:buFont typeface="Wingdings" panose="05000000000000000000" pitchFamily="2" charset="2"/>
              <a:buChar char="Ø"/>
            </a:pPr>
            <a:r>
              <a:rPr lang="en-US" dirty="0"/>
              <a:t>Implement strategies to handle missing values, such as imputation techniques or, if necessary, consult domain experts to determine appropriate approaches for filling missing data.</a:t>
            </a:r>
          </a:p>
          <a:p>
            <a:pPr>
              <a:lnSpc>
                <a:spcPct val="200000"/>
              </a:lnSpc>
              <a:buFont typeface="Wingdings" panose="05000000000000000000" pitchFamily="2" charset="2"/>
              <a:buChar char="Ø"/>
            </a:pPr>
            <a:r>
              <a:rPr lang="en-US" dirty="0"/>
              <a:t>Utilize statistical methods to identify and manage outliers. Decide whether outliers should be corrected, removed, or retained based on their impact on the analysis.</a:t>
            </a:r>
          </a:p>
          <a:p>
            <a:pPr>
              <a:lnSpc>
                <a:spcPct val="200000"/>
              </a:lnSpc>
              <a:buFont typeface="Wingdings" panose="05000000000000000000" pitchFamily="2" charset="2"/>
              <a:buChar char="Ø"/>
            </a:pPr>
            <a:r>
              <a:rPr lang="en-US" dirty="0"/>
              <a:t>Ensure consistency in data formats by standardizing units, date formats, and any other variables that may have diverse representations across the dataset.</a:t>
            </a:r>
          </a:p>
          <a:p>
            <a:pPr>
              <a:lnSpc>
                <a:spcPct val="200000"/>
              </a:lnSpc>
              <a:buFont typeface="Wingdings" panose="05000000000000000000" pitchFamily="2" charset="2"/>
              <a:buChar char="Ø"/>
            </a:pPr>
            <a:r>
              <a:rPr lang="en-US" dirty="0"/>
              <a:t>Develop procedures to identify and handle any duplicate entries in the dataset, ensuring that each data point is unique and contributes meaningfully  of the analysis</a:t>
            </a:r>
          </a:p>
          <a:p>
            <a:pPr>
              <a:lnSpc>
                <a:spcPct val="20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4781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D876-ED9A-D5BE-5E84-65F31DE7704F}"/>
              </a:ext>
            </a:extLst>
          </p:cNvPr>
          <p:cNvSpPr>
            <a:spLocks noGrp="1"/>
          </p:cNvSpPr>
          <p:nvPr>
            <p:ph type="title"/>
          </p:nvPr>
        </p:nvSpPr>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A561D357-2350-06C4-FFBC-92ABF108B339}"/>
              </a:ext>
            </a:extLst>
          </p:cNvPr>
          <p:cNvSpPr>
            <a:spLocks noGrp="1"/>
          </p:cNvSpPr>
          <p:nvPr>
            <p:ph type="body" idx="1"/>
          </p:nvPr>
        </p:nvSpPr>
        <p:spPr>
          <a:xfrm>
            <a:off x="700785" y="928540"/>
            <a:ext cx="7717800" cy="3416400"/>
          </a:xfrm>
        </p:spPr>
        <p:txBody>
          <a:bodyPr>
            <a:noAutofit/>
          </a:bodyPr>
          <a:lstStyle/>
          <a:p>
            <a:pPr marL="323850" indent="-171450">
              <a:lnSpc>
                <a:spcPct val="200000"/>
              </a:lnSpc>
              <a:buFont typeface="Wingdings" panose="05000000000000000000" pitchFamily="2" charset="2"/>
              <a:buChar char="Ø"/>
            </a:pPr>
            <a:r>
              <a:rPr lang="en-US" dirty="0"/>
              <a:t>Identify key variables for exploration, focusing on aspects such as vaccine efficacy rates, distribution patterns, adverse reaction frequencies, and demographic characteristics.</a:t>
            </a:r>
          </a:p>
          <a:p>
            <a:pPr marL="323850" indent="-171450">
              <a:lnSpc>
                <a:spcPct val="200000"/>
              </a:lnSpc>
              <a:buFont typeface="Wingdings" panose="05000000000000000000" pitchFamily="2" charset="2"/>
              <a:buChar char="Ø"/>
            </a:pPr>
            <a:r>
              <a:rPr lang="en-US" dirty="0"/>
              <a:t>Generate statistical summaries (mean, median, standard deviation, etc.) for numerical variables and frequency distributions for categorical variables. Complement these summaries with visualizations such as histograms, bar charts, and pie charts for a comprehensive overview.</a:t>
            </a:r>
          </a:p>
          <a:p>
            <a:pPr marL="323850" indent="-171450">
              <a:lnSpc>
                <a:spcPct val="200000"/>
              </a:lnSpc>
              <a:buFont typeface="Wingdings" panose="05000000000000000000" pitchFamily="2" charset="2"/>
              <a:buChar char="Ø"/>
            </a:pPr>
            <a:r>
              <a:rPr lang="en-US" dirty="0"/>
              <a:t>Analyze temporal trends in vaccine distribution and adverse reactions. Use time series plots and trend analyses to identify patterns and potential seasonality.</a:t>
            </a:r>
          </a:p>
          <a:p>
            <a:pPr marL="323850" indent="-171450">
              <a:lnSpc>
                <a:spcPct val="200000"/>
              </a:lnSpc>
              <a:buFont typeface="Wingdings" panose="05000000000000000000" pitchFamily="2" charset="2"/>
              <a:buChar char="Ø"/>
            </a:pPr>
            <a:r>
              <a:rPr lang="en-US" dirty="0"/>
              <a:t>Use exploratory techniques to identify potential outliers or anomalies in the data.</a:t>
            </a:r>
          </a:p>
          <a:p>
            <a:pPr marL="323850" indent="-171450">
              <a:lnSpc>
                <a:spcPct val="20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249674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0E9-FA9B-A3D0-B670-CC14FF0B1488}"/>
              </a:ext>
            </a:extLst>
          </p:cNvPr>
          <p:cNvSpPr>
            <a:spLocks noGrp="1"/>
          </p:cNvSpPr>
          <p:nvPr>
            <p:ph type="title"/>
          </p:nvPr>
        </p:nvSpPr>
        <p:spPr>
          <a:xfrm>
            <a:off x="825192" y="131672"/>
            <a:ext cx="7717800" cy="572700"/>
          </a:xfrm>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BD287F23-F8ED-4D07-6268-CE2516113E42}"/>
              </a:ext>
            </a:extLst>
          </p:cNvPr>
          <p:cNvSpPr>
            <a:spLocks noGrp="1"/>
          </p:cNvSpPr>
          <p:nvPr>
            <p:ph type="body" idx="1"/>
          </p:nvPr>
        </p:nvSpPr>
        <p:spPr>
          <a:xfrm>
            <a:off x="619668" y="558750"/>
            <a:ext cx="7569367" cy="4279950"/>
          </a:xfrm>
        </p:spPr>
        <p:txBody>
          <a:bodyPr>
            <a:noAutofit/>
          </a:bodyPr>
          <a:lstStyle/>
          <a:p>
            <a:pPr marL="438150" indent="-285750">
              <a:lnSpc>
                <a:spcPct val="200000"/>
              </a:lnSpc>
              <a:buFont typeface="Wingdings" panose="05000000000000000000" pitchFamily="2" charset="2"/>
              <a:buChar char="Ø"/>
            </a:pPr>
            <a:r>
              <a:rPr lang="en-US" dirty="0"/>
              <a:t>Use exploratory techniques to identify potential outliers or anomalies in the data. Employ box plots and scatter plots, particularly useful in detecting data points that deviate significantly from the norm</a:t>
            </a:r>
          </a:p>
          <a:p>
            <a:pPr marL="438150" indent="-285750">
              <a:lnSpc>
                <a:spcPct val="200000"/>
              </a:lnSpc>
              <a:buFont typeface="Wingdings" panose="05000000000000000000" pitchFamily="2" charset="2"/>
              <a:buChar char="Ø"/>
            </a:pPr>
            <a:r>
              <a:rPr lang="en-US" dirty="0"/>
              <a:t>Formulate clear hypotheses related to vaccine efficacy, distribution, and adverse effects. Define null and alternative hypotheses to guide the statistical analyses.</a:t>
            </a:r>
          </a:p>
          <a:p>
            <a:pPr marL="438150" indent="-285750">
              <a:lnSpc>
                <a:spcPct val="200000"/>
              </a:lnSpc>
              <a:buFont typeface="Wingdings" panose="05000000000000000000" pitchFamily="2" charset="2"/>
              <a:buChar char="Ø"/>
            </a:pPr>
            <a:r>
              <a:rPr lang="en-US" dirty="0"/>
              <a:t>Conduct comparative analyses to compare vaccine efficacy rates between different groups (e.g., age groups, regions) using appropriate statistical tests (t-tests, ANOVA, etc.).</a:t>
            </a:r>
          </a:p>
          <a:p>
            <a:pPr marL="438150" indent="-285750">
              <a:lnSpc>
                <a:spcPct val="200000"/>
              </a:lnSpc>
              <a:buFont typeface="Wingdings" panose="05000000000000000000" pitchFamily="2" charset="2"/>
              <a:buChar char="Ø"/>
            </a:pPr>
            <a:r>
              <a:rPr lang="en-US" dirty="0"/>
              <a:t>Investigate relationships between variables using correlation analyses. Perform regression analyses to model and predict factors influencing vaccine efficacy, distribution, or adverse effects.</a:t>
            </a:r>
          </a:p>
          <a:p>
            <a:pPr marL="438150" indent="-285750">
              <a:lnSpc>
                <a:spcPct val="200000"/>
              </a:lnSpc>
              <a:buFont typeface="Wingdings" panose="05000000000000000000" pitchFamily="2" charset="2"/>
              <a:buChar char="Ø"/>
            </a:pPr>
            <a:r>
              <a:rPr lang="en-US" dirty="0"/>
              <a:t>Calculate descriptive statistics (mean, median, standard deviation, etc.) for key variables. </a:t>
            </a:r>
          </a:p>
          <a:p>
            <a:pPr marL="438150" indent="-285750">
              <a:lnSpc>
                <a:spcPct val="20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34019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81D7-6BA7-00D5-51BD-20B6CF79C6A2}"/>
              </a:ext>
            </a:extLst>
          </p:cNvPr>
          <p:cNvSpPr>
            <a:spLocks noGrp="1"/>
          </p:cNvSpPr>
          <p:nvPr>
            <p:ph type="title"/>
          </p:nvPr>
        </p:nvSpPr>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BD10CA8A-4801-CA1C-42FF-6C6A1BE46F51}"/>
              </a:ext>
            </a:extLst>
          </p:cNvPr>
          <p:cNvSpPr>
            <a:spLocks noGrp="1"/>
          </p:cNvSpPr>
          <p:nvPr>
            <p:ph type="body" idx="1"/>
          </p:nvPr>
        </p:nvSpPr>
        <p:spPr>
          <a:xfrm>
            <a:off x="545273" y="810352"/>
            <a:ext cx="7798873" cy="3873008"/>
          </a:xfrm>
        </p:spPr>
        <p:txBody>
          <a:bodyPr>
            <a:noAutofit/>
          </a:bodyPr>
          <a:lstStyle/>
          <a:p>
            <a:pPr marL="323850" indent="-171450">
              <a:lnSpc>
                <a:spcPct val="150000"/>
              </a:lnSpc>
              <a:buFont typeface="Wingdings" panose="05000000000000000000" pitchFamily="2" charset="2"/>
              <a:buChar char="Ø"/>
            </a:pPr>
            <a:r>
              <a:rPr lang="en-US" sz="1400" b="1" dirty="0"/>
              <a:t>Data Exploration Visualization</a:t>
            </a:r>
            <a:r>
              <a:rPr lang="en-US" sz="1400" dirty="0"/>
              <a:t>:</a:t>
            </a:r>
          </a:p>
          <a:p>
            <a:pPr marL="152400" indent="0">
              <a:lnSpc>
                <a:spcPct val="150000"/>
              </a:lnSpc>
              <a:buNone/>
            </a:pPr>
            <a:r>
              <a:rPr lang="en-US" sz="1400" dirty="0"/>
              <a:t>        Line charts, histograms, pie charts for basic trends and distributions.</a:t>
            </a:r>
          </a:p>
          <a:p>
            <a:pPr marL="323850" indent="-171450">
              <a:lnSpc>
                <a:spcPct val="150000"/>
              </a:lnSpc>
              <a:buFont typeface="Wingdings" panose="05000000000000000000" pitchFamily="2" charset="2"/>
              <a:buChar char="Ø"/>
            </a:pPr>
            <a:r>
              <a:rPr lang="en-US" sz="1400" b="1" dirty="0"/>
              <a:t>Vaccine Efficacy Visualizations</a:t>
            </a:r>
            <a:r>
              <a:rPr lang="en-US" sz="1400" dirty="0"/>
              <a:t>:</a:t>
            </a:r>
          </a:p>
          <a:p>
            <a:pPr marL="152400" indent="0">
              <a:lnSpc>
                <a:spcPct val="150000"/>
              </a:lnSpc>
              <a:buNone/>
            </a:pPr>
            <a:r>
              <a:rPr lang="en-US" sz="1400" dirty="0"/>
              <a:t>       Bar charts, line charts, heatmaps for variations across vaccine types, age groups, or regions.</a:t>
            </a:r>
          </a:p>
          <a:p>
            <a:pPr marL="323850" indent="-171450">
              <a:lnSpc>
                <a:spcPct val="150000"/>
              </a:lnSpc>
              <a:buFont typeface="Wingdings" panose="05000000000000000000" pitchFamily="2" charset="2"/>
              <a:buChar char="Ø"/>
            </a:pPr>
            <a:r>
              <a:rPr lang="en-US" sz="1400" b="1" dirty="0"/>
              <a:t>Distribution Pattern Visualizations</a:t>
            </a:r>
            <a:r>
              <a:rPr lang="en-US" sz="1400" dirty="0"/>
              <a:t>:</a:t>
            </a:r>
          </a:p>
          <a:p>
            <a:pPr marL="152400" indent="0">
              <a:lnSpc>
                <a:spcPct val="150000"/>
              </a:lnSpc>
              <a:buNone/>
            </a:pPr>
            <a:r>
              <a:rPr lang="en-US" sz="1400" dirty="0"/>
              <a:t>     Time series plots, stacked area charts, animated maps for temporal trends and geographic variations.</a:t>
            </a:r>
          </a:p>
          <a:p>
            <a:pPr marL="323850" indent="-171450">
              <a:lnSpc>
                <a:spcPct val="150000"/>
              </a:lnSpc>
              <a:buFont typeface="Wingdings" panose="05000000000000000000" pitchFamily="2" charset="2"/>
              <a:buChar char="Ø"/>
            </a:pPr>
            <a:r>
              <a:rPr lang="en-US" sz="1400" b="1" dirty="0"/>
              <a:t>Adverse Effects Representation</a:t>
            </a:r>
            <a:r>
              <a:rPr lang="en-US" sz="1400" dirty="0"/>
              <a:t>:</a:t>
            </a:r>
          </a:p>
          <a:p>
            <a:pPr marL="152400" indent="0">
              <a:lnSpc>
                <a:spcPct val="150000"/>
              </a:lnSpc>
              <a:buNone/>
            </a:pPr>
            <a:r>
              <a:rPr lang="en-US" sz="1400" dirty="0"/>
              <a:t>     Bar charts, donut charts, </a:t>
            </a:r>
            <a:r>
              <a:rPr lang="en-US" sz="1400" dirty="0" err="1"/>
              <a:t>treemaps</a:t>
            </a:r>
            <a:r>
              <a:rPr lang="en-US" sz="1400" dirty="0"/>
              <a:t> for clear representation of adverse reaction profiles.</a:t>
            </a:r>
          </a:p>
          <a:p>
            <a:pPr marL="323850" indent="-171450">
              <a:lnSpc>
                <a:spcPct val="15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1652989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2484</Words>
  <Application>Microsoft Office PowerPoint</Application>
  <PresentationFormat>On-screen Show (16:9)</PresentationFormat>
  <Paragraphs>299</Paragraphs>
  <Slides>40</Slides>
  <Notes>12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COVID 19 VACCINE   Data  Analysis</vt:lpstr>
      <vt:lpstr>ABSTRACT</vt:lpstr>
      <vt:lpstr>Objective</vt:lpstr>
      <vt:lpstr>Design &amp; Thinking</vt:lpstr>
      <vt:lpstr>Data collection</vt:lpstr>
      <vt:lpstr>Data preprocessing</vt:lpstr>
      <vt:lpstr>Exploratory data analysis</vt:lpstr>
      <vt:lpstr>Statistical analysis</vt:lpstr>
      <vt:lpstr>Visualization</vt:lpstr>
      <vt:lpstr>Insights &amp; Recommendation</vt:lpstr>
      <vt:lpstr>PowerPoint Presentation</vt:lpstr>
      <vt:lpstr>Data Exploration and Understanding</vt:lpstr>
      <vt:lpstr>Data Preprocessing</vt:lpstr>
      <vt:lpstr> </vt:lpstr>
      <vt:lpstr> </vt:lpstr>
      <vt:lpstr>Program for data preprocessing:</vt:lpstr>
      <vt:lpstr> </vt:lpstr>
      <vt:lpstr>Output:</vt:lpstr>
      <vt:lpstr>PowerPoint Presentation</vt:lpstr>
      <vt:lpstr>Dataset after preprocessing : </vt:lpstr>
      <vt:lpstr>Exploratory Data Analysis</vt:lpstr>
      <vt:lpstr>Program for EDA:</vt:lpstr>
      <vt:lpstr> </vt:lpstr>
      <vt:lpstr>Output:</vt:lpstr>
      <vt:lpstr>PowerPoint Presentation</vt:lpstr>
      <vt:lpstr>PowerPoint Presentation</vt:lpstr>
      <vt:lpstr>PowerPoint Presentation</vt:lpstr>
      <vt:lpstr>Statistical Analysis</vt:lpstr>
      <vt:lpstr>Program for Statistical analysis :</vt:lpstr>
      <vt:lpstr>  </vt:lpstr>
      <vt:lpstr>Output:</vt:lpstr>
      <vt:lpstr>PowerPoint Presentation</vt:lpstr>
      <vt:lpstr>Visualization</vt:lpstr>
      <vt:lpstr>Program for Visualization :</vt:lpstr>
      <vt:lpstr> </vt:lpstr>
      <vt:lpstr>Output:</vt:lpstr>
      <vt:lpstr>PowerPoint Presentation</vt:lpstr>
      <vt:lpstr>Insight and Recommendation </vt:lpstr>
      <vt:lpstr>Present key Finding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Data  Analysis</dc:title>
  <dc:creator>vishnu</dc:creator>
  <cp:lastModifiedBy>SARATH SOWJIK V</cp:lastModifiedBy>
  <cp:revision>8</cp:revision>
  <dcterms:modified xsi:type="dcterms:W3CDTF">2023-11-01T14:08:46Z</dcterms:modified>
</cp:coreProperties>
</file>