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embeddedFontLst>
    <p:embeddedFont>
      <p:font typeface="Roboto"/>
      <p:regular r:id="rId22"/>
      <p:bold r:id="rId23"/>
      <p:italic r:id="rId24"/>
      <p:boldItalic r:id="rId25"/>
    </p:embeddedFont>
    <p:embeddedFont>
      <p:font typeface="Lobster"/>
      <p:regular r:id="rId26"/>
    </p:embeddedFont>
    <p:embeddedFont>
      <p:font typeface="Pacifico"/>
      <p:regular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941C5B0-6FC4-4F02-82EB-0392119A459B}">
  <a:tblStyle styleId="{4941C5B0-6FC4-4F02-82EB-0392119A459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Roboto-regular.fntdata"/><Relationship Id="rId21" Type="http://schemas.openxmlformats.org/officeDocument/2006/relationships/slide" Target="slides/slide15.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Lobster-regular.fntdata"/><Relationship Id="rId25" Type="http://schemas.openxmlformats.org/officeDocument/2006/relationships/font" Target="fonts/Roboto-boldItalic.fntdata"/><Relationship Id="rId27" Type="http://schemas.openxmlformats.org/officeDocument/2006/relationships/font" Target="fonts/Pacifico-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a4d7cc4684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a4d7cc4684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a4d7cc4684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a4d7cc4684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a4d7cc4684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a4d7cc4684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a4d7cc4684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a4d7cc4684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328a2dcd471_0_7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328a2dcd471_0_7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a4d7cc4684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a4d7cc4684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a4d7cc4684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a4d7cc4684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328a2dcd471_0_6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328a2dcd471_0_6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328a2dcd471_0_7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328a2dcd471_0_7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328a2dcd471_0_7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328a2dcd471_0_7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a4d7cc468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a4d7cc468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a4d7cc4684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a4d7cc4684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a4d7cc4684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a4d7cc4684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328a2dcd471_0_7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328a2dcd471_0_7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328a2dcd471_0_7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328a2dcd471_0_7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84550" y="2664288"/>
            <a:ext cx="8854200" cy="12570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Clr>
                <a:srgbClr val="000000"/>
              </a:buClr>
              <a:buSzPts val="891"/>
              <a:buFont typeface="Arial"/>
              <a:buNone/>
            </a:pPr>
            <a:r>
              <a:rPr b="1" lang="en" sz="4280" u="sng">
                <a:latin typeface="Comic Sans MS"/>
                <a:ea typeface="Comic Sans MS"/>
                <a:cs typeface="Comic Sans MS"/>
                <a:sym typeface="Comic Sans MS"/>
              </a:rPr>
              <a:t>Employee Attrition and Factors </a:t>
            </a:r>
            <a:r>
              <a:rPr b="1" lang="en" sz="4280" u="sng">
                <a:solidFill>
                  <a:srgbClr val="FFD966"/>
                </a:solidFill>
                <a:latin typeface="Comic Sans MS"/>
                <a:ea typeface="Comic Sans MS"/>
                <a:cs typeface="Comic Sans MS"/>
                <a:sym typeface="Comic Sans MS"/>
              </a:rPr>
              <a:t>Clustering</a:t>
            </a:r>
            <a:endParaRPr>
              <a:solidFill>
                <a:srgbClr val="FFD966"/>
              </a:solidFill>
            </a:endParaRPr>
          </a:p>
        </p:txBody>
      </p:sp>
      <p:sp>
        <p:nvSpPr>
          <p:cNvPr id="86" name="Google Shape;86;p13"/>
          <p:cNvSpPr txBox="1"/>
          <p:nvPr>
            <p:ph idx="1" type="subTitle"/>
          </p:nvPr>
        </p:nvSpPr>
        <p:spPr>
          <a:xfrm>
            <a:off x="143275" y="4009100"/>
            <a:ext cx="8901300" cy="1080300"/>
          </a:xfrm>
          <a:prstGeom prst="rect">
            <a:avLst/>
          </a:prstGeom>
        </p:spPr>
        <p:txBody>
          <a:bodyPr anchorCtr="0" anchor="t" bIns="91425" lIns="91425" spcFirstLastPara="1" rIns="91425" wrap="square" tIns="91425">
            <a:normAutofit fontScale="40000" lnSpcReduction="10000"/>
          </a:bodyPr>
          <a:lstStyle/>
          <a:p>
            <a:pPr indent="0" lvl="0" marL="0" rtl="0" algn="l">
              <a:spcBef>
                <a:spcPts val="0"/>
              </a:spcBef>
              <a:spcAft>
                <a:spcPts val="0"/>
              </a:spcAft>
              <a:buNone/>
            </a:pPr>
            <a:r>
              <a:rPr b="1" lang="en" sz="4984">
                <a:solidFill>
                  <a:srgbClr val="FFFF00"/>
                </a:solidFill>
                <a:latin typeface="Comic Sans MS"/>
                <a:ea typeface="Comic Sans MS"/>
                <a:cs typeface="Comic Sans MS"/>
                <a:sym typeface="Comic Sans MS"/>
              </a:rPr>
              <a:t>Using </a:t>
            </a:r>
            <a:r>
              <a:rPr b="1" lang="en" sz="4984">
                <a:solidFill>
                  <a:srgbClr val="00FFFF"/>
                </a:solidFill>
                <a:latin typeface="Comic Sans MS"/>
                <a:ea typeface="Comic Sans MS"/>
                <a:cs typeface="Comic Sans MS"/>
                <a:sym typeface="Comic Sans MS"/>
              </a:rPr>
              <a:t>Machine Learning</a:t>
            </a:r>
            <a:r>
              <a:rPr b="1" lang="en" sz="4984">
                <a:solidFill>
                  <a:srgbClr val="FFFF00"/>
                </a:solidFill>
                <a:latin typeface="Comic Sans MS"/>
                <a:ea typeface="Comic Sans MS"/>
                <a:cs typeface="Comic Sans MS"/>
                <a:sym typeface="Comic Sans MS"/>
              </a:rPr>
              <a:t> to Understand and Reduce Employee Turnover</a:t>
            </a:r>
            <a:endParaRPr b="1" sz="4984">
              <a:solidFill>
                <a:srgbClr val="FFFF00"/>
              </a:solidFill>
              <a:latin typeface="Comic Sans MS"/>
              <a:ea typeface="Comic Sans MS"/>
              <a:cs typeface="Comic Sans MS"/>
              <a:sym typeface="Comic Sans MS"/>
            </a:endParaRPr>
          </a:p>
          <a:p>
            <a:pPr indent="0" lvl="0" marL="0" rtl="0" algn="ctr">
              <a:spcBef>
                <a:spcPts val="0"/>
              </a:spcBef>
              <a:spcAft>
                <a:spcPts val="0"/>
              </a:spcAft>
              <a:buNone/>
            </a:pPr>
            <a:r>
              <a:t/>
            </a:r>
            <a:endParaRPr b="1" sz="3234">
              <a:solidFill>
                <a:srgbClr val="FFFF00"/>
              </a:solidFill>
            </a:endParaRPr>
          </a:p>
          <a:p>
            <a:pPr indent="0" lvl="0" marL="0" rtl="0" algn="r">
              <a:spcBef>
                <a:spcPts val="0"/>
              </a:spcBef>
              <a:spcAft>
                <a:spcPts val="0"/>
              </a:spcAft>
              <a:buNone/>
            </a:pPr>
            <a:r>
              <a:rPr b="1" lang="en" sz="5168">
                <a:latin typeface="Comic Sans MS"/>
                <a:ea typeface="Comic Sans MS"/>
                <a:cs typeface="Comic Sans MS"/>
                <a:sym typeface="Comic Sans MS"/>
              </a:rPr>
              <a:t>               </a:t>
            </a:r>
            <a:r>
              <a:rPr b="1" lang="en" sz="5168">
                <a:solidFill>
                  <a:srgbClr val="E06666"/>
                </a:solidFill>
                <a:latin typeface="Pacifico"/>
                <a:ea typeface="Pacifico"/>
                <a:cs typeface="Pacifico"/>
                <a:sym typeface="Pacifico"/>
              </a:rPr>
              <a:t>By</a:t>
            </a:r>
            <a:r>
              <a:rPr b="1" lang="en" sz="5168">
                <a:latin typeface="Comic Sans MS"/>
                <a:ea typeface="Comic Sans MS"/>
                <a:cs typeface="Comic Sans MS"/>
                <a:sym typeface="Comic Sans MS"/>
              </a:rPr>
              <a:t>: </a:t>
            </a:r>
            <a:r>
              <a:rPr b="1" lang="en" sz="5168">
                <a:latin typeface="Lobster"/>
                <a:ea typeface="Lobster"/>
                <a:cs typeface="Lobster"/>
                <a:sym typeface="Lobster"/>
              </a:rPr>
              <a:t>Aswin.G.Kumar</a:t>
            </a:r>
            <a:endParaRPr b="1" sz="5168">
              <a:latin typeface="Lobster"/>
              <a:ea typeface="Lobster"/>
              <a:cs typeface="Lobster"/>
              <a:sym typeface="Lobster"/>
            </a:endParaRPr>
          </a:p>
          <a:p>
            <a:pPr indent="0" lvl="0" marL="0" rtl="0" algn="l">
              <a:spcBef>
                <a:spcPts val="0"/>
              </a:spcBef>
              <a:spcAft>
                <a:spcPts val="0"/>
              </a:spcAft>
              <a:buNone/>
            </a:pPr>
            <a:r>
              <a:t/>
            </a:r>
            <a:endParaRPr/>
          </a:p>
        </p:txBody>
      </p:sp>
      <p:pic>
        <p:nvPicPr>
          <p:cNvPr id="87" name="Google Shape;87;p13"/>
          <p:cNvPicPr preferRelativeResize="0"/>
          <p:nvPr/>
        </p:nvPicPr>
        <p:blipFill>
          <a:blip r:embed="rId3">
            <a:alphaModFix/>
          </a:blip>
          <a:stretch>
            <a:fillRect/>
          </a:stretch>
        </p:blipFill>
        <p:spPr>
          <a:xfrm>
            <a:off x="0" y="47025"/>
            <a:ext cx="4033375" cy="2388525"/>
          </a:xfrm>
          <a:prstGeom prst="rect">
            <a:avLst/>
          </a:prstGeom>
          <a:noFill/>
          <a:ln>
            <a:noFill/>
          </a:ln>
        </p:spPr>
      </p:pic>
      <p:pic>
        <p:nvPicPr>
          <p:cNvPr id="88" name="Google Shape;88;p13"/>
          <p:cNvPicPr preferRelativeResize="0"/>
          <p:nvPr/>
        </p:nvPicPr>
        <p:blipFill>
          <a:blip r:embed="rId4">
            <a:alphaModFix/>
          </a:blip>
          <a:stretch>
            <a:fillRect/>
          </a:stretch>
        </p:blipFill>
        <p:spPr>
          <a:xfrm>
            <a:off x="4082700" y="47025"/>
            <a:ext cx="5061300" cy="23885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2"/>
          <p:cNvSpPr txBox="1"/>
          <p:nvPr>
            <p:ph type="title"/>
          </p:nvPr>
        </p:nvSpPr>
        <p:spPr>
          <a:xfrm>
            <a:off x="155000" y="104675"/>
            <a:ext cx="88191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990"/>
              <a:buFont typeface="Arial"/>
              <a:buNone/>
            </a:pPr>
            <a:r>
              <a:rPr lang="en" sz="2810" u="sng">
                <a:latin typeface="Pacifico"/>
                <a:ea typeface="Pacifico"/>
                <a:cs typeface="Pacifico"/>
                <a:sym typeface="Pacifico"/>
              </a:rPr>
              <a:t>Key </a:t>
            </a:r>
            <a:r>
              <a:rPr lang="en" sz="2810" u="sng">
                <a:solidFill>
                  <a:srgbClr val="A61C00"/>
                </a:solidFill>
                <a:latin typeface="Pacifico"/>
                <a:ea typeface="Pacifico"/>
                <a:cs typeface="Pacifico"/>
                <a:sym typeface="Pacifico"/>
              </a:rPr>
              <a:t>Clustering Algorithms:</a:t>
            </a:r>
            <a:endParaRPr sz="2900">
              <a:solidFill>
                <a:srgbClr val="A61C00"/>
              </a:solidFill>
            </a:endParaRPr>
          </a:p>
        </p:txBody>
      </p:sp>
      <p:sp>
        <p:nvSpPr>
          <p:cNvPr id="143" name="Google Shape;143;p22"/>
          <p:cNvSpPr txBox="1"/>
          <p:nvPr>
            <p:ph idx="1" type="body"/>
          </p:nvPr>
        </p:nvSpPr>
        <p:spPr>
          <a:xfrm>
            <a:off x="311700" y="712475"/>
            <a:ext cx="8520600" cy="40248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b="1" lang="en" sz="1400" u="sng">
                <a:solidFill>
                  <a:srgbClr val="000000"/>
                </a:solidFill>
                <a:latin typeface="Arial"/>
                <a:ea typeface="Arial"/>
                <a:cs typeface="Arial"/>
                <a:sym typeface="Arial"/>
              </a:rPr>
              <a:t>K-Means Clustering</a:t>
            </a:r>
            <a:endParaRPr b="1" sz="1400" u="sng">
              <a:solidFill>
                <a:srgbClr val="000000"/>
              </a:solidFill>
              <a:latin typeface="Arial"/>
              <a:ea typeface="Arial"/>
              <a:cs typeface="Arial"/>
              <a:sym typeface="Arial"/>
            </a:endParaRPr>
          </a:p>
          <a:p>
            <a:pPr indent="-310832" lvl="0" marL="457200" rtl="0" algn="l">
              <a:spcBef>
                <a:spcPts val="1200"/>
              </a:spcBef>
              <a:spcAft>
                <a:spcPts val="0"/>
              </a:spcAft>
              <a:buClr>
                <a:srgbClr val="000000"/>
              </a:buClr>
              <a:buSzPct val="100000"/>
              <a:buFont typeface="Arial"/>
              <a:buChar char="●"/>
            </a:pPr>
            <a:r>
              <a:rPr lang="en" sz="1400">
                <a:solidFill>
                  <a:srgbClr val="000000"/>
                </a:solidFill>
                <a:latin typeface="Arial"/>
                <a:ea typeface="Arial"/>
                <a:cs typeface="Arial"/>
                <a:sym typeface="Arial"/>
              </a:rPr>
              <a:t>Explain the concept of centroids and assigning points.</a:t>
            </a:r>
            <a:endParaRPr sz="1400">
              <a:solidFill>
                <a:srgbClr val="000000"/>
              </a:solidFill>
              <a:latin typeface="Arial"/>
              <a:ea typeface="Arial"/>
              <a:cs typeface="Arial"/>
              <a:sym typeface="Arial"/>
            </a:endParaRPr>
          </a:p>
          <a:p>
            <a:pPr indent="-310832" lvl="0" marL="457200" rtl="0" algn="l">
              <a:spcBef>
                <a:spcPts val="0"/>
              </a:spcBef>
              <a:spcAft>
                <a:spcPts val="0"/>
              </a:spcAft>
              <a:buClr>
                <a:srgbClr val="000000"/>
              </a:buClr>
              <a:buSzPct val="100000"/>
              <a:buFont typeface="Arial"/>
              <a:buChar char="●"/>
            </a:pPr>
            <a:r>
              <a:rPr lang="en" sz="1400">
                <a:solidFill>
                  <a:srgbClr val="000000"/>
                </a:solidFill>
                <a:latin typeface="Arial"/>
                <a:ea typeface="Arial"/>
                <a:cs typeface="Arial"/>
                <a:sym typeface="Arial"/>
              </a:rPr>
              <a:t>Mention its simplicity and use for well-defined clusters.</a:t>
            </a:r>
            <a:endParaRPr sz="1400">
              <a:solidFill>
                <a:srgbClr val="000000"/>
              </a:solidFill>
              <a:latin typeface="Arial"/>
              <a:ea typeface="Arial"/>
              <a:cs typeface="Arial"/>
              <a:sym typeface="Arial"/>
            </a:endParaRPr>
          </a:p>
          <a:p>
            <a:pPr indent="0" lvl="0" marL="0" rtl="0" algn="l">
              <a:spcBef>
                <a:spcPts val="1200"/>
              </a:spcBef>
              <a:spcAft>
                <a:spcPts val="0"/>
              </a:spcAft>
              <a:buNone/>
            </a:pPr>
            <a:r>
              <a:rPr b="1" lang="en" sz="1400" u="sng">
                <a:solidFill>
                  <a:srgbClr val="000000"/>
                </a:solidFill>
                <a:latin typeface="Arial"/>
                <a:ea typeface="Arial"/>
                <a:cs typeface="Arial"/>
                <a:sym typeface="Arial"/>
              </a:rPr>
              <a:t>Hierarchical Clustering</a:t>
            </a:r>
            <a:endParaRPr b="1" sz="1400" u="sng">
              <a:solidFill>
                <a:srgbClr val="000000"/>
              </a:solidFill>
              <a:latin typeface="Arial"/>
              <a:ea typeface="Arial"/>
              <a:cs typeface="Arial"/>
              <a:sym typeface="Arial"/>
            </a:endParaRPr>
          </a:p>
          <a:p>
            <a:pPr indent="-310832" lvl="0" marL="457200" rtl="0" algn="l">
              <a:spcBef>
                <a:spcPts val="1200"/>
              </a:spcBef>
              <a:spcAft>
                <a:spcPts val="0"/>
              </a:spcAft>
              <a:buClr>
                <a:srgbClr val="000000"/>
              </a:buClr>
              <a:buSzPct val="100000"/>
              <a:buFont typeface="Arial"/>
              <a:buChar char="●"/>
            </a:pPr>
            <a:r>
              <a:rPr lang="en" sz="1400">
                <a:solidFill>
                  <a:srgbClr val="000000"/>
                </a:solidFill>
                <a:latin typeface="Arial"/>
                <a:ea typeface="Arial"/>
                <a:cs typeface="Arial"/>
                <a:sym typeface="Arial"/>
              </a:rPr>
              <a:t>Explain its structure (dendrogram).</a:t>
            </a:r>
            <a:endParaRPr sz="1400">
              <a:solidFill>
                <a:srgbClr val="000000"/>
              </a:solidFill>
              <a:latin typeface="Arial"/>
              <a:ea typeface="Arial"/>
              <a:cs typeface="Arial"/>
              <a:sym typeface="Arial"/>
            </a:endParaRPr>
          </a:p>
          <a:p>
            <a:pPr indent="-310832" lvl="0" marL="457200" rtl="0" algn="l">
              <a:spcBef>
                <a:spcPts val="0"/>
              </a:spcBef>
              <a:spcAft>
                <a:spcPts val="0"/>
              </a:spcAft>
              <a:buClr>
                <a:srgbClr val="000000"/>
              </a:buClr>
              <a:buSzPct val="100000"/>
              <a:buFont typeface="Arial"/>
              <a:buChar char="●"/>
            </a:pPr>
            <a:r>
              <a:rPr lang="en" sz="1400">
                <a:solidFill>
                  <a:srgbClr val="000000"/>
                </a:solidFill>
                <a:latin typeface="Arial"/>
                <a:ea typeface="Arial"/>
                <a:cs typeface="Arial"/>
                <a:sym typeface="Arial"/>
              </a:rPr>
              <a:t>Use case: when the number of clusters is unknown.</a:t>
            </a:r>
            <a:endParaRPr sz="1400">
              <a:solidFill>
                <a:srgbClr val="000000"/>
              </a:solidFill>
              <a:latin typeface="Arial"/>
              <a:ea typeface="Arial"/>
              <a:cs typeface="Arial"/>
              <a:sym typeface="Arial"/>
            </a:endParaRPr>
          </a:p>
          <a:p>
            <a:pPr indent="0" lvl="0" marL="0" rtl="0" algn="l">
              <a:spcBef>
                <a:spcPts val="1200"/>
              </a:spcBef>
              <a:spcAft>
                <a:spcPts val="0"/>
              </a:spcAft>
              <a:buNone/>
            </a:pPr>
            <a:r>
              <a:rPr b="1" lang="en" sz="1400" u="sng">
                <a:solidFill>
                  <a:srgbClr val="000000"/>
                </a:solidFill>
                <a:latin typeface="Arial"/>
                <a:ea typeface="Arial"/>
                <a:cs typeface="Arial"/>
                <a:sym typeface="Arial"/>
              </a:rPr>
              <a:t>DBSCAN (Density-Based Spatial Clustering)</a:t>
            </a:r>
            <a:endParaRPr b="1" sz="1400" u="sng">
              <a:solidFill>
                <a:srgbClr val="000000"/>
              </a:solidFill>
              <a:latin typeface="Arial"/>
              <a:ea typeface="Arial"/>
              <a:cs typeface="Arial"/>
              <a:sym typeface="Arial"/>
            </a:endParaRPr>
          </a:p>
          <a:p>
            <a:pPr indent="-310832" lvl="0" marL="457200" rtl="0" algn="l">
              <a:spcBef>
                <a:spcPts val="1200"/>
              </a:spcBef>
              <a:spcAft>
                <a:spcPts val="0"/>
              </a:spcAft>
              <a:buClr>
                <a:srgbClr val="000000"/>
              </a:buClr>
              <a:buSzPct val="100000"/>
              <a:buFont typeface="Arial"/>
              <a:buChar char="●"/>
            </a:pPr>
            <a:r>
              <a:rPr lang="en" sz="1400">
                <a:solidFill>
                  <a:srgbClr val="000000"/>
                </a:solidFill>
                <a:latin typeface="Arial"/>
                <a:ea typeface="Arial"/>
                <a:cs typeface="Arial"/>
                <a:sym typeface="Arial"/>
              </a:rPr>
              <a:t>Explain how it identifies clusters based on density.</a:t>
            </a:r>
            <a:endParaRPr sz="1400">
              <a:solidFill>
                <a:srgbClr val="000000"/>
              </a:solidFill>
              <a:latin typeface="Arial"/>
              <a:ea typeface="Arial"/>
              <a:cs typeface="Arial"/>
              <a:sym typeface="Arial"/>
            </a:endParaRPr>
          </a:p>
          <a:p>
            <a:pPr indent="-310832" lvl="0" marL="457200" rtl="0" algn="l">
              <a:spcBef>
                <a:spcPts val="0"/>
              </a:spcBef>
              <a:spcAft>
                <a:spcPts val="0"/>
              </a:spcAft>
              <a:buClr>
                <a:srgbClr val="000000"/>
              </a:buClr>
              <a:buSzPct val="100000"/>
              <a:buFont typeface="Arial"/>
              <a:buChar char="●"/>
            </a:pPr>
            <a:r>
              <a:rPr lang="en" sz="1400">
                <a:solidFill>
                  <a:srgbClr val="000000"/>
                </a:solidFill>
                <a:latin typeface="Arial"/>
                <a:ea typeface="Arial"/>
                <a:cs typeface="Arial"/>
                <a:sym typeface="Arial"/>
              </a:rPr>
              <a:t>Advantage: works well for arbitrary shapes.</a:t>
            </a:r>
            <a:endParaRPr sz="1400">
              <a:solidFill>
                <a:srgbClr val="000000"/>
              </a:solidFill>
              <a:latin typeface="Arial"/>
              <a:ea typeface="Arial"/>
              <a:cs typeface="Arial"/>
              <a:sym typeface="Arial"/>
            </a:endParaRPr>
          </a:p>
          <a:p>
            <a:pPr indent="0" lvl="0" marL="0" rtl="0" algn="l">
              <a:spcBef>
                <a:spcPts val="1200"/>
              </a:spcBef>
              <a:spcAft>
                <a:spcPts val="0"/>
              </a:spcAft>
              <a:buNone/>
            </a:pPr>
            <a:r>
              <a:rPr b="1" lang="en" sz="1400" u="sng">
                <a:solidFill>
                  <a:srgbClr val="000000"/>
                </a:solidFill>
                <a:latin typeface="Arial"/>
                <a:ea typeface="Arial"/>
                <a:cs typeface="Arial"/>
                <a:sym typeface="Arial"/>
              </a:rPr>
              <a:t>Gaussian Mixture Models (GMM)</a:t>
            </a:r>
            <a:endParaRPr b="1" sz="1400" u="sng">
              <a:solidFill>
                <a:srgbClr val="000000"/>
              </a:solidFill>
              <a:latin typeface="Arial"/>
              <a:ea typeface="Arial"/>
              <a:cs typeface="Arial"/>
              <a:sym typeface="Arial"/>
            </a:endParaRPr>
          </a:p>
          <a:p>
            <a:pPr indent="-310832" lvl="0" marL="457200" rtl="0" algn="l">
              <a:spcBef>
                <a:spcPts val="1200"/>
              </a:spcBef>
              <a:spcAft>
                <a:spcPts val="0"/>
              </a:spcAft>
              <a:buClr>
                <a:srgbClr val="000000"/>
              </a:buClr>
              <a:buSzPct val="100000"/>
              <a:buFont typeface="Arial"/>
              <a:buChar char="●"/>
            </a:pPr>
            <a:r>
              <a:rPr lang="en" sz="1400">
                <a:solidFill>
                  <a:srgbClr val="000000"/>
                </a:solidFill>
                <a:latin typeface="Arial"/>
                <a:ea typeface="Arial"/>
                <a:cs typeface="Arial"/>
                <a:sym typeface="Arial"/>
              </a:rPr>
              <a:t>Based on probabilistic models.</a:t>
            </a:r>
            <a:endParaRPr sz="1400">
              <a:solidFill>
                <a:srgbClr val="000000"/>
              </a:solidFill>
              <a:latin typeface="Arial"/>
              <a:ea typeface="Arial"/>
              <a:cs typeface="Arial"/>
              <a:sym typeface="Arial"/>
            </a:endParaRPr>
          </a:p>
          <a:p>
            <a:pPr indent="-310832" lvl="0" marL="457200" rtl="0" algn="l">
              <a:spcBef>
                <a:spcPts val="0"/>
              </a:spcBef>
              <a:spcAft>
                <a:spcPts val="0"/>
              </a:spcAft>
              <a:buClr>
                <a:srgbClr val="000000"/>
              </a:buClr>
              <a:buSzPct val="100000"/>
              <a:buFont typeface="Arial"/>
              <a:buChar char="●"/>
            </a:pPr>
            <a:r>
              <a:rPr lang="en" sz="1400">
                <a:solidFill>
                  <a:srgbClr val="000000"/>
                </a:solidFill>
                <a:latin typeface="Arial"/>
                <a:ea typeface="Arial"/>
                <a:cs typeface="Arial"/>
                <a:sym typeface="Arial"/>
              </a:rPr>
              <a:t>Suitable for overlapping clusters.</a:t>
            </a:r>
            <a:endParaRPr sz="14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3"/>
          <p:cNvSpPr txBox="1"/>
          <p:nvPr>
            <p:ph type="title"/>
          </p:nvPr>
        </p:nvSpPr>
        <p:spPr>
          <a:xfrm>
            <a:off x="190250" y="92950"/>
            <a:ext cx="8830800" cy="53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u="sng">
                <a:latin typeface="Lobster"/>
                <a:ea typeface="Lobster"/>
                <a:cs typeface="Lobster"/>
                <a:sym typeface="Lobster"/>
              </a:rPr>
              <a:t>K-Means </a:t>
            </a:r>
            <a:r>
              <a:rPr b="1" lang="en" u="sng">
                <a:solidFill>
                  <a:srgbClr val="A61C00"/>
                </a:solidFill>
                <a:latin typeface="Lobster"/>
                <a:ea typeface="Lobster"/>
                <a:cs typeface="Lobster"/>
                <a:sym typeface="Lobster"/>
              </a:rPr>
              <a:t>Clustering</a:t>
            </a:r>
            <a:endParaRPr b="1" u="sng">
              <a:solidFill>
                <a:srgbClr val="A61C00"/>
              </a:solidFill>
              <a:latin typeface="Lobster"/>
              <a:ea typeface="Lobster"/>
              <a:cs typeface="Lobster"/>
              <a:sym typeface="Lobster"/>
            </a:endParaRPr>
          </a:p>
        </p:txBody>
      </p:sp>
      <p:sp>
        <p:nvSpPr>
          <p:cNvPr id="149" name="Google Shape;149;p23"/>
          <p:cNvSpPr txBox="1"/>
          <p:nvPr>
            <p:ph idx="1" type="body"/>
          </p:nvPr>
        </p:nvSpPr>
        <p:spPr>
          <a:xfrm>
            <a:off x="190250" y="768025"/>
            <a:ext cx="8830800" cy="40515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b="1" lang="en" sz="1300">
                <a:solidFill>
                  <a:srgbClr val="000000"/>
                </a:solidFill>
                <a:latin typeface="Arial"/>
                <a:ea typeface="Arial"/>
                <a:cs typeface="Arial"/>
                <a:sym typeface="Arial"/>
              </a:rPr>
              <a:t>K-Means Clustering</a:t>
            </a:r>
            <a:r>
              <a:rPr lang="en" sz="1300">
                <a:solidFill>
                  <a:srgbClr val="000000"/>
                </a:solidFill>
                <a:latin typeface="Arial"/>
                <a:ea typeface="Arial"/>
                <a:cs typeface="Arial"/>
                <a:sym typeface="Arial"/>
              </a:rPr>
              <a:t> is an unsupervised machine learning algorithm that groups data into kkk clusters based on their similarity. It works by assigning each data point to the nearest cluster centroid and updating the centroids iteratively until they stabilize. It's simple, efficient, and widely used for tasks like customer segmentation, image compression, and pattern recognition.</a:t>
            </a:r>
            <a:endParaRPr sz="1300">
              <a:solidFill>
                <a:srgbClr val="000000"/>
              </a:solidFill>
              <a:latin typeface="Arial"/>
              <a:ea typeface="Arial"/>
              <a:cs typeface="Arial"/>
              <a:sym typeface="Arial"/>
            </a:endParaRPr>
          </a:p>
          <a:p>
            <a:pPr indent="0" lvl="0" marL="0" rtl="0" algn="l">
              <a:spcBef>
                <a:spcPts val="1200"/>
              </a:spcBef>
              <a:spcAft>
                <a:spcPts val="0"/>
              </a:spcAft>
              <a:buNone/>
            </a:pPr>
            <a:r>
              <a:rPr b="1" lang="en" sz="1200" u="sng">
                <a:solidFill>
                  <a:srgbClr val="000000"/>
                </a:solidFill>
                <a:latin typeface="Arial"/>
                <a:ea typeface="Arial"/>
                <a:cs typeface="Arial"/>
                <a:sym typeface="Arial"/>
              </a:rPr>
              <a:t>How K-Means Clustering Works</a:t>
            </a:r>
            <a:endParaRPr b="1" sz="1200" u="sng">
              <a:solidFill>
                <a:srgbClr val="000000"/>
              </a:solidFill>
              <a:latin typeface="Arial"/>
              <a:ea typeface="Arial"/>
              <a:cs typeface="Arial"/>
              <a:sym typeface="Arial"/>
            </a:endParaRPr>
          </a:p>
          <a:p>
            <a:pPr indent="-304800" lvl="0" marL="457200" rtl="0" algn="l">
              <a:spcBef>
                <a:spcPts val="1200"/>
              </a:spcBef>
              <a:spcAft>
                <a:spcPts val="0"/>
              </a:spcAft>
              <a:buClr>
                <a:srgbClr val="000000"/>
              </a:buClr>
              <a:buSzPts val="1200"/>
              <a:buFont typeface="Arial"/>
              <a:buAutoNum type="arabicPeriod"/>
            </a:pPr>
            <a:r>
              <a:rPr b="1" lang="en" sz="1200">
                <a:solidFill>
                  <a:srgbClr val="000000"/>
                </a:solidFill>
                <a:latin typeface="Arial"/>
                <a:ea typeface="Arial"/>
                <a:cs typeface="Arial"/>
                <a:sym typeface="Arial"/>
              </a:rPr>
              <a:t>Initialization</a:t>
            </a:r>
            <a:r>
              <a:rPr lang="en" sz="1200">
                <a:solidFill>
                  <a:srgbClr val="000000"/>
                </a:solidFill>
                <a:latin typeface="Arial"/>
                <a:ea typeface="Arial"/>
                <a:cs typeface="Arial"/>
                <a:sym typeface="Arial"/>
              </a:rPr>
              <a:t>:</a:t>
            </a:r>
            <a:endParaRPr sz="1200">
              <a:solidFill>
                <a:srgbClr val="000000"/>
              </a:solidFill>
              <a:latin typeface="Arial"/>
              <a:ea typeface="Arial"/>
              <a:cs typeface="Arial"/>
              <a:sym typeface="Arial"/>
            </a:endParaRPr>
          </a:p>
          <a:p>
            <a:pPr indent="-304800" lvl="1" marL="914400" rtl="0" algn="l">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Choose the number of clusters kkk.</a:t>
            </a:r>
            <a:endParaRPr sz="1200">
              <a:solidFill>
                <a:srgbClr val="000000"/>
              </a:solidFill>
              <a:latin typeface="Arial"/>
              <a:ea typeface="Arial"/>
              <a:cs typeface="Arial"/>
              <a:sym typeface="Arial"/>
            </a:endParaRPr>
          </a:p>
          <a:p>
            <a:pPr indent="-304800" lvl="1" marL="914400" rtl="0" algn="l">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Randomly initialize kkk cluster centroids.</a:t>
            </a:r>
            <a:endParaRPr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AutoNum type="arabicPeriod"/>
            </a:pPr>
            <a:r>
              <a:rPr b="1" lang="en" sz="1200">
                <a:solidFill>
                  <a:srgbClr val="000000"/>
                </a:solidFill>
                <a:latin typeface="Arial"/>
                <a:ea typeface="Arial"/>
                <a:cs typeface="Arial"/>
                <a:sym typeface="Arial"/>
              </a:rPr>
              <a:t>Assigning Points to Clusters</a:t>
            </a:r>
            <a:r>
              <a:rPr lang="en" sz="1200">
                <a:solidFill>
                  <a:srgbClr val="000000"/>
                </a:solidFill>
                <a:latin typeface="Arial"/>
                <a:ea typeface="Arial"/>
                <a:cs typeface="Arial"/>
                <a:sym typeface="Arial"/>
              </a:rPr>
              <a:t>:</a:t>
            </a:r>
            <a:endParaRPr sz="1200">
              <a:solidFill>
                <a:srgbClr val="000000"/>
              </a:solidFill>
              <a:latin typeface="Arial"/>
              <a:ea typeface="Arial"/>
              <a:cs typeface="Arial"/>
              <a:sym typeface="Arial"/>
            </a:endParaRPr>
          </a:p>
          <a:p>
            <a:pPr indent="-304800" lvl="1" marL="914400" rtl="0" algn="l">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Each data point is assigned to the cluster whose centroid is closest (based on a distance metric like Euclidean distance).</a:t>
            </a:r>
            <a:endParaRPr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AutoNum type="arabicPeriod"/>
            </a:pPr>
            <a:r>
              <a:rPr b="1" lang="en" sz="1200">
                <a:solidFill>
                  <a:srgbClr val="000000"/>
                </a:solidFill>
                <a:latin typeface="Arial"/>
                <a:ea typeface="Arial"/>
                <a:cs typeface="Arial"/>
                <a:sym typeface="Arial"/>
              </a:rPr>
              <a:t>Updating Centroids</a:t>
            </a:r>
            <a:r>
              <a:rPr lang="en" sz="1200">
                <a:solidFill>
                  <a:srgbClr val="000000"/>
                </a:solidFill>
                <a:latin typeface="Arial"/>
                <a:ea typeface="Arial"/>
                <a:cs typeface="Arial"/>
                <a:sym typeface="Arial"/>
              </a:rPr>
              <a:t>:</a:t>
            </a:r>
            <a:endParaRPr sz="1200">
              <a:solidFill>
                <a:srgbClr val="000000"/>
              </a:solidFill>
              <a:latin typeface="Arial"/>
              <a:ea typeface="Arial"/>
              <a:cs typeface="Arial"/>
              <a:sym typeface="Arial"/>
            </a:endParaRPr>
          </a:p>
          <a:p>
            <a:pPr indent="-304800" lvl="1" marL="914400" rtl="0" algn="l">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The centroids are recalculated as the average position of all data points in the cluster.</a:t>
            </a:r>
            <a:endParaRPr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AutoNum type="arabicPeriod"/>
            </a:pPr>
            <a:r>
              <a:rPr b="1" lang="en" sz="1200">
                <a:solidFill>
                  <a:srgbClr val="000000"/>
                </a:solidFill>
                <a:latin typeface="Arial"/>
                <a:ea typeface="Arial"/>
                <a:cs typeface="Arial"/>
                <a:sym typeface="Arial"/>
              </a:rPr>
              <a:t>Repeat</a:t>
            </a:r>
            <a:r>
              <a:rPr lang="en" sz="1200">
                <a:solidFill>
                  <a:srgbClr val="000000"/>
                </a:solidFill>
                <a:latin typeface="Arial"/>
                <a:ea typeface="Arial"/>
                <a:cs typeface="Arial"/>
                <a:sym typeface="Arial"/>
              </a:rPr>
              <a:t>:</a:t>
            </a:r>
            <a:endParaRPr sz="12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en" sz="1200">
                <a:solidFill>
                  <a:srgbClr val="000000"/>
                </a:solidFill>
                <a:latin typeface="Arial"/>
                <a:ea typeface="Arial"/>
                <a:cs typeface="Arial"/>
                <a:sym typeface="Arial"/>
              </a:rPr>
              <a:t>Steps 2 and 3 are repeated until the centroids no longer change significantly or a maximum number of iterations is reached</a:t>
            </a:r>
            <a:r>
              <a:rPr lang="en" sz="1100">
                <a:solidFill>
                  <a:srgbClr val="000000"/>
                </a:solidFill>
                <a:latin typeface="Arial"/>
                <a:ea typeface="Arial"/>
                <a:cs typeface="Arial"/>
                <a:sym typeface="Arial"/>
              </a:rPr>
              <a: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4"/>
          <p:cNvSpPr txBox="1"/>
          <p:nvPr>
            <p:ph type="title"/>
          </p:nvPr>
        </p:nvSpPr>
        <p:spPr>
          <a:xfrm>
            <a:off x="178500" y="69450"/>
            <a:ext cx="8830800" cy="6078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990"/>
              <a:buNone/>
            </a:pPr>
            <a:r>
              <a:rPr b="1" lang="en" sz="2860" u="sng">
                <a:solidFill>
                  <a:srgbClr val="A61C00"/>
                </a:solidFill>
                <a:latin typeface="Lobster"/>
                <a:ea typeface="Lobster"/>
                <a:cs typeface="Lobster"/>
                <a:sym typeface="Lobster"/>
              </a:rPr>
              <a:t>Hierarchical </a:t>
            </a:r>
            <a:r>
              <a:rPr b="1" lang="en" sz="2860" u="sng">
                <a:solidFill>
                  <a:srgbClr val="0B5394"/>
                </a:solidFill>
                <a:latin typeface="Lobster"/>
                <a:ea typeface="Lobster"/>
                <a:cs typeface="Lobster"/>
                <a:sym typeface="Lobster"/>
              </a:rPr>
              <a:t>Clustering</a:t>
            </a:r>
            <a:endParaRPr b="1" sz="2860" u="sng">
              <a:solidFill>
                <a:srgbClr val="0B5394"/>
              </a:solidFill>
              <a:latin typeface="Lobster"/>
              <a:ea typeface="Lobster"/>
              <a:cs typeface="Lobster"/>
              <a:sym typeface="Lobster"/>
            </a:endParaRPr>
          </a:p>
          <a:p>
            <a:pPr indent="0" lvl="0" marL="0" rtl="0" algn="l">
              <a:spcBef>
                <a:spcPts val="0"/>
              </a:spcBef>
              <a:spcAft>
                <a:spcPts val="0"/>
              </a:spcAft>
              <a:buSzPts val="990"/>
              <a:buNone/>
            </a:pPr>
            <a:r>
              <a:t/>
            </a:r>
            <a:endParaRPr sz="2700"/>
          </a:p>
        </p:txBody>
      </p:sp>
      <p:sp>
        <p:nvSpPr>
          <p:cNvPr id="155" name="Google Shape;155;p24"/>
          <p:cNvSpPr txBox="1"/>
          <p:nvPr>
            <p:ph idx="1" type="body"/>
          </p:nvPr>
        </p:nvSpPr>
        <p:spPr>
          <a:xfrm>
            <a:off x="178500" y="677250"/>
            <a:ext cx="8748600" cy="41421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b="1" lang="en" sz="1300">
                <a:solidFill>
                  <a:srgbClr val="000000"/>
                </a:solidFill>
                <a:latin typeface="Arial"/>
                <a:ea typeface="Arial"/>
                <a:cs typeface="Arial"/>
                <a:sym typeface="Arial"/>
              </a:rPr>
              <a:t>Hierarchical Clustering</a:t>
            </a:r>
            <a:r>
              <a:rPr lang="en" sz="1300">
                <a:solidFill>
                  <a:srgbClr val="000000"/>
                </a:solidFill>
                <a:latin typeface="Arial"/>
                <a:ea typeface="Arial"/>
                <a:cs typeface="Arial"/>
                <a:sym typeface="Arial"/>
              </a:rPr>
              <a:t> is an unsupervised machine learning algorithm that groups data into clusters by creating a hierarchy. It builds a tree-like structure (dendrogram) to show how clusters are formed. There are two types: </a:t>
            </a:r>
            <a:r>
              <a:rPr b="1" lang="en" sz="1300">
                <a:solidFill>
                  <a:srgbClr val="000000"/>
                </a:solidFill>
                <a:latin typeface="Arial"/>
                <a:ea typeface="Arial"/>
                <a:cs typeface="Arial"/>
                <a:sym typeface="Arial"/>
              </a:rPr>
              <a:t>Agglomerative</a:t>
            </a:r>
            <a:r>
              <a:rPr lang="en" sz="1300">
                <a:solidFill>
                  <a:srgbClr val="000000"/>
                </a:solidFill>
                <a:latin typeface="Arial"/>
                <a:ea typeface="Arial"/>
                <a:cs typeface="Arial"/>
                <a:sym typeface="Arial"/>
              </a:rPr>
              <a:t> (merges small clusters into larger ones) and </a:t>
            </a:r>
            <a:r>
              <a:rPr b="1" lang="en" sz="1300">
                <a:solidFill>
                  <a:srgbClr val="000000"/>
                </a:solidFill>
                <a:latin typeface="Arial"/>
                <a:ea typeface="Arial"/>
                <a:cs typeface="Arial"/>
                <a:sym typeface="Arial"/>
              </a:rPr>
              <a:t>Divisive</a:t>
            </a:r>
            <a:r>
              <a:rPr lang="en" sz="1300">
                <a:solidFill>
                  <a:srgbClr val="000000"/>
                </a:solidFill>
                <a:latin typeface="Arial"/>
                <a:ea typeface="Arial"/>
                <a:cs typeface="Arial"/>
                <a:sym typeface="Arial"/>
              </a:rPr>
              <a:t> (splits large clusters into smaller ones). It’s useful for visualizing data relationships but can be slow for large datasets.</a:t>
            </a:r>
            <a:endParaRPr sz="1300">
              <a:solidFill>
                <a:srgbClr val="000000"/>
              </a:solidFill>
              <a:latin typeface="Arial"/>
              <a:ea typeface="Arial"/>
              <a:cs typeface="Arial"/>
              <a:sym typeface="Arial"/>
            </a:endParaRPr>
          </a:p>
          <a:p>
            <a:pPr indent="0" lvl="0" marL="0" rtl="0" algn="l">
              <a:spcBef>
                <a:spcPts val="1400"/>
              </a:spcBef>
              <a:spcAft>
                <a:spcPts val="0"/>
              </a:spcAft>
              <a:buNone/>
            </a:pPr>
            <a:r>
              <a:rPr b="1" lang="en" sz="1400" u="sng">
                <a:solidFill>
                  <a:srgbClr val="000000"/>
                </a:solidFill>
                <a:latin typeface="Arial"/>
                <a:ea typeface="Arial"/>
                <a:cs typeface="Arial"/>
                <a:sym typeface="Arial"/>
              </a:rPr>
              <a:t>How Hierarchical Clustering Works</a:t>
            </a:r>
            <a:endParaRPr b="1" sz="1400" u="sng">
              <a:solidFill>
                <a:srgbClr val="000000"/>
              </a:solidFill>
              <a:latin typeface="Arial"/>
              <a:ea typeface="Arial"/>
              <a:cs typeface="Arial"/>
              <a:sym typeface="Arial"/>
            </a:endParaRPr>
          </a:p>
          <a:p>
            <a:pPr indent="-304958" lvl="0" marL="457200" rtl="0" algn="l">
              <a:spcBef>
                <a:spcPts val="1200"/>
              </a:spcBef>
              <a:spcAft>
                <a:spcPts val="0"/>
              </a:spcAft>
              <a:buClr>
                <a:srgbClr val="000000"/>
              </a:buClr>
              <a:buSzPct val="100000"/>
              <a:buFont typeface="Arial"/>
              <a:buAutoNum type="arabicPeriod"/>
            </a:pPr>
            <a:r>
              <a:rPr b="1" lang="en" sz="1300">
                <a:solidFill>
                  <a:srgbClr val="000000"/>
                </a:solidFill>
                <a:latin typeface="Arial"/>
                <a:ea typeface="Arial"/>
                <a:cs typeface="Arial"/>
                <a:sym typeface="Arial"/>
              </a:rPr>
              <a:t>Two Approaches</a:t>
            </a:r>
            <a:r>
              <a:rPr lang="en" sz="1300">
                <a:solidFill>
                  <a:srgbClr val="000000"/>
                </a:solidFill>
                <a:latin typeface="Arial"/>
                <a:ea typeface="Arial"/>
                <a:cs typeface="Arial"/>
                <a:sym typeface="Arial"/>
              </a:rPr>
              <a:t>:</a:t>
            </a:r>
            <a:endParaRPr sz="1300">
              <a:solidFill>
                <a:srgbClr val="000000"/>
              </a:solidFill>
              <a:latin typeface="Arial"/>
              <a:ea typeface="Arial"/>
              <a:cs typeface="Arial"/>
              <a:sym typeface="Arial"/>
            </a:endParaRPr>
          </a:p>
          <a:p>
            <a:pPr indent="-304958" lvl="1" marL="914400" rtl="0" algn="l">
              <a:spcBef>
                <a:spcPts val="0"/>
              </a:spcBef>
              <a:spcAft>
                <a:spcPts val="0"/>
              </a:spcAft>
              <a:buClr>
                <a:srgbClr val="000000"/>
              </a:buClr>
              <a:buSzPct val="100000"/>
              <a:buFont typeface="Arial"/>
              <a:buChar char="○"/>
            </a:pPr>
            <a:r>
              <a:rPr b="1" lang="en" sz="1300">
                <a:solidFill>
                  <a:srgbClr val="000000"/>
                </a:solidFill>
                <a:latin typeface="Arial"/>
                <a:ea typeface="Arial"/>
                <a:cs typeface="Arial"/>
                <a:sym typeface="Arial"/>
              </a:rPr>
              <a:t>Agglomerative (Bottom-Up)</a:t>
            </a:r>
            <a:r>
              <a:rPr lang="en" sz="1300">
                <a:solidFill>
                  <a:srgbClr val="000000"/>
                </a:solidFill>
                <a:latin typeface="Arial"/>
                <a:ea typeface="Arial"/>
                <a:cs typeface="Arial"/>
                <a:sym typeface="Arial"/>
              </a:rPr>
              <a:t>: Starts with each data point as its own cluster and merges the closest clusters iteratively until all points belong to one cluster.</a:t>
            </a:r>
            <a:endParaRPr sz="1300">
              <a:solidFill>
                <a:srgbClr val="000000"/>
              </a:solidFill>
              <a:latin typeface="Arial"/>
              <a:ea typeface="Arial"/>
              <a:cs typeface="Arial"/>
              <a:sym typeface="Arial"/>
            </a:endParaRPr>
          </a:p>
          <a:p>
            <a:pPr indent="-304958" lvl="1" marL="914400" rtl="0" algn="l">
              <a:spcBef>
                <a:spcPts val="0"/>
              </a:spcBef>
              <a:spcAft>
                <a:spcPts val="0"/>
              </a:spcAft>
              <a:buClr>
                <a:srgbClr val="000000"/>
              </a:buClr>
              <a:buSzPct val="100000"/>
              <a:buFont typeface="Arial"/>
              <a:buChar char="○"/>
            </a:pPr>
            <a:r>
              <a:rPr b="1" lang="en" sz="1300">
                <a:solidFill>
                  <a:srgbClr val="000000"/>
                </a:solidFill>
                <a:latin typeface="Arial"/>
                <a:ea typeface="Arial"/>
                <a:cs typeface="Arial"/>
                <a:sym typeface="Arial"/>
              </a:rPr>
              <a:t>Divisive (Top-Down)</a:t>
            </a:r>
            <a:r>
              <a:rPr lang="en" sz="1300">
                <a:solidFill>
                  <a:srgbClr val="000000"/>
                </a:solidFill>
                <a:latin typeface="Arial"/>
                <a:ea typeface="Arial"/>
                <a:cs typeface="Arial"/>
                <a:sym typeface="Arial"/>
              </a:rPr>
              <a:t>: Starts with all data points in one cluster and splits them into smaller clusters recursively.</a:t>
            </a:r>
            <a:endParaRPr sz="1300">
              <a:solidFill>
                <a:srgbClr val="000000"/>
              </a:solidFill>
              <a:latin typeface="Arial"/>
              <a:ea typeface="Arial"/>
              <a:cs typeface="Arial"/>
              <a:sym typeface="Arial"/>
            </a:endParaRPr>
          </a:p>
          <a:p>
            <a:pPr indent="-304958" lvl="0" marL="457200" rtl="0" algn="l">
              <a:spcBef>
                <a:spcPts val="0"/>
              </a:spcBef>
              <a:spcAft>
                <a:spcPts val="0"/>
              </a:spcAft>
              <a:buClr>
                <a:srgbClr val="000000"/>
              </a:buClr>
              <a:buSzPct val="100000"/>
              <a:buFont typeface="Arial"/>
              <a:buAutoNum type="arabicPeriod"/>
            </a:pPr>
            <a:r>
              <a:rPr b="1" lang="en" sz="1300">
                <a:solidFill>
                  <a:srgbClr val="000000"/>
                </a:solidFill>
                <a:latin typeface="Arial"/>
                <a:ea typeface="Arial"/>
                <a:cs typeface="Arial"/>
                <a:sym typeface="Arial"/>
              </a:rPr>
              <a:t>Distance Metrics</a:t>
            </a:r>
            <a:r>
              <a:rPr lang="en" sz="1300">
                <a:solidFill>
                  <a:srgbClr val="000000"/>
                </a:solidFill>
                <a:latin typeface="Arial"/>
                <a:ea typeface="Arial"/>
                <a:cs typeface="Arial"/>
                <a:sym typeface="Arial"/>
              </a:rPr>
              <a:t>:</a:t>
            </a:r>
            <a:endParaRPr sz="1300">
              <a:solidFill>
                <a:srgbClr val="000000"/>
              </a:solidFill>
              <a:latin typeface="Arial"/>
              <a:ea typeface="Arial"/>
              <a:cs typeface="Arial"/>
              <a:sym typeface="Arial"/>
            </a:endParaRPr>
          </a:p>
          <a:p>
            <a:pPr indent="-304958" lvl="1" marL="914400" rtl="0" algn="l">
              <a:spcBef>
                <a:spcPts val="0"/>
              </a:spcBef>
              <a:spcAft>
                <a:spcPts val="0"/>
              </a:spcAft>
              <a:buClr>
                <a:srgbClr val="000000"/>
              </a:buClr>
              <a:buSzPct val="100000"/>
              <a:buFont typeface="Arial"/>
              <a:buChar char="○"/>
            </a:pPr>
            <a:r>
              <a:rPr lang="en" sz="1300">
                <a:solidFill>
                  <a:srgbClr val="000000"/>
                </a:solidFill>
                <a:latin typeface="Arial"/>
                <a:ea typeface="Arial"/>
                <a:cs typeface="Arial"/>
                <a:sym typeface="Arial"/>
              </a:rPr>
              <a:t>Determines the similarity between data points (e.g., Euclidean, Manhattan distance).</a:t>
            </a:r>
            <a:endParaRPr sz="1300">
              <a:solidFill>
                <a:srgbClr val="000000"/>
              </a:solidFill>
              <a:latin typeface="Arial"/>
              <a:ea typeface="Arial"/>
              <a:cs typeface="Arial"/>
              <a:sym typeface="Arial"/>
            </a:endParaRPr>
          </a:p>
          <a:p>
            <a:pPr indent="-304958" lvl="0" marL="457200" rtl="0" algn="l">
              <a:spcBef>
                <a:spcPts val="0"/>
              </a:spcBef>
              <a:spcAft>
                <a:spcPts val="0"/>
              </a:spcAft>
              <a:buClr>
                <a:srgbClr val="000000"/>
              </a:buClr>
              <a:buSzPct val="100000"/>
              <a:buFont typeface="Arial"/>
              <a:buAutoNum type="arabicPeriod"/>
            </a:pPr>
            <a:r>
              <a:rPr b="1" lang="en" sz="1300">
                <a:solidFill>
                  <a:srgbClr val="000000"/>
                </a:solidFill>
                <a:latin typeface="Arial"/>
                <a:ea typeface="Arial"/>
                <a:cs typeface="Arial"/>
                <a:sym typeface="Arial"/>
              </a:rPr>
              <a:t>Linkage Criteria</a:t>
            </a:r>
            <a:r>
              <a:rPr lang="en" sz="1300">
                <a:solidFill>
                  <a:srgbClr val="000000"/>
                </a:solidFill>
                <a:latin typeface="Arial"/>
                <a:ea typeface="Arial"/>
                <a:cs typeface="Arial"/>
                <a:sym typeface="Arial"/>
              </a:rPr>
              <a:t>:</a:t>
            </a:r>
            <a:endParaRPr sz="1300">
              <a:solidFill>
                <a:srgbClr val="000000"/>
              </a:solidFill>
              <a:latin typeface="Arial"/>
              <a:ea typeface="Arial"/>
              <a:cs typeface="Arial"/>
              <a:sym typeface="Arial"/>
            </a:endParaRPr>
          </a:p>
          <a:p>
            <a:pPr indent="-304958" lvl="1" marL="914400" rtl="0" algn="l">
              <a:spcBef>
                <a:spcPts val="0"/>
              </a:spcBef>
              <a:spcAft>
                <a:spcPts val="0"/>
              </a:spcAft>
              <a:buClr>
                <a:srgbClr val="000000"/>
              </a:buClr>
              <a:buSzPct val="100000"/>
              <a:buFont typeface="Arial"/>
              <a:buChar char="○"/>
            </a:pPr>
            <a:r>
              <a:rPr lang="en" sz="1300">
                <a:solidFill>
                  <a:srgbClr val="000000"/>
                </a:solidFill>
                <a:latin typeface="Arial"/>
                <a:ea typeface="Arial"/>
                <a:cs typeface="Arial"/>
                <a:sym typeface="Arial"/>
              </a:rPr>
              <a:t>Defines how the distance between clusters is calculated:</a:t>
            </a:r>
            <a:endParaRPr sz="1300">
              <a:solidFill>
                <a:srgbClr val="000000"/>
              </a:solidFill>
              <a:latin typeface="Arial"/>
              <a:ea typeface="Arial"/>
              <a:cs typeface="Arial"/>
              <a:sym typeface="Arial"/>
            </a:endParaRPr>
          </a:p>
          <a:p>
            <a:pPr indent="-304958" lvl="2" marL="1371600" rtl="0" algn="l">
              <a:spcBef>
                <a:spcPts val="0"/>
              </a:spcBef>
              <a:spcAft>
                <a:spcPts val="0"/>
              </a:spcAft>
              <a:buClr>
                <a:srgbClr val="000000"/>
              </a:buClr>
              <a:buSzPct val="100000"/>
              <a:buFont typeface="Arial"/>
              <a:buChar char="■"/>
            </a:pPr>
            <a:r>
              <a:rPr b="1" lang="en" sz="1300">
                <a:solidFill>
                  <a:srgbClr val="000000"/>
                </a:solidFill>
                <a:latin typeface="Arial"/>
                <a:ea typeface="Arial"/>
                <a:cs typeface="Arial"/>
                <a:sym typeface="Arial"/>
              </a:rPr>
              <a:t>Single Linkage</a:t>
            </a:r>
            <a:r>
              <a:rPr lang="en" sz="1300">
                <a:solidFill>
                  <a:srgbClr val="000000"/>
                </a:solidFill>
                <a:latin typeface="Arial"/>
                <a:ea typeface="Arial"/>
                <a:cs typeface="Arial"/>
                <a:sym typeface="Arial"/>
              </a:rPr>
              <a:t>: Minimum distance between points in two clusters.</a:t>
            </a:r>
            <a:endParaRPr sz="1300">
              <a:solidFill>
                <a:srgbClr val="000000"/>
              </a:solidFill>
              <a:latin typeface="Arial"/>
              <a:ea typeface="Arial"/>
              <a:cs typeface="Arial"/>
              <a:sym typeface="Arial"/>
            </a:endParaRPr>
          </a:p>
          <a:p>
            <a:pPr indent="-304958" lvl="2" marL="1371600" rtl="0" algn="l">
              <a:spcBef>
                <a:spcPts val="0"/>
              </a:spcBef>
              <a:spcAft>
                <a:spcPts val="0"/>
              </a:spcAft>
              <a:buClr>
                <a:srgbClr val="000000"/>
              </a:buClr>
              <a:buSzPct val="100000"/>
              <a:buFont typeface="Arial"/>
              <a:buChar char="■"/>
            </a:pPr>
            <a:r>
              <a:rPr b="1" lang="en" sz="1300">
                <a:solidFill>
                  <a:srgbClr val="000000"/>
                </a:solidFill>
                <a:latin typeface="Arial"/>
                <a:ea typeface="Arial"/>
                <a:cs typeface="Arial"/>
                <a:sym typeface="Arial"/>
              </a:rPr>
              <a:t>Complete Linkage</a:t>
            </a:r>
            <a:r>
              <a:rPr lang="en" sz="1300">
                <a:solidFill>
                  <a:srgbClr val="000000"/>
                </a:solidFill>
                <a:latin typeface="Arial"/>
                <a:ea typeface="Arial"/>
                <a:cs typeface="Arial"/>
                <a:sym typeface="Arial"/>
              </a:rPr>
              <a:t>: Maximum distance between points in two clusters.</a:t>
            </a:r>
            <a:endParaRPr sz="1300">
              <a:solidFill>
                <a:srgbClr val="000000"/>
              </a:solidFill>
              <a:latin typeface="Arial"/>
              <a:ea typeface="Arial"/>
              <a:cs typeface="Arial"/>
              <a:sym typeface="Arial"/>
            </a:endParaRPr>
          </a:p>
          <a:p>
            <a:pPr indent="-304958" lvl="2" marL="1371600" rtl="0" algn="l">
              <a:spcBef>
                <a:spcPts val="0"/>
              </a:spcBef>
              <a:spcAft>
                <a:spcPts val="0"/>
              </a:spcAft>
              <a:buClr>
                <a:srgbClr val="000000"/>
              </a:buClr>
              <a:buSzPct val="100000"/>
              <a:buFont typeface="Arial"/>
              <a:buChar char="■"/>
            </a:pPr>
            <a:r>
              <a:rPr b="1" lang="en" sz="1300">
                <a:solidFill>
                  <a:srgbClr val="000000"/>
                </a:solidFill>
                <a:latin typeface="Arial"/>
                <a:ea typeface="Arial"/>
                <a:cs typeface="Arial"/>
                <a:sym typeface="Arial"/>
              </a:rPr>
              <a:t>Average Linkage</a:t>
            </a:r>
            <a:r>
              <a:rPr lang="en" sz="1300">
                <a:solidFill>
                  <a:srgbClr val="000000"/>
                </a:solidFill>
                <a:latin typeface="Arial"/>
                <a:ea typeface="Arial"/>
                <a:cs typeface="Arial"/>
                <a:sym typeface="Arial"/>
              </a:rPr>
              <a:t>: Average distance between points in two clusters.</a:t>
            </a:r>
            <a:endParaRPr sz="1300">
              <a:solidFill>
                <a:srgbClr val="000000"/>
              </a:solidFill>
              <a:latin typeface="Arial"/>
              <a:ea typeface="Arial"/>
              <a:cs typeface="Arial"/>
              <a:sym typeface="Arial"/>
            </a:endParaRPr>
          </a:p>
          <a:p>
            <a:pPr indent="-304958" lvl="2" marL="1371600" rtl="0" algn="l">
              <a:spcBef>
                <a:spcPts val="0"/>
              </a:spcBef>
              <a:spcAft>
                <a:spcPts val="0"/>
              </a:spcAft>
              <a:buClr>
                <a:srgbClr val="000000"/>
              </a:buClr>
              <a:buSzPct val="100000"/>
              <a:buFont typeface="Arial"/>
              <a:buChar char="■"/>
            </a:pPr>
            <a:r>
              <a:rPr b="1" lang="en" sz="1300">
                <a:solidFill>
                  <a:srgbClr val="000000"/>
                </a:solidFill>
                <a:latin typeface="Arial"/>
                <a:ea typeface="Arial"/>
                <a:cs typeface="Arial"/>
                <a:sym typeface="Arial"/>
              </a:rPr>
              <a:t>Ward’s Method</a:t>
            </a:r>
            <a:r>
              <a:rPr lang="en" sz="1300">
                <a:solidFill>
                  <a:srgbClr val="000000"/>
                </a:solidFill>
                <a:latin typeface="Arial"/>
                <a:ea typeface="Arial"/>
                <a:cs typeface="Arial"/>
                <a:sym typeface="Arial"/>
              </a:rPr>
              <a:t>: Minimizes variance within clusters.</a:t>
            </a:r>
            <a:endParaRPr sz="1300">
              <a:solidFill>
                <a:srgbClr val="000000"/>
              </a:solidFill>
              <a:latin typeface="Arial"/>
              <a:ea typeface="Arial"/>
              <a:cs typeface="Arial"/>
              <a:sym typeface="Arial"/>
            </a:endParaRPr>
          </a:p>
          <a:p>
            <a:pPr indent="0" lvl="0" marL="0" rtl="0" algn="l">
              <a:spcBef>
                <a:spcPts val="1200"/>
              </a:spcBef>
              <a:spcAft>
                <a:spcPts val="1200"/>
              </a:spcAft>
              <a:buNone/>
            </a:pPr>
            <a:r>
              <a:t/>
            </a:r>
            <a:endParaRPr sz="1100">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5"/>
          <p:cNvSpPr txBox="1"/>
          <p:nvPr>
            <p:ph type="title"/>
          </p:nvPr>
        </p:nvSpPr>
        <p:spPr>
          <a:xfrm>
            <a:off x="311700" y="81200"/>
            <a:ext cx="8520600" cy="592800"/>
          </a:xfrm>
          <a:prstGeom prst="rect">
            <a:avLst/>
          </a:prstGeom>
        </p:spPr>
        <p:txBody>
          <a:bodyPr anchorCtr="0" anchor="t" bIns="91425" lIns="91425" spcFirstLastPara="1" rIns="91425" wrap="square" tIns="91425">
            <a:noAutofit/>
          </a:bodyPr>
          <a:lstStyle/>
          <a:p>
            <a:pPr indent="0" lvl="0" marL="0" rtl="0" algn="ctr">
              <a:lnSpc>
                <a:spcPct val="115000"/>
              </a:lnSpc>
              <a:spcBef>
                <a:spcPts val="1200"/>
              </a:spcBef>
              <a:spcAft>
                <a:spcPts val="0"/>
              </a:spcAft>
              <a:buNone/>
            </a:pPr>
            <a:r>
              <a:rPr b="1" lang="en" sz="2600" u="sng">
                <a:solidFill>
                  <a:srgbClr val="A61C00"/>
                </a:solidFill>
                <a:latin typeface="Pacifico"/>
                <a:ea typeface="Pacifico"/>
                <a:cs typeface="Pacifico"/>
                <a:sym typeface="Pacifico"/>
              </a:rPr>
              <a:t>   Evaluation </a:t>
            </a:r>
            <a:r>
              <a:rPr b="1" lang="en" sz="2600" u="sng">
                <a:solidFill>
                  <a:srgbClr val="0B5394"/>
                </a:solidFill>
                <a:latin typeface="Pacifico"/>
                <a:ea typeface="Pacifico"/>
                <a:cs typeface="Pacifico"/>
                <a:sym typeface="Pacifico"/>
              </a:rPr>
              <a:t>Metrics</a:t>
            </a:r>
            <a:r>
              <a:rPr b="1" lang="en" sz="2600" u="sng">
                <a:solidFill>
                  <a:srgbClr val="A61C00"/>
                </a:solidFill>
                <a:latin typeface="Pacifico"/>
                <a:ea typeface="Pacifico"/>
                <a:cs typeface="Pacifico"/>
                <a:sym typeface="Pacifico"/>
              </a:rPr>
              <a:t>:</a:t>
            </a:r>
            <a:endParaRPr b="1" sz="2600" u="sng">
              <a:solidFill>
                <a:srgbClr val="A61C00"/>
              </a:solidFill>
              <a:latin typeface="Pacifico"/>
              <a:ea typeface="Pacifico"/>
              <a:cs typeface="Pacifico"/>
              <a:sym typeface="Pacifico"/>
            </a:endParaRPr>
          </a:p>
          <a:p>
            <a:pPr indent="0" lvl="0" marL="0" rtl="0" algn="ctr">
              <a:spcBef>
                <a:spcPts val="1200"/>
              </a:spcBef>
              <a:spcAft>
                <a:spcPts val="0"/>
              </a:spcAft>
              <a:buSzPts val="990"/>
              <a:buNone/>
            </a:pPr>
            <a:r>
              <a:t/>
            </a:r>
            <a:endParaRPr sz="2900" u="sng">
              <a:latin typeface="Pacifico"/>
              <a:ea typeface="Pacifico"/>
              <a:cs typeface="Pacifico"/>
              <a:sym typeface="Pacifico"/>
            </a:endParaRPr>
          </a:p>
        </p:txBody>
      </p:sp>
      <p:sp>
        <p:nvSpPr>
          <p:cNvPr id="161" name="Google Shape;161;p25"/>
          <p:cNvSpPr txBox="1"/>
          <p:nvPr>
            <p:ph idx="1" type="body"/>
          </p:nvPr>
        </p:nvSpPr>
        <p:spPr>
          <a:xfrm>
            <a:off x="311700" y="744525"/>
            <a:ext cx="8520600" cy="40866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 u="sng">
                <a:solidFill>
                  <a:srgbClr val="000000"/>
                </a:solidFill>
                <a:latin typeface="Comic Sans MS"/>
                <a:ea typeface="Comic Sans MS"/>
                <a:cs typeface="Comic Sans MS"/>
                <a:sym typeface="Comic Sans MS"/>
              </a:rPr>
              <a:t> Evaluation Metrics:</a:t>
            </a:r>
            <a:endParaRPr b="1" u="sng">
              <a:solidFill>
                <a:srgbClr val="000000"/>
              </a:solidFill>
              <a:latin typeface="Comic Sans MS"/>
              <a:ea typeface="Comic Sans MS"/>
              <a:cs typeface="Comic Sans MS"/>
              <a:sym typeface="Comic Sans MS"/>
            </a:endParaRPr>
          </a:p>
          <a:p>
            <a:pPr indent="-323335" lvl="1" marL="914400" rtl="0" algn="l">
              <a:spcBef>
                <a:spcPts val="1200"/>
              </a:spcBef>
              <a:spcAft>
                <a:spcPts val="0"/>
              </a:spcAft>
              <a:buClr>
                <a:srgbClr val="000000"/>
              </a:buClr>
              <a:buSzPts val="1492"/>
              <a:buFont typeface="Arial"/>
              <a:buAutoNum type="alphaLcPeriod"/>
            </a:pPr>
            <a:r>
              <a:rPr b="1" lang="en" sz="1491">
                <a:solidFill>
                  <a:srgbClr val="000000"/>
                </a:solidFill>
                <a:latin typeface="Arial"/>
                <a:ea typeface="Arial"/>
                <a:cs typeface="Arial"/>
                <a:sym typeface="Arial"/>
              </a:rPr>
              <a:t>Silhouette Score:</a:t>
            </a:r>
            <a:r>
              <a:rPr lang="en" sz="1491">
                <a:solidFill>
                  <a:srgbClr val="000000"/>
                </a:solidFill>
                <a:latin typeface="Arial"/>
                <a:ea typeface="Arial"/>
                <a:cs typeface="Arial"/>
                <a:sym typeface="Arial"/>
              </a:rPr>
              <a:t> Measures how similar data points in a cluster are to their own cluster compared to others.</a:t>
            </a:r>
            <a:endParaRPr sz="1491">
              <a:solidFill>
                <a:srgbClr val="000000"/>
              </a:solidFill>
              <a:latin typeface="Arial"/>
              <a:ea typeface="Arial"/>
              <a:cs typeface="Arial"/>
              <a:sym typeface="Arial"/>
            </a:endParaRPr>
          </a:p>
          <a:p>
            <a:pPr indent="-323335" lvl="1" marL="914400" rtl="0" algn="l">
              <a:spcBef>
                <a:spcPts val="0"/>
              </a:spcBef>
              <a:spcAft>
                <a:spcPts val="0"/>
              </a:spcAft>
              <a:buClr>
                <a:srgbClr val="000000"/>
              </a:buClr>
              <a:buSzPts val="1492"/>
              <a:buFont typeface="Arial"/>
              <a:buAutoNum type="alphaLcPeriod"/>
            </a:pPr>
            <a:r>
              <a:rPr b="1" lang="en" sz="1491">
                <a:solidFill>
                  <a:srgbClr val="000000"/>
                </a:solidFill>
                <a:latin typeface="Arial"/>
                <a:ea typeface="Arial"/>
                <a:cs typeface="Arial"/>
                <a:sym typeface="Arial"/>
              </a:rPr>
              <a:t>Calinski_harabasz_score:  </a:t>
            </a:r>
            <a:r>
              <a:rPr lang="en" sz="1391">
                <a:solidFill>
                  <a:srgbClr val="000000"/>
                </a:solidFill>
                <a:latin typeface="Arial"/>
                <a:ea typeface="Arial"/>
                <a:cs typeface="Arial"/>
                <a:sym typeface="Arial"/>
              </a:rPr>
              <a:t>The Calinski-Harabasz score is commonly used to evaluate clustering algorithms like K-Means, particularly when choosing the optimal number of clusters.</a:t>
            </a:r>
            <a:endParaRPr sz="1391">
              <a:solidFill>
                <a:srgbClr val="000000"/>
              </a:solidFill>
              <a:latin typeface="Arial"/>
              <a:ea typeface="Arial"/>
              <a:cs typeface="Arial"/>
              <a:sym typeface="Arial"/>
            </a:endParaRPr>
          </a:p>
          <a:p>
            <a:pPr indent="-323335" lvl="1" marL="914400" rtl="0" algn="l">
              <a:spcBef>
                <a:spcPts val="0"/>
              </a:spcBef>
              <a:spcAft>
                <a:spcPts val="0"/>
              </a:spcAft>
              <a:buClr>
                <a:srgbClr val="000000"/>
              </a:buClr>
              <a:buSzPts val="1492"/>
              <a:buFont typeface="Arial"/>
              <a:buAutoNum type="alphaLcPeriod"/>
            </a:pPr>
            <a:r>
              <a:rPr b="1" lang="en" sz="1491">
                <a:solidFill>
                  <a:srgbClr val="000000"/>
                </a:solidFill>
                <a:latin typeface="Arial"/>
                <a:ea typeface="Arial"/>
                <a:cs typeface="Arial"/>
                <a:sym typeface="Arial"/>
              </a:rPr>
              <a:t>Elbow Method:</a:t>
            </a:r>
            <a:r>
              <a:rPr lang="en" sz="1491">
                <a:solidFill>
                  <a:srgbClr val="000000"/>
                </a:solidFill>
                <a:latin typeface="Arial"/>
                <a:ea typeface="Arial"/>
                <a:cs typeface="Arial"/>
                <a:sym typeface="Arial"/>
              </a:rPr>
              <a:t> Determines the optimal number of clusters in K-Means by plotting the sum of squared distances.</a:t>
            </a:r>
            <a:endParaRPr sz="1491">
              <a:solidFill>
                <a:srgbClr val="000000"/>
              </a:solidFill>
              <a:latin typeface="Arial"/>
              <a:ea typeface="Arial"/>
              <a:cs typeface="Arial"/>
              <a:sym typeface="Arial"/>
            </a:endParaRPr>
          </a:p>
          <a:p>
            <a:pPr indent="-323335" lvl="1" marL="914400" rtl="0" algn="l">
              <a:spcBef>
                <a:spcPts val="0"/>
              </a:spcBef>
              <a:spcAft>
                <a:spcPts val="0"/>
              </a:spcAft>
              <a:buClr>
                <a:srgbClr val="000000"/>
              </a:buClr>
              <a:buSzPts val="1492"/>
              <a:buFont typeface="Arial"/>
              <a:buAutoNum type="alphaLcPeriod"/>
            </a:pPr>
            <a:r>
              <a:rPr b="1" lang="en" sz="1491">
                <a:solidFill>
                  <a:srgbClr val="000000"/>
                </a:solidFill>
                <a:latin typeface="Arial"/>
                <a:ea typeface="Arial"/>
                <a:cs typeface="Arial"/>
                <a:sym typeface="Arial"/>
              </a:rPr>
              <a:t>Davies-Bouldin Index:</a:t>
            </a:r>
            <a:r>
              <a:rPr lang="en" sz="1491">
                <a:solidFill>
                  <a:srgbClr val="000000"/>
                </a:solidFill>
                <a:latin typeface="Arial"/>
                <a:ea typeface="Arial"/>
                <a:cs typeface="Arial"/>
                <a:sym typeface="Arial"/>
              </a:rPr>
              <a:t> Considers cluster compactness and separation.</a:t>
            </a:r>
            <a:endParaRPr sz="1491">
              <a:solidFill>
                <a:srgbClr val="000000"/>
              </a:solidFill>
              <a:latin typeface="Arial"/>
              <a:ea typeface="Arial"/>
              <a:cs typeface="Arial"/>
              <a:sym typeface="Arial"/>
            </a:endParaRPr>
          </a:p>
          <a:p>
            <a:pPr indent="-323335" lvl="1" marL="914400" rtl="0" algn="l">
              <a:spcBef>
                <a:spcPts val="0"/>
              </a:spcBef>
              <a:spcAft>
                <a:spcPts val="0"/>
              </a:spcAft>
              <a:buClr>
                <a:srgbClr val="000000"/>
              </a:buClr>
              <a:buSzPts val="1492"/>
              <a:buFont typeface="Arial"/>
              <a:buAutoNum type="alphaLcPeriod"/>
            </a:pPr>
            <a:r>
              <a:rPr b="1" lang="en" sz="1491">
                <a:solidFill>
                  <a:srgbClr val="000000"/>
                </a:solidFill>
                <a:latin typeface="Arial"/>
                <a:ea typeface="Arial"/>
                <a:cs typeface="Arial"/>
                <a:sym typeface="Arial"/>
              </a:rPr>
              <a:t>Adjusted Rand Index (ARI):</a:t>
            </a:r>
            <a:r>
              <a:rPr lang="en" sz="1491">
                <a:solidFill>
                  <a:srgbClr val="000000"/>
                </a:solidFill>
                <a:latin typeface="Arial"/>
                <a:ea typeface="Arial"/>
                <a:cs typeface="Arial"/>
                <a:sym typeface="Arial"/>
              </a:rPr>
              <a:t> Measures the similarity between predicted and true clusters (if available).</a:t>
            </a:r>
            <a:endParaRPr sz="1491">
              <a:solidFill>
                <a:srgbClr val="000000"/>
              </a:solidFill>
              <a:latin typeface="Arial"/>
              <a:ea typeface="Arial"/>
              <a:cs typeface="Arial"/>
              <a:sym typeface="Arial"/>
            </a:endParaRPr>
          </a:p>
          <a:p>
            <a:pPr indent="0" lvl="0" marL="0" rtl="0" algn="l">
              <a:spcBef>
                <a:spcPts val="1200"/>
              </a:spcBef>
              <a:spcAft>
                <a:spcPts val="1200"/>
              </a:spcAft>
              <a:buNone/>
            </a:pPr>
            <a:r>
              <a:rPr lang="en" sz="1500">
                <a:solidFill>
                  <a:srgbClr val="000000"/>
                </a:solidFill>
                <a:latin typeface="Arial"/>
                <a:ea typeface="Arial"/>
                <a:cs typeface="Arial"/>
                <a:sym typeface="Arial"/>
              </a:rPr>
              <a:t> ongoing </a:t>
            </a:r>
            <a:r>
              <a:rPr b="1" lang="en" sz="1500">
                <a:solidFill>
                  <a:srgbClr val="000000"/>
                </a:solidFill>
                <a:latin typeface="Arial"/>
                <a:ea typeface="Arial"/>
                <a:cs typeface="Arial"/>
                <a:sym typeface="Arial"/>
              </a:rPr>
              <a:t>Employee Attrition and Factors Clustering</a:t>
            </a:r>
            <a:r>
              <a:rPr lang="en" sz="1500">
                <a:solidFill>
                  <a:srgbClr val="000000"/>
                </a:solidFill>
                <a:latin typeface="Arial"/>
                <a:ea typeface="Arial"/>
                <a:cs typeface="Arial"/>
                <a:sym typeface="Arial"/>
              </a:rPr>
              <a:t> project, clustering could help us  discover patterns in employee data that influence attrition, such as work environment, performance, or demographic factors.</a:t>
            </a:r>
            <a:endParaRPr sz="1491">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6"/>
          <p:cNvSpPr txBox="1"/>
          <p:nvPr>
            <p:ph type="title"/>
          </p:nvPr>
        </p:nvSpPr>
        <p:spPr>
          <a:xfrm>
            <a:off x="311700" y="69450"/>
            <a:ext cx="8520600" cy="3345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SzPts val="990"/>
              <a:buNone/>
            </a:pPr>
            <a:r>
              <a:rPr b="1" lang="en" sz="1642" u="sng">
                <a:solidFill>
                  <a:srgbClr val="CC0000"/>
                </a:solidFill>
                <a:latin typeface="Arial"/>
                <a:ea typeface="Arial"/>
                <a:cs typeface="Arial"/>
                <a:sym typeface="Arial"/>
              </a:rPr>
              <a:t>Silhouette Score:</a:t>
            </a:r>
            <a:endParaRPr b="1" u="sng">
              <a:solidFill>
                <a:srgbClr val="CC0000"/>
              </a:solidFill>
            </a:endParaRPr>
          </a:p>
        </p:txBody>
      </p:sp>
      <p:sp>
        <p:nvSpPr>
          <p:cNvPr id="167" name="Google Shape;167;p26"/>
          <p:cNvSpPr txBox="1"/>
          <p:nvPr>
            <p:ph idx="1" type="body"/>
          </p:nvPr>
        </p:nvSpPr>
        <p:spPr>
          <a:xfrm>
            <a:off x="190250" y="403950"/>
            <a:ext cx="8784000" cy="44976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n" sz="1100">
                <a:solidFill>
                  <a:srgbClr val="000000"/>
                </a:solidFill>
                <a:latin typeface="Arial"/>
                <a:ea typeface="Arial"/>
                <a:cs typeface="Arial"/>
                <a:sym typeface="Arial"/>
              </a:rPr>
              <a:t>The </a:t>
            </a:r>
            <a:r>
              <a:rPr b="1" lang="en" sz="1100">
                <a:solidFill>
                  <a:srgbClr val="000000"/>
                </a:solidFill>
                <a:latin typeface="Arial"/>
                <a:ea typeface="Arial"/>
                <a:cs typeface="Arial"/>
                <a:sym typeface="Arial"/>
              </a:rPr>
              <a:t>Silhouette Score</a:t>
            </a:r>
            <a:r>
              <a:rPr lang="en" sz="1100">
                <a:solidFill>
                  <a:srgbClr val="000000"/>
                </a:solidFill>
                <a:latin typeface="Arial"/>
                <a:ea typeface="Arial"/>
                <a:cs typeface="Arial"/>
                <a:sym typeface="Arial"/>
              </a:rPr>
              <a:t> is a metric used to evaluate the quality of clustering in unsupervised learning. It measures how similar data points are to their own cluster (cohesion) compared to other clusters (separation).</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en" sz="1300">
                <a:solidFill>
                  <a:srgbClr val="000000"/>
                </a:solidFill>
                <a:latin typeface="Arial"/>
                <a:ea typeface="Arial"/>
                <a:cs typeface="Arial"/>
                <a:sym typeface="Arial"/>
              </a:rPr>
              <a:t>Formula</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lang="en" sz="1400">
                <a:solidFill>
                  <a:srgbClr val="000000"/>
                </a:solidFill>
                <a:latin typeface="Arial"/>
                <a:ea typeface="Arial"/>
                <a:cs typeface="Arial"/>
                <a:sym typeface="Arial"/>
              </a:rPr>
              <a:t>For a data point i:</a:t>
            </a:r>
            <a:endParaRPr sz="14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AutoNum type="arabicPeriod"/>
            </a:pPr>
            <a:r>
              <a:rPr lang="en" sz="1100">
                <a:solidFill>
                  <a:srgbClr val="000000"/>
                </a:solidFill>
                <a:latin typeface="Arial"/>
                <a:ea typeface="Arial"/>
                <a:cs typeface="Arial"/>
                <a:sym typeface="Arial"/>
              </a:rPr>
              <a:t> a(i): Average distance between i and other points in the same cluster</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lang="en" sz="1100">
                <a:solidFill>
                  <a:srgbClr val="000000"/>
                </a:solidFill>
                <a:latin typeface="Arial"/>
                <a:ea typeface="Arial"/>
                <a:cs typeface="Arial"/>
                <a:sym typeface="Arial"/>
              </a:rPr>
              <a:t>.</a:t>
            </a:r>
            <a:r>
              <a:rPr lang="en" sz="1100">
                <a:solidFill>
                  <a:srgbClr val="000000"/>
                </a:solidFill>
                <a:latin typeface="Arial"/>
                <a:ea typeface="Arial"/>
                <a:cs typeface="Arial"/>
                <a:sym typeface="Arial"/>
              </a:rPr>
              <a:t>b(i): Average distance between i and points in the nearest cluster.</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en" sz="1300" u="sng">
                <a:solidFill>
                  <a:srgbClr val="CC0000"/>
                </a:solidFill>
                <a:latin typeface="Arial"/>
                <a:ea typeface="Arial"/>
                <a:cs typeface="Arial"/>
                <a:sym typeface="Arial"/>
              </a:rPr>
              <a:t>Calinski_harabasz_score</a:t>
            </a:r>
            <a:endParaRPr b="1" sz="1300" u="sng">
              <a:solidFill>
                <a:srgbClr val="CC0000"/>
              </a:solidFill>
              <a:latin typeface="Arial"/>
              <a:ea typeface="Arial"/>
              <a:cs typeface="Arial"/>
              <a:sym typeface="Arial"/>
            </a:endParaRPr>
          </a:p>
          <a:p>
            <a:pPr indent="0" lvl="0" marL="0" rtl="0" algn="l">
              <a:spcBef>
                <a:spcPts val="1200"/>
              </a:spcBef>
              <a:spcAft>
                <a:spcPts val="0"/>
              </a:spcAft>
              <a:buNone/>
            </a:pPr>
            <a:r>
              <a:rPr lang="en" sz="1100">
                <a:solidFill>
                  <a:srgbClr val="000000"/>
                </a:solidFill>
                <a:latin typeface="Arial"/>
                <a:ea typeface="Arial"/>
                <a:cs typeface="Arial"/>
                <a:sym typeface="Arial"/>
              </a:rPr>
              <a:t>The </a:t>
            </a:r>
            <a:r>
              <a:rPr b="1" lang="en" sz="1100">
                <a:solidFill>
                  <a:srgbClr val="000000"/>
                </a:solidFill>
                <a:latin typeface="Arial"/>
                <a:ea typeface="Arial"/>
                <a:cs typeface="Arial"/>
                <a:sym typeface="Arial"/>
              </a:rPr>
              <a:t>Calinski-Harabasz Score</a:t>
            </a:r>
            <a:r>
              <a:rPr lang="en" sz="1100">
                <a:solidFill>
                  <a:srgbClr val="000000"/>
                </a:solidFill>
                <a:latin typeface="Arial"/>
                <a:ea typeface="Arial"/>
                <a:cs typeface="Arial"/>
                <a:sym typeface="Arial"/>
              </a:rPr>
              <a:t> (also known as the Variance Ratio Criterion) is a metric used to evaluate the quality of clustering. It measures how well-separated and dense the clusters are by comparing the ratio of the sum of between-cluster dispersion to within-cluster dispersion.</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pic>
        <p:nvPicPr>
          <p:cNvPr id="168" name="Google Shape;168;p26"/>
          <p:cNvPicPr preferRelativeResize="0"/>
          <p:nvPr/>
        </p:nvPicPr>
        <p:blipFill>
          <a:blip r:embed="rId3">
            <a:alphaModFix/>
          </a:blip>
          <a:stretch>
            <a:fillRect/>
          </a:stretch>
        </p:blipFill>
        <p:spPr>
          <a:xfrm>
            <a:off x="2433175" y="869400"/>
            <a:ext cx="2794875" cy="911803"/>
          </a:xfrm>
          <a:prstGeom prst="rect">
            <a:avLst/>
          </a:prstGeom>
          <a:noFill/>
          <a:ln>
            <a:noFill/>
          </a:ln>
        </p:spPr>
      </p:pic>
      <p:pic>
        <p:nvPicPr>
          <p:cNvPr id="169" name="Google Shape;169;p26"/>
          <p:cNvPicPr preferRelativeResize="0"/>
          <p:nvPr/>
        </p:nvPicPr>
        <p:blipFill>
          <a:blip r:embed="rId4">
            <a:alphaModFix/>
          </a:blip>
          <a:stretch>
            <a:fillRect/>
          </a:stretch>
        </p:blipFill>
        <p:spPr>
          <a:xfrm>
            <a:off x="2010425" y="3175350"/>
            <a:ext cx="6129925" cy="17732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7"/>
          <p:cNvSpPr txBox="1"/>
          <p:nvPr>
            <p:ph type="title"/>
          </p:nvPr>
        </p:nvSpPr>
        <p:spPr>
          <a:xfrm>
            <a:off x="201975" y="51675"/>
            <a:ext cx="8784000" cy="587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3500" u="sng">
                <a:solidFill>
                  <a:srgbClr val="0B5394"/>
                </a:solidFill>
                <a:latin typeface="Pacifico"/>
                <a:ea typeface="Pacifico"/>
                <a:cs typeface="Pacifico"/>
                <a:sym typeface="Pacifico"/>
              </a:rPr>
              <a:t>C</a:t>
            </a:r>
            <a:r>
              <a:rPr b="1" lang="en" sz="3500" u="sng">
                <a:solidFill>
                  <a:srgbClr val="A61C00"/>
                </a:solidFill>
                <a:latin typeface="Pacifico"/>
                <a:ea typeface="Pacifico"/>
                <a:cs typeface="Pacifico"/>
                <a:sym typeface="Pacifico"/>
              </a:rPr>
              <a:t>onclusion</a:t>
            </a:r>
            <a:endParaRPr b="1" sz="3500" u="sng">
              <a:solidFill>
                <a:srgbClr val="A61C00"/>
              </a:solidFill>
              <a:latin typeface="Pacifico"/>
              <a:ea typeface="Pacifico"/>
              <a:cs typeface="Pacifico"/>
              <a:sym typeface="Pacifico"/>
            </a:endParaRPr>
          </a:p>
        </p:txBody>
      </p:sp>
      <p:sp>
        <p:nvSpPr>
          <p:cNvPr id="175" name="Google Shape;175;p27"/>
          <p:cNvSpPr txBox="1"/>
          <p:nvPr>
            <p:ph idx="1" type="body"/>
          </p:nvPr>
        </p:nvSpPr>
        <p:spPr>
          <a:xfrm>
            <a:off x="201975" y="721025"/>
            <a:ext cx="8784000" cy="40986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b="1" lang="en" sz="1100" u="sng">
                <a:solidFill>
                  <a:srgbClr val="000000"/>
                </a:solidFill>
                <a:latin typeface="Arial"/>
                <a:ea typeface="Arial"/>
                <a:cs typeface="Arial"/>
                <a:sym typeface="Arial"/>
              </a:rPr>
              <a:t>Summary of Findings</a:t>
            </a:r>
            <a:endParaRPr b="1" sz="1100" u="sng">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b="1" lang="en" sz="1100">
                <a:solidFill>
                  <a:srgbClr val="000000"/>
                </a:solidFill>
                <a:latin typeface="Arial"/>
                <a:ea typeface="Arial"/>
                <a:cs typeface="Arial"/>
                <a:sym typeface="Arial"/>
              </a:rPr>
              <a:t>Key Insights</a:t>
            </a:r>
            <a:r>
              <a:rPr lang="en" sz="1100">
                <a:solidFill>
                  <a:srgbClr val="000000"/>
                </a:solidFill>
                <a:latin typeface="Arial"/>
                <a:ea typeface="Arial"/>
                <a:cs typeface="Arial"/>
                <a:sym typeface="Arial"/>
              </a:rPr>
              <a:t>: Clustering has helped identify distinct patterns and factors contributing to employee attrition, such as job satisfaction, performance, and tenure.</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en" sz="1100">
                <a:solidFill>
                  <a:srgbClr val="000000"/>
                </a:solidFill>
                <a:latin typeface="Arial"/>
                <a:ea typeface="Arial"/>
                <a:cs typeface="Arial"/>
                <a:sym typeface="Arial"/>
              </a:rPr>
              <a:t>Actionable Results</a:t>
            </a:r>
            <a:r>
              <a:rPr lang="en" sz="1100">
                <a:solidFill>
                  <a:srgbClr val="000000"/>
                </a:solidFill>
                <a:latin typeface="Arial"/>
                <a:ea typeface="Arial"/>
                <a:cs typeface="Arial"/>
                <a:sym typeface="Arial"/>
              </a:rPr>
              <a:t>: By segmenting employees based on these factors, we can better understand why certain employees are more likely to leave and create strategies to address their concerns.</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en" sz="1100" u="sng">
                <a:solidFill>
                  <a:srgbClr val="000000"/>
                </a:solidFill>
                <a:latin typeface="Arial"/>
                <a:ea typeface="Arial"/>
                <a:cs typeface="Arial"/>
                <a:sym typeface="Arial"/>
              </a:rPr>
              <a:t>Implications for Employee Retention</a:t>
            </a:r>
            <a:endParaRPr b="1" sz="1100" u="sng">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b="1" lang="en" sz="1100">
                <a:solidFill>
                  <a:srgbClr val="000000"/>
                </a:solidFill>
                <a:latin typeface="Arial"/>
                <a:ea typeface="Arial"/>
                <a:cs typeface="Arial"/>
                <a:sym typeface="Arial"/>
              </a:rPr>
              <a:t>Targeted Retention Strategies</a:t>
            </a:r>
            <a:r>
              <a:rPr lang="en" sz="1100">
                <a:solidFill>
                  <a:srgbClr val="000000"/>
                </a:solidFill>
                <a:latin typeface="Arial"/>
                <a:ea typeface="Arial"/>
                <a:cs typeface="Arial"/>
                <a:sym typeface="Arial"/>
              </a:rPr>
              <a:t>: Clustering allows for the creation of customized retention programs that focus on specific groups, addressing their unique needs to reduce turnover.</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en" sz="1100">
                <a:solidFill>
                  <a:srgbClr val="000000"/>
                </a:solidFill>
                <a:latin typeface="Arial"/>
                <a:ea typeface="Arial"/>
                <a:cs typeface="Arial"/>
                <a:sym typeface="Arial"/>
              </a:rPr>
              <a:t>Resource Optimization</a:t>
            </a:r>
            <a:r>
              <a:rPr lang="en" sz="1100">
                <a:solidFill>
                  <a:srgbClr val="000000"/>
                </a:solidFill>
                <a:latin typeface="Arial"/>
                <a:ea typeface="Arial"/>
                <a:cs typeface="Arial"/>
                <a:sym typeface="Arial"/>
              </a:rPr>
              <a:t>: By identifying high-risk groups, organizations can allocate resources more efficiently, prioritizing interventions where they are most needed.</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en" sz="1100" u="sng">
                <a:solidFill>
                  <a:srgbClr val="000000"/>
                </a:solidFill>
                <a:latin typeface="Arial"/>
                <a:ea typeface="Arial"/>
                <a:cs typeface="Arial"/>
                <a:sym typeface="Arial"/>
              </a:rPr>
              <a:t>Clustering’s </a:t>
            </a:r>
            <a:r>
              <a:rPr b="1" lang="en" sz="1100" u="sng">
                <a:solidFill>
                  <a:srgbClr val="000000"/>
                </a:solidFill>
                <a:latin typeface="Arial"/>
                <a:ea typeface="Arial"/>
                <a:cs typeface="Arial"/>
                <a:sym typeface="Arial"/>
              </a:rPr>
              <a:t> Role in Addressing Attrition</a:t>
            </a:r>
            <a:endParaRPr b="1" sz="1100" u="sng">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lang="en" sz="1100">
                <a:solidFill>
                  <a:srgbClr val="000000"/>
                </a:solidFill>
                <a:latin typeface="Arial"/>
                <a:ea typeface="Arial"/>
                <a:cs typeface="Arial"/>
                <a:sym typeface="Arial"/>
              </a:rPr>
              <a:t>Clustering allows businesses to spot trends and take a proactive approach in managing attrition, reducing turnover rates, and improving employee satisfaction.</a:t>
            </a:r>
            <a:endParaRPr sz="11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311700" y="122125"/>
            <a:ext cx="8520600" cy="610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3600" u="sng">
                <a:solidFill>
                  <a:srgbClr val="A61C00"/>
                </a:solidFill>
                <a:latin typeface="Pacifico"/>
                <a:ea typeface="Pacifico"/>
                <a:cs typeface="Pacifico"/>
                <a:sym typeface="Pacifico"/>
              </a:rPr>
              <a:t>I</a:t>
            </a:r>
            <a:r>
              <a:rPr b="1" lang="en" sz="3600" u="sng">
                <a:latin typeface="Pacifico"/>
                <a:ea typeface="Pacifico"/>
                <a:cs typeface="Pacifico"/>
                <a:sym typeface="Pacifico"/>
              </a:rPr>
              <a:t>ntro</a:t>
            </a:r>
            <a:r>
              <a:rPr b="1" lang="en" sz="3600" u="sng">
                <a:solidFill>
                  <a:srgbClr val="CC0000"/>
                </a:solidFill>
                <a:latin typeface="Pacifico"/>
                <a:ea typeface="Pacifico"/>
                <a:cs typeface="Pacifico"/>
                <a:sym typeface="Pacifico"/>
              </a:rPr>
              <a:t>d</a:t>
            </a:r>
            <a:r>
              <a:rPr b="1" lang="en" sz="3600" u="sng">
                <a:latin typeface="Pacifico"/>
                <a:ea typeface="Pacifico"/>
                <a:cs typeface="Pacifico"/>
                <a:sym typeface="Pacifico"/>
              </a:rPr>
              <a:t>uctio</a:t>
            </a:r>
            <a:r>
              <a:rPr b="1" lang="en" sz="3600" u="sng">
                <a:solidFill>
                  <a:srgbClr val="A61C00"/>
                </a:solidFill>
                <a:latin typeface="Pacifico"/>
                <a:ea typeface="Pacifico"/>
                <a:cs typeface="Pacifico"/>
                <a:sym typeface="Pacifico"/>
              </a:rPr>
              <a:t>n</a:t>
            </a:r>
            <a:endParaRPr b="1" sz="3600" u="sng">
              <a:solidFill>
                <a:srgbClr val="A61C00"/>
              </a:solidFill>
              <a:latin typeface="Pacifico"/>
              <a:ea typeface="Pacifico"/>
              <a:cs typeface="Pacifico"/>
              <a:sym typeface="Pacifico"/>
            </a:endParaRPr>
          </a:p>
        </p:txBody>
      </p:sp>
      <p:sp>
        <p:nvSpPr>
          <p:cNvPr id="94" name="Google Shape;94;p14"/>
          <p:cNvSpPr txBox="1"/>
          <p:nvPr>
            <p:ph idx="1" type="body"/>
          </p:nvPr>
        </p:nvSpPr>
        <p:spPr>
          <a:xfrm>
            <a:off x="311700" y="861950"/>
            <a:ext cx="8520600" cy="3863400"/>
          </a:xfrm>
          <a:prstGeom prst="rect">
            <a:avLst/>
          </a:prstGeom>
        </p:spPr>
        <p:txBody>
          <a:bodyPr anchorCtr="0" anchor="t" bIns="91425" lIns="91425" spcFirstLastPara="1" rIns="91425" wrap="square" tIns="91425">
            <a:noAutofit/>
          </a:bodyPr>
          <a:lstStyle/>
          <a:p>
            <a:pPr indent="0" lvl="0" marL="0" rtl="0" algn="l">
              <a:lnSpc>
                <a:spcPct val="105000"/>
              </a:lnSpc>
              <a:spcBef>
                <a:spcPts val="1200"/>
              </a:spcBef>
              <a:spcAft>
                <a:spcPts val="0"/>
              </a:spcAft>
              <a:buNone/>
            </a:pPr>
            <a:r>
              <a:rPr b="1" lang="en" sz="1200">
                <a:solidFill>
                  <a:srgbClr val="000000"/>
                </a:solidFill>
                <a:latin typeface="Arial"/>
                <a:ea typeface="Arial"/>
                <a:cs typeface="Arial"/>
                <a:sym typeface="Arial"/>
              </a:rPr>
              <a:t>Employee Attrition</a:t>
            </a:r>
            <a:r>
              <a:rPr lang="en" sz="1200">
                <a:solidFill>
                  <a:srgbClr val="000000"/>
                </a:solidFill>
                <a:latin typeface="Arial"/>
                <a:ea typeface="Arial"/>
                <a:cs typeface="Arial"/>
                <a:sym typeface="Arial"/>
              </a:rPr>
              <a:t> refers to the gradual reduction of a company's workforce due to resignations, retirements, layoffs, or other reasons where employees leave and are not replaced immediately. It is often categorized into </a:t>
            </a:r>
            <a:r>
              <a:rPr b="1" lang="en" sz="1200">
                <a:solidFill>
                  <a:srgbClr val="000000"/>
                </a:solidFill>
                <a:latin typeface="Arial"/>
                <a:ea typeface="Arial"/>
                <a:cs typeface="Arial"/>
                <a:sym typeface="Arial"/>
              </a:rPr>
              <a:t>voluntary attrition</a:t>
            </a:r>
            <a:r>
              <a:rPr lang="en" sz="1200">
                <a:solidFill>
                  <a:srgbClr val="000000"/>
                </a:solidFill>
                <a:latin typeface="Arial"/>
                <a:ea typeface="Arial"/>
                <a:cs typeface="Arial"/>
                <a:sym typeface="Arial"/>
              </a:rPr>
              <a:t> (when employees leave by choice, such as for better opportunities) and </a:t>
            </a:r>
            <a:r>
              <a:rPr b="1" lang="en" sz="1200">
                <a:solidFill>
                  <a:srgbClr val="000000"/>
                </a:solidFill>
                <a:latin typeface="Arial"/>
                <a:ea typeface="Arial"/>
                <a:cs typeface="Arial"/>
                <a:sym typeface="Arial"/>
              </a:rPr>
              <a:t>involuntary attrition</a:t>
            </a:r>
            <a:r>
              <a:rPr lang="en" sz="1200">
                <a:solidFill>
                  <a:srgbClr val="000000"/>
                </a:solidFill>
                <a:latin typeface="Arial"/>
                <a:ea typeface="Arial"/>
                <a:cs typeface="Arial"/>
                <a:sym typeface="Arial"/>
              </a:rPr>
              <a:t> (when employees are let go due to performance issues, layoffs, etc.).</a:t>
            </a:r>
            <a:endParaRPr sz="1200">
              <a:solidFill>
                <a:srgbClr val="000000"/>
              </a:solidFill>
              <a:latin typeface="Arial"/>
              <a:ea typeface="Arial"/>
              <a:cs typeface="Arial"/>
              <a:sym typeface="Arial"/>
            </a:endParaRPr>
          </a:p>
          <a:p>
            <a:pPr indent="0" lvl="0" marL="0" rtl="0" algn="l">
              <a:lnSpc>
                <a:spcPct val="105000"/>
              </a:lnSpc>
              <a:spcBef>
                <a:spcPts val="1400"/>
              </a:spcBef>
              <a:spcAft>
                <a:spcPts val="0"/>
              </a:spcAft>
              <a:buNone/>
            </a:pPr>
            <a:r>
              <a:rPr b="1" lang="en" sz="1400" u="sng">
                <a:solidFill>
                  <a:srgbClr val="A61C00"/>
                </a:solidFill>
                <a:latin typeface="Arial"/>
                <a:ea typeface="Arial"/>
                <a:cs typeface="Arial"/>
                <a:sym typeface="Arial"/>
              </a:rPr>
              <a:t>Impact on Businesses</a:t>
            </a:r>
            <a:endParaRPr b="1" sz="1400" u="sng">
              <a:solidFill>
                <a:srgbClr val="A61C00"/>
              </a:solidFill>
              <a:latin typeface="Arial"/>
              <a:ea typeface="Arial"/>
              <a:cs typeface="Arial"/>
              <a:sym typeface="Arial"/>
            </a:endParaRPr>
          </a:p>
          <a:p>
            <a:pPr indent="-304800" lvl="0" marL="457200" rtl="0" algn="l">
              <a:lnSpc>
                <a:spcPct val="105000"/>
              </a:lnSpc>
              <a:spcBef>
                <a:spcPts val="1200"/>
              </a:spcBef>
              <a:spcAft>
                <a:spcPts val="0"/>
              </a:spcAft>
              <a:buClr>
                <a:srgbClr val="000000"/>
              </a:buClr>
              <a:buSzPts val="1200"/>
              <a:buFont typeface="Arial"/>
              <a:buAutoNum type="arabicPeriod"/>
            </a:pPr>
            <a:r>
              <a:rPr b="1" lang="en" sz="1200">
                <a:solidFill>
                  <a:srgbClr val="000000"/>
                </a:solidFill>
                <a:latin typeface="Arial"/>
                <a:ea typeface="Arial"/>
                <a:cs typeface="Arial"/>
                <a:sym typeface="Arial"/>
              </a:rPr>
              <a:t>Increased Costs</a:t>
            </a:r>
            <a:r>
              <a:rPr lang="en" sz="1200">
                <a:solidFill>
                  <a:srgbClr val="000000"/>
                </a:solidFill>
                <a:latin typeface="Arial"/>
                <a:ea typeface="Arial"/>
                <a:cs typeface="Arial"/>
                <a:sym typeface="Arial"/>
              </a:rPr>
              <a:t>: High attrition leads to recruitment and training expenses to replace departed employees.</a:t>
            </a:r>
            <a:endParaRPr sz="1200">
              <a:solidFill>
                <a:srgbClr val="000000"/>
              </a:solidFill>
              <a:latin typeface="Arial"/>
              <a:ea typeface="Arial"/>
              <a:cs typeface="Arial"/>
              <a:sym typeface="Arial"/>
            </a:endParaRPr>
          </a:p>
          <a:p>
            <a:pPr indent="-304800" lvl="0" marL="457200" rtl="0" algn="l">
              <a:lnSpc>
                <a:spcPct val="105000"/>
              </a:lnSpc>
              <a:spcBef>
                <a:spcPts val="0"/>
              </a:spcBef>
              <a:spcAft>
                <a:spcPts val="0"/>
              </a:spcAft>
              <a:buClr>
                <a:srgbClr val="000000"/>
              </a:buClr>
              <a:buSzPts val="1200"/>
              <a:buFont typeface="Arial"/>
              <a:buAutoNum type="arabicPeriod"/>
            </a:pPr>
            <a:r>
              <a:rPr b="1" lang="en" sz="1200">
                <a:solidFill>
                  <a:srgbClr val="000000"/>
                </a:solidFill>
                <a:latin typeface="Arial"/>
                <a:ea typeface="Arial"/>
                <a:cs typeface="Arial"/>
                <a:sym typeface="Arial"/>
              </a:rPr>
              <a:t>Loss of Expertise</a:t>
            </a:r>
            <a:r>
              <a:rPr lang="en" sz="1200">
                <a:solidFill>
                  <a:srgbClr val="000000"/>
                </a:solidFill>
                <a:latin typeface="Arial"/>
                <a:ea typeface="Arial"/>
                <a:cs typeface="Arial"/>
                <a:sym typeface="Arial"/>
              </a:rPr>
              <a:t>: Departing employees take valuable skills, knowledge, and experience, which can affect productivity and innovation.</a:t>
            </a:r>
            <a:endParaRPr sz="1200">
              <a:solidFill>
                <a:srgbClr val="000000"/>
              </a:solidFill>
              <a:latin typeface="Arial"/>
              <a:ea typeface="Arial"/>
              <a:cs typeface="Arial"/>
              <a:sym typeface="Arial"/>
            </a:endParaRPr>
          </a:p>
          <a:p>
            <a:pPr indent="-304800" lvl="0" marL="457200" rtl="0" algn="l">
              <a:lnSpc>
                <a:spcPct val="105000"/>
              </a:lnSpc>
              <a:spcBef>
                <a:spcPts val="0"/>
              </a:spcBef>
              <a:spcAft>
                <a:spcPts val="0"/>
              </a:spcAft>
              <a:buClr>
                <a:srgbClr val="000000"/>
              </a:buClr>
              <a:buSzPts val="1200"/>
              <a:buFont typeface="Arial"/>
              <a:buAutoNum type="arabicPeriod"/>
            </a:pPr>
            <a:r>
              <a:rPr b="1" lang="en" sz="1200">
                <a:solidFill>
                  <a:srgbClr val="000000"/>
                </a:solidFill>
                <a:latin typeface="Arial"/>
                <a:ea typeface="Arial"/>
                <a:cs typeface="Arial"/>
                <a:sym typeface="Arial"/>
              </a:rPr>
              <a:t>Lower Employee Morale</a:t>
            </a:r>
            <a:r>
              <a:rPr lang="en" sz="1200">
                <a:solidFill>
                  <a:srgbClr val="000000"/>
                </a:solidFill>
                <a:latin typeface="Arial"/>
                <a:ea typeface="Arial"/>
                <a:cs typeface="Arial"/>
                <a:sym typeface="Arial"/>
              </a:rPr>
              <a:t>: Frequent turnover can create uncertainty and dissatisfaction among remaining employees.</a:t>
            </a:r>
            <a:endParaRPr sz="1200">
              <a:solidFill>
                <a:srgbClr val="000000"/>
              </a:solidFill>
              <a:latin typeface="Arial"/>
              <a:ea typeface="Arial"/>
              <a:cs typeface="Arial"/>
              <a:sym typeface="Arial"/>
            </a:endParaRPr>
          </a:p>
          <a:p>
            <a:pPr indent="-304800" lvl="0" marL="457200" rtl="0" algn="l">
              <a:lnSpc>
                <a:spcPct val="105000"/>
              </a:lnSpc>
              <a:spcBef>
                <a:spcPts val="0"/>
              </a:spcBef>
              <a:spcAft>
                <a:spcPts val="0"/>
              </a:spcAft>
              <a:buClr>
                <a:srgbClr val="000000"/>
              </a:buClr>
              <a:buSzPts val="1200"/>
              <a:buFont typeface="Arial"/>
              <a:buAutoNum type="arabicPeriod"/>
            </a:pPr>
            <a:r>
              <a:rPr b="1" lang="en" sz="1200">
                <a:solidFill>
                  <a:srgbClr val="000000"/>
                </a:solidFill>
                <a:latin typeface="Arial"/>
                <a:ea typeface="Arial"/>
                <a:cs typeface="Arial"/>
                <a:sym typeface="Arial"/>
              </a:rPr>
              <a:t>Reduced Customer Satisfaction</a:t>
            </a:r>
            <a:r>
              <a:rPr lang="en" sz="1200">
                <a:solidFill>
                  <a:srgbClr val="000000"/>
                </a:solidFill>
                <a:latin typeface="Arial"/>
                <a:ea typeface="Arial"/>
                <a:cs typeface="Arial"/>
                <a:sym typeface="Arial"/>
              </a:rPr>
              <a:t>: Attrition in customer-facing roles can disrupt service quality and damage client relationships.</a:t>
            </a:r>
            <a:endParaRPr sz="1200">
              <a:solidFill>
                <a:srgbClr val="000000"/>
              </a:solidFill>
              <a:latin typeface="Arial"/>
              <a:ea typeface="Arial"/>
              <a:cs typeface="Arial"/>
              <a:sym typeface="Arial"/>
            </a:endParaRPr>
          </a:p>
          <a:p>
            <a:pPr indent="-304800" lvl="0" marL="457200" rtl="0" algn="l">
              <a:lnSpc>
                <a:spcPct val="105000"/>
              </a:lnSpc>
              <a:spcBef>
                <a:spcPts val="0"/>
              </a:spcBef>
              <a:spcAft>
                <a:spcPts val="0"/>
              </a:spcAft>
              <a:buClr>
                <a:srgbClr val="000000"/>
              </a:buClr>
              <a:buSzPts val="1200"/>
              <a:buFont typeface="Arial"/>
              <a:buAutoNum type="arabicPeriod"/>
            </a:pPr>
            <a:r>
              <a:rPr b="1" lang="en" sz="1200">
                <a:solidFill>
                  <a:srgbClr val="000000"/>
                </a:solidFill>
                <a:latin typeface="Arial"/>
                <a:ea typeface="Arial"/>
                <a:cs typeface="Arial"/>
                <a:sym typeface="Arial"/>
              </a:rPr>
              <a:t>Operational Disruption</a:t>
            </a:r>
            <a:r>
              <a:rPr lang="en" sz="1200">
                <a:solidFill>
                  <a:srgbClr val="000000"/>
                </a:solidFill>
                <a:latin typeface="Arial"/>
                <a:ea typeface="Arial"/>
                <a:cs typeface="Arial"/>
                <a:sym typeface="Arial"/>
              </a:rPr>
              <a:t>: Losing key employees can lead to delays in projects and hinder business continuity.</a:t>
            </a:r>
            <a:endParaRPr sz="1200">
              <a:solidFill>
                <a:srgbClr val="000000"/>
              </a:solidFill>
              <a:latin typeface="Arial"/>
              <a:ea typeface="Arial"/>
              <a:cs typeface="Arial"/>
              <a:sym typeface="Arial"/>
            </a:endParaRPr>
          </a:p>
          <a:p>
            <a:pPr indent="-304800" lvl="0" marL="457200" rtl="0" algn="l">
              <a:lnSpc>
                <a:spcPct val="105000"/>
              </a:lnSpc>
              <a:spcBef>
                <a:spcPts val="0"/>
              </a:spcBef>
              <a:spcAft>
                <a:spcPts val="0"/>
              </a:spcAft>
              <a:buClr>
                <a:srgbClr val="000000"/>
              </a:buClr>
              <a:buSzPts val="1200"/>
              <a:buFont typeface="Arial"/>
              <a:buAutoNum type="arabicPeriod"/>
            </a:pPr>
            <a:r>
              <a:rPr b="1" lang="en" sz="1200">
                <a:solidFill>
                  <a:srgbClr val="000000"/>
                </a:solidFill>
                <a:latin typeface="Arial"/>
                <a:ea typeface="Arial"/>
                <a:cs typeface="Arial"/>
                <a:sym typeface="Arial"/>
              </a:rPr>
              <a:t>Reputation Risk</a:t>
            </a:r>
            <a:r>
              <a:rPr lang="en" sz="1200">
                <a:solidFill>
                  <a:srgbClr val="000000"/>
                </a:solidFill>
                <a:latin typeface="Arial"/>
                <a:ea typeface="Arial"/>
                <a:cs typeface="Arial"/>
                <a:sym typeface="Arial"/>
              </a:rPr>
              <a:t>: High turnover may indicate poor working conditions, negatively impacting the company's brand and ability to attract talent.</a:t>
            </a:r>
            <a:endParaRPr sz="1200">
              <a:solidFill>
                <a:srgbClr val="000000"/>
              </a:solidFill>
              <a:latin typeface="Arial"/>
              <a:ea typeface="Arial"/>
              <a:cs typeface="Arial"/>
              <a:sym typeface="Arial"/>
            </a:endParaRPr>
          </a:p>
          <a:p>
            <a:pPr indent="0" lvl="0" marL="0" rtl="0" algn="l">
              <a:lnSpc>
                <a:spcPct val="105000"/>
              </a:lnSpc>
              <a:spcBef>
                <a:spcPts val="1200"/>
              </a:spcBef>
              <a:spcAft>
                <a:spcPts val="0"/>
              </a:spcAft>
              <a:buNone/>
            </a:pPr>
            <a:r>
              <a:rPr lang="en" sz="1200">
                <a:solidFill>
                  <a:srgbClr val="000000"/>
                </a:solidFill>
                <a:latin typeface="Arial"/>
                <a:ea typeface="Arial"/>
                <a:cs typeface="Arial"/>
                <a:sym typeface="Arial"/>
              </a:rPr>
              <a:t>Understanding and managing attrition effectively is crucial to minimizing these impacts and maintaining a stable and productive workforce.</a:t>
            </a:r>
            <a:endParaRPr sz="1200">
              <a:solidFill>
                <a:srgbClr val="000000"/>
              </a:solidFill>
              <a:latin typeface="Arial"/>
              <a:ea typeface="Arial"/>
              <a:cs typeface="Arial"/>
              <a:sym typeface="Arial"/>
            </a:endParaRPr>
          </a:p>
          <a:p>
            <a:pPr indent="0" lvl="0" marL="0" rtl="0" algn="l">
              <a:lnSpc>
                <a:spcPct val="105000"/>
              </a:lnSpc>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393900" y="4537550"/>
            <a:ext cx="8520600" cy="317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00" name="Google Shape;100;p15"/>
          <p:cNvSpPr txBox="1"/>
          <p:nvPr>
            <p:ph idx="1" type="body"/>
          </p:nvPr>
        </p:nvSpPr>
        <p:spPr>
          <a:xfrm>
            <a:off x="311700" y="133875"/>
            <a:ext cx="8520600" cy="47796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b="1" lang="en" sz="1946" u="sng">
                <a:solidFill>
                  <a:srgbClr val="85200C"/>
                </a:solidFill>
                <a:highlight>
                  <a:srgbClr val="FFFFFF"/>
                </a:highlight>
                <a:latin typeface="Arial"/>
                <a:ea typeface="Arial"/>
                <a:cs typeface="Arial"/>
                <a:sym typeface="Arial"/>
              </a:rPr>
              <a:t>Objective</a:t>
            </a:r>
            <a:r>
              <a:rPr lang="en" sz="1829">
                <a:solidFill>
                  <a:srgbClr val="000000"/>
                </a:solidFill>
                <a:highlight>
                  <a:srgbClr val="FFFFFF"/>
                </a:highlight>
                <a:latin typeface="Arial"/>
                <a:ea typeface="Arial"/>
                <a:cs typeface="Arial"/>
                <a:sym typeface="Arial"/>
              </a:rPr>
              <a:t>: The goal is to cluster employees based on various factors contributing to attrition to identify patterns and insights that can help organizations reduce turnover and improve employee retention strategies.</a:t>
            </a:r>
            <a:endParaRPr sz="1829">
              <a:solidFill>
                <a:srgbClr val="000000"/>
              </a:solidFill>
              <a:highlight>
                <a:srgbClr val="FFFFFF"/>
              </a:highlight>
              <a:latin typeface="Arial"/>
              <a:ea typeface="Arial"/>
              <a:cs typeface="Arial"/>
              <a:sym typeface="Arial"/>
            </a:endParaRPr>
          </a:p>
          <a:p>
            <a:pPr indent="-320974" lvl="0" marL="457200" rtl="0" algn="l">
              <a:spcBef>
                <a:spcPts val="1100"/>
              </a:spcBef>
              <a:spcAft>
                <a:spcPts val="0"/>
              </a:spcAft>
              <a:buClr>
                <a:srgbClr val="000000"/>
              </a:buClr>
              <a:buSzPct val="100000"/>
              <a:buFont typeface="Arial"/>
              <a:buChar char="●"/>
            </a:pPr>
            <a:r>
              <a:rPr lang="en" sz="1711">
                <a:solidFill>
                  <a:srgbClr val="000000"/>
                </a:solidFill>
                <a:highlight>
                  <a:srgbClr val="FFFFFF"/>
                </a:highlight>
                <a:latin typeface="Arial"/>
                <a:ea typeface="Arial"/>
                <a:cs typeface="Arial"/>
                <a:sym typeface="Arial"/>
              </a:rPr>
              <a:t>The Employee Attrition and Factors Dataset provides valuable insights into employee behaviors and characteristics, specifically focusing on the factors influencing employee turnover (attrition). Attrition, or the rate at which employees leave a company, is a critical metric for any organization, as it can significantly impact operational efficiency, morale, and recruitment costs.</a:t>
            </a:r>
            <a:endParaRPr sz="1711">
              <a:solidFill>
                <a:srgbClr val="000000"/>
              </a:solidFill>
              <a:highlight>
                <a:srgbClr val="FFFFFF"/>
              </a:highlight>
              <a:latin typeface="Arial"/>
              <a:ea typeface="Arial"/>
              <a:cs typeface="Arial"/>
              <a:sym typeface="Arial"/>
            </a:endParaRPr>
          </a:p>
          <a:p>
            <a:pPr indent="-320974" lvl="0" marL="457200" rtl="0" algn="l">
              <a:spcBef>
                <a:spcPts val="0"/>
              </a:spcBef>
              <a:spcAft>
                <a:spcPts val="0"/>
              </a:spcAft>
              <a:buClr>
                <a:srgbClr val="000000"/>
              </a:buClr>
              <a:buSzPct val="100000"/>
              <a:buFont typeface="Arial"/>
              <a:buChar char="●"/>
            </a:pPr>
            <a:r>
              <a:rPr lang="en" sz="1711">
                <a:solidFill>
                  <a:srgbClr val="000000"/>
                </a:solidFill>
                <a:highlight>
                  <a:srgbClr val="FFFFFF"/>
                </a:highlight>
                <a:latin typeface="Arial"/>
                <a:ea typeface="Arial"/>
                <a:cs typeface="Arial"/>
                <a:sym typeface="Arial"/>
              </a:rPr>
              <a:t>This dataset offers a collection of attributes related to the personal and professional aspects of employees, allowing organizations to analyze patterns and identify the key drivers of employee attrition. By clustering employees based on various factors, organizations can develop targeted strategies for retention, improve work environments, and optimize human resource management.</a:t>
            </a:r>
            <a:endParaRPr sz="1711">
              <a:solidFill>
                <a:srgbClr val="000000"/>
              </a:solidFill>
              <a:highlight>
                <a:srgbClr val="FFFFFF"/>
              </a:highlight>
              <a:latin typeface="Arial"/>
              <a:ea typeface="Arial"/>
              <a:cs typeface="Arial"/>
              <a:sym typeface="Arial"/>
            </a:endParaRPr>
          </a:p>
          <a:p>
            <a:pPr indent="0" lvl="0" marL="0" rtl="0" algn="l">
              <a:spcBef>
                <a:spcPts val="1200"/>
              </a:spcBef>
              <a:spcAft>
                <a:spcPts val="0"/>
              </a:spcAft>
              <a:buNone/>
            </a:pPr>
            <a:r>
              <a:rPr lang="en" sz="1917"/>
              <a:t>Employee attrition is a critical challenge for organizations, as it directly impacts operational efficiency, employee morale, and overall business performance. Understanding the underlying factors influencing employee turnover can help businesses design effective strategies to improve retention and enhance workplace satisfaction.</a:t>
            </a:r>
            <a:endParaRPr sz="1917"/>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487875" y="4831125"/>
            <a:ext cx="8520600" cy="58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06" name="Google Shape;106;p16"/>
          <p:cNvSpPr txBox="1"/>
          <p:nvPr>
            <p:ph idx="1" type="body"/>
          </p:nvPr>
        </p:nvSpPr>
        <p:spPr>
          <a:xfrm>
            <a:off x="201975" y="151625"/>
            <a:ext cx="8630400" cy="4679400"/>
          </a:xfrm>
          <a:prstGeom prst="rect">
            <a:avLst/>
          </a:prstGeom>
        </p:spPr>
        <p:txBody>
          <a:bodyPr anchorCtr="0" anchor="t" bIns="91425" lIns="91425" spcFirstLastPara="1" rIns="91425" wrap="square" tIns="91425">
            <a:normAutofit lnSpcReduction="10000"/>
          </a:bodyPr>
          <a:lstStyle/>
          <a:p>
            <a:pPr indent="0" lvl="0" marL="0" rtl="0" algn="l">
              <a:spcBef>
                <a:spcPts val="1200"/>
              </a:spcBef>
              <a:spcAft>
                <a:spcPts val="0"/>
              </a:spcAft>
              <a:buNone/>
            </a:pPr>
            <a:r>
              <a:rPr lang="en" sz="1700"/>
              <a:t>This project focuses on clustering employees based on factors contributing to attrition, such as demographic information, job-related attributes, compensation, work environment, and performance indicators. By grouping employees with similar characteristics, the study aims to uncover patterns and insights that can guide targeted interventions to reduce attrition rates.</a:t>
            </a:r>
            <a:endParaRPr b="1" sz="1300" u="sng">
              <a:solidFill>
                <a:srgbClr val="000000"/>
              </a:solidFill>
              <a:latin typeface="Arial"/>
              <a:ea typeface="Arial"/>
              <a:cs typeface="Arial"/>
              <a:sym typeface="Arial"/>
            </a:endParaRPr>
          </a:p>
          <a:p>
            <a:pPr indent="0" lvl="0" marL="0" rtl="0" algn="l">
              <a:spcBef>
                <a:spcPts val="1200"/>
              </a:spcBef>
              <a:spcAft>
                <a:spcPts val="0"/>
              </a:spcAft>
              <a:buNone/>
            </a:pPr>
            <a:r>
              <a:rPr b="1" lang="en" sz="1700" u="sng">
                <a:solidFill>
                  <a:srgbClr val="000000"/>
                </a:solidFill>
                <a:latin typeface="Arial"/>
                <a:ea typeface="Arial"/>
                <a:cs typeface="Arial"/>
                <a:sym typeface="Arial"/>
              </a:rPr>
              <a:t>Objective</a:t>
            </a:r>
            <a:endParaRPr b="1" sz="1700" u="sng">
              <a:solidFill>
                <a:srgbClr val="000000"/>
              </a:solidFill>
              <a:latin typeface="Arial"/>
              <a:ea typeface="Arial"/>
              <a:cs typeface="Arial"/>
              <a:sym typeface="Arial"/>
            </a:endParaRPr>
          </a:p>
          <a:p>
            <a:pPr indent="0" lvl="0" marL="0" rtl="0" algn="l">
              <a:spcBef>
                <a:spcPts val="1200"/>
              </a:spcBef>
              <a:spcAft>
                <a:spcPts val="0"/>
              </a:spcAft>
              <a:buNone/>
            </a:pPr>
            <a:r>
              <a:rPr lang="en" sz="1500">
                <a:solidFill>
                  <a:srgbClr val="000000"/>
                </a:solidFill>
                <a:latin typeface="Arial"/>
                <a:ea typeface="Arial"/>
                <a:cs typeface="Arial"/>
                <a:sym typeface="Arial"/>
              </a:rPr>
              <a:t>The primary objective of this project is to identify clusters of employees based on shared attributes related to attrition. These clusters will help:</a:t>
            </a:r>
            <a:endParaRPr sz="1500">
              <a:solidFill>
                <a:srgbClr val="000000"/>
              </a:solidFill>
              <a:latin typeface="Arial"/>
              <a:ea typeface="Arial"/>
              <a:cs typeface="Arial"/>
              <a:sym typeface="Arial"/>
            </a:endParaRPr>
          </a:p>
          <a:p>
            <a:pPr indent="-323850" lvl="0" marL="457200" rtl="0" algn="l">
              <a:spcBef>
                <a:spcPts val="1200"/>
              </a:spcBef>
              <a:spcAft>
                <a:spcPts val="0"/>
              </a:spcAft>
              <a:buClr>
                <a:srgbClr val="000000"/>
              </a:buClr>
              <a:buSzPts val="1500"/>
              <a:buFont typeface="Arial"/>
              <a:buAutoNum type="arabicPeriod"/>
            </a:pPr>
            <a:r>
              <a:rPr b="1" lang="en" sz="1500">
                <a:solidFill>
                  <a:srgbClr val="000000"/>
                </a:solidFill>
                <a:latin typeface="Arial"/>
                <a:ea typeface="Arial"/>
                <a:cs typeface="Arial"/>
                <a:sym typeface="Arial"/>
              </a:rPr>
              <a:t>Pinpoint Key Drivers</a:t>
            </a:r>
            <a:r>
              <a:rPr lang="en" sz="1500">
                <a:solidFill>
                  <a:srgbClr val="000000"/>
                </a:solidFill>
                <a:latin typeface="Arial"/>
                <a:ea typeface="Arial"/>
                <a:cs typeface="Arial"/>
                <a:sym typeface="Arial"/>
              </a:rPr>
              <a:t> of attrition within each group.</a:t>
            </a:r>
            <a:endParaRPr sz="1500">
              <a:solidFill>
                <a:srgbClr val="000000"/>
              </a:solidFill>
              <a:latin typeface="Arial"/>
              <a:ea typeface="Arial"/>
              <a:cs typeface="Arial"/>
              <a:sym typeface="Arial"/>
            </a:endParaRPr>
          </a:p>
          <a:p>
            <a:pPr indent="-323850" lvl="0" marL="457200" rtl="0" algn="l">
              <a:spcBef>
                <a:spcPts val="0"/>
              </a:spcBef>
              <a:spcAft>
                <a:spcPts val="0"/>
              </a:spcAft>
              <a:buClr>
                <a:srgbClr val="000000"/>
              </a:buClr>
              <a:buSzPts val="1500"/>
              <a:buFont typeface="Arial"/>
              <a:buAutoNum type="arabicPeriod"/>
            </a:pPr>
            <a:r>
              <a:rPr b="1" lang="en" sz="1500">
                <a:solidFill>
                  <a:srgbClr val="000000"/>
                </a:solidFill>
                <a:latin typeface="Arial"/>
                <a:ea typeface="Arial"/>
                <a:cs typeface="Arial"/>
                <a:sym typeface="Arial"/>
              </a:rPr>
              <a:t>Develop Tailored Strategies</a:t>
            </a:r>
            <a:r>
              <a:rPr lang="en" sz="1500">
                <a:solidFill>
                  <a:srgbClr val="000000"/>
                </a:solidFill>
                <a:latin typeface="Arial"/>
                <a:ea typeface="Arial"/>
                <a:cs typeface="Arial"/>
                <a:sym typeface="Arial"/>
              </a:rPr>
              <a:t> for employee retention.</a:t>
            </a:r>
            <a:endParaRPr sz="1500">
              <a:solidFill>
                <a:srgbClr val="000000"/>
              </a:solidFill>
              <a:latin typeface="Arial"/>
              <a:ea typeface="Arial"/>
              <a:cs typeface="Arial"/>
              <a:sym typeface="Arial"/>
            </a:endParaRPr>
          </a:p>
          <a:p>
            <a:pPr indent="-323850" lvl="0" marL="457200" rtl="0" algn="l">
              <a:spcBef>
                <a:spcPts val="0"/>
              </a:spcBef>
              <a:spcAft>
                <a:spcPts val="0"/>
              </a:spcAft>
              <a:buClr>
                <a:srgbClr val="000000"/>
              </a:buClr>
              <a:buSzPts val="1500"/>
              <a:buFont typeface="Arial"/>
              <a:buAutoNum type="arabicPeriod"/>
            </a:pPr>
            <a:r>
              <a:rPr b="1" lang="en" sz="1500">
                <a:solidFill>
                  <a:srgbClr val="000000"/>
                </a:solidFill>
                <a:latin typeface="Arial"/>
                <a:ea typeface="Arial"/>
                <a:cs typeface="Arial"/>
                <a:sym typeface="Arial"/>
              </a:rPr>
              <a:t>Enhance Workforce Planning</a:t>
            </a:r>
            <a:r>
              <a:rPr lang="en" sz="1500">
                <a:solidFill>
                  <a:srgbClr val="000000"/>
                </a:solidFill>
                <a:latin typeface="Arial"/>
                <a:ea typeface="Arial"/>
                <a:cs typeface="Arial"/>
                <a:sym typeface="Arial"/>
              </a:rPr>
              <a:t> by predicting which groups are at higher risk of turnover.</a:t>
            </a:r>
            <a:endParaRPr sz="1500">
              <a:solidFill>
                <a:srgbClr val="000000"/>
              </a:solidFill>
              <a:latin typeface="Arial"/>
              <a:ea typeface="Arial"/>
              <a:cs typeface="Arial"/>
              <a:sym typeface="Arial"/>
            </a:endParaRPr>
          </a:p>
          <a:p>
            <a:pPr indent="0" lvl="0" marL="0" rtl="0" algn="l">
              <a:spcBef>
                <a:spcPts val="1200"/>
              </a:spcBef>
              <a:spcAft>
                <a:spcPts val="0"/>
              </a:spcAft>
              <a:buNone/>
            </a:pPr>
            <a:r>
              <a:rPr lang="en" sz="1500">
                <a:solidFill>
                  <a:srgbClr val="000000"/>
                </a:solidFill>
                <a:latin typeface="Arial"/>
                <a:ea typeface="Arial"/>
                <a:cs typeface="Arial"/>
                <a:sym typeface="Arial"/>
              </a:rPr>
              <a:t>This approach leverages machine learning techniques, specifically clustering algorithms, to analyze the dataset and derive actionable insights.</a:t>
            </a:r>
            <a:endParaRPr sz="1500">
              <a:solidFill>
                <a:srgbClr val="000000"/>
              </a:solidFill>
              <a:latin typeface="Arial"/>
              <a:ea typeface="Arial"/>
              <a:cs typeface="Arial"/>
              <a:sym typeface="Arial"/>
            </a:endParaRPr>
          </a:p>
          <a:p>
            <a:pPr indent="0" lvl="0" marL="45720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264725" y="69425"/>
            <a:ext cx="8520600" cy="5106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u="sng">
                <a:solidFill>
                  <a:srgbClr val="CC0000"/>
                </a:solidFill>
                <a:latin typeface="Lobster"/>
                <a:ea typeface="Lobster"/>
                <a:cs typeface="Lobster"/>
                <a:sym typeface="Lobster"/>
              </a:rPr>
              <a:t>Advantages of Clustering for </a:t>
            </a:r>
            <a:r>
              <a:rPr lang="en" u="sng">
                <a:solidFill>
                  <a:srgbClr val="0B5394"/>
                </a:solidFill>
                <a:latin typeface="Lobster"/>
                <a:ea typeface="Lobster"/>
                <a:cs typeface="Lobster"/>
                <a:sym typeface="Lobster"/>
              </a:rPr>
              <a:t>Attrition Analysis</a:t>
            </a:r>
            <a:endParaRPr u="sng">
              <a:solidFill>
                <a:srgbClr val="0B5394"/>
              </a:solidFill>
              <a:latin typeface="Lobster"/>
              <a:ea typeface="Lobster"/>
              <a:cs typeface="Lobster"/>
              <a:sym typeface="Lobster"/>
            </a:endParaRPr>
          </a:p>
        </p:txBody>
      </p:sp>
      <p:sp>
        <p:nvSpPr>
          <p:cNvPr id="112" name="Google Shape;112;p17"/>
          <p:cNvSpPr txBox="1"/>
          <p:nvPr>
            <p:ph idx="1" type="body"/>
          </p:nvPr>
        </p:nvSpPr>
        <p:spPr>
          <a:xfrm>
            <a:off x="201975" y="627075"/>
            <a:ext cx="8819100" cy="4239300"/>
          </a:xfrm>
          <a:prstGeom prst="rect">
            <a:avLst/>
          </a:prstGeom>
        </p:spPr>
        <p:txBody>
          <a:bodyPr anchorCtr="0" anchor="t" bIns="91425" lIns="91425" spcFirstLastPara="1" rIns="91425" wrap="square" tIns="91425">
            <a:normAutofit fontScale="25000" lnSpcReduction="10000"/>
          </a:bodyPr>
          <a:lstStyle/>
          <a:p>
            <a:pPr indent="0" lvl="0" marL="0" rtl="0" algn="l">
              <a:spcBef>
                <a:spcPts val="0"/>
              </a:spcBef>
              <a:spcAft>
                <a:spcPts val="0"/>
              </a:spcAft>
              <a:buNone/>
            </a:pPr>
            <a:r>
              <a:rPr b="1" lang="en" sz="4528"/>
              <a:t>Clustering in attrition analysis offers several advantages, providing valuable insights into employee behavior and helping organizations develop effective retention strategies. Here are some key benefits:</a:t>
            </a:r>
            <a:endParaRPr b="1" sz="4528"/>
          </a:p>
          <a:p>
            <a:pPr indent="0" lvl="0" marL="0" rtl="0" algn="l">
              <a:spcBef>
                <a:spcPts val="1400"/>
              </a:spcBef>
              <a:spcAft>
                <a:spcPts val="0"/>
              </a:spcAft>
              <a:buNone/>
            </a:pPr>
            <a:r>
              <a:rPr b="1" lang="en" sz="3728" u="sng">
                <a:solidFill>
                  <a:srgbClr val="000000"/>
                </a:solidFill>
                <a:latin typeface="Arial"/>
                <a:ea typeface="Arial"/>
                <a:cs typeface="Arial"/>
                <a:sym typeface="Arial"/>
              </a:rPr>
              <a:t>1. Identifying Attrition Patterns</a:t>
            </a:r>
            <a:endParaRPr b="1" sz="3728" u="sng">
              <a:solidFill>
                <a:srgbClr val="000000"/>
              </a:solidFill>
              <a:latin typeface="Arial"/>
              <a:ea typeface="Arial"/>
              <a:cs typeface="Arial"/>
              <a:sym typeface="Arial"/>
            </a:endParaRPr>
          </a:p>
          <a:p>
            <a:pPr indent="-278261" lvl="0" marL="457200" rtl="0" algn="l">
              <a:spcBef>
                <a:spcPts val="1200"/>
              </a:spcBef>
              <a:spcAft>
                <a:spcPts val="0"/>
              </a:spcAft>
              <a:buClr>
                <a:srgbClr val="000000"/>
              </a:buClr>
              <a:buSzPct val="100000"/>
              <a:buFont typeface="Arial"/>
              <a:buChar char="●"/>
            </a:pPr>
            <a:r>
              <a:rPr lang="en" sz="3128">
                <a:solidFill>
                  <a:srgbClr val="000000"/>
                </a:solidFill>
                <a:latin typeface="Arial"/>
                <a:ea typeface="Arial"/>
                <a:cs typeface="Arial"/>
                <a:sym typeface="Arial"/>
              </a:rPr>
              <a:t>Clustering helps group employees with similar characteristics or experiences, making it easier to identify patterns related to attrition.</a:t>
            </a:r>
            <a:endParaRPr sz="3128">
              <a:solidFill>
                <a:srgbClr val="000000"/>
              </a:solidFill>
              <a:latin typeface="Arial"/>
              <a:ea typeface="Arial"/>
              <a:cs typeface="Arial"/>
              <a:sym typeface="Arial"/>
            </a:endParaRPr>
          </a:p>
          <a:p>
            <a:pPr indent="-278261" lvl="0" marL="457200" rtl="0" algn="l">
              <a:spcBef>
                <a:spcPts val="0"/>
              </a:spcBef>
              <a:spcAft>
                <a:spcPts val="0"/>
              </a:spcAft>
              <a:buClr>
                <a:srgbClr val="000000"/>
              </a:buClr>
              <a:buSzPct val="100000"/>
              <a:buFont typeface="Arial"/>
              <a:buChar char="●"/>
            </a:pPr>
            <a:r>
              <a:rPr lang="en" sz="3128">
                <a:solidFill>
                  <a:srgbClr val="000000"/>
                </a:solidFill>
                <a:latin typeface="Arial"/>
                <a:ea typeface="Arial"/>
                <a:cs typeface="Arial"/>
                <a:sym typeface="Arial"/>
              </a:rPr>
              <a:t>For example, it can reveal whether certain demographics, job roles, or tenure lengths are more prone to leaving.</a:t>
            </a:r>
            <a:endParaRPr sz="3128">
              <a:solidFill>
                <a:srgbClr val="000000"/>
              </a:solidFill>
              <a:latin typeface="Arial"/>
              <a:ea typeface="Arial"/>
              <a:cs typeface="Arial"/>
              <a:sym typeface="Arial"/>
            </a:endParaRPr>
          </a:p>
          <a:p>
            <a:pPr indent="0" lvl="0" marL="0" rtl="0" algn="l">
              <a:spcBef>
                <a:spcPts val="1400"/>
              </a:spcBef>
              <a:spcAft>
                <a:spcPts val="0"/>
              </a:spcAft>
              <a:buNone/>
            </a:pPr>
            <a:r>
              <a:rPr b="1" lang="en" sz="3728" u="sng">
                <a:solidFill>
                  <a:srgbClr val="000000"/>
                </a:solidFill>
                <a:latin typeface="Arial"/>
                <a:ea typeface="Arial"/>
                <a:cs typeface="Arial"/>
                <a:sym typeface="Arial"/>
              </a:rPr>
              <a:t>2. Segmenting Employees</a:t>
            </a:r>
            <a:endParaRPr b="1" sz="3728" u="sng">
              <a:solidFill>
                <a:srgbClr val="000000"/>
              </a:solidFill>
              <a:latin typeface="Arial"/>
              <a:ea typeface="Arial"/>
              <a:cs typeface="Arial"/>
              <a:sym typeface="Arial"/>
            </a:endParaRPr>
          </a:p>
          <a:p>
            <a:pPr indent="-278261" lvl="0" marL="457200" rtl="0" algn="l">
              <a:spcBef>
                <a:spcPts val="1200"/>
              </a:spcBef>
              <a:spcAft>
                <a:spcPts val="0"/>
              </a:spcAft>
              <a:buClr>
                <a:srgbClr val="000000"/>
              </a:buClr>
              <a:buSzPct val="100000"/>
              <a:buFont typeface="Arial"/>
              <a:buChar char="●"/>
            </a:pPr>
            <a:r>
              <a:rPr lang="en" sz="3128">
                <a:solidFill>
                  <a:srgbClr val="000000"/>
                </a:solidFill>
                <a:latin typeface="Arial"/>
                <a:ea typeface="Arial"/>
                <a:cs typeface="Arial"/>
                <a:sym typeface="Arial"/>
              </a:rPr>
              <a:t>Employees can be segmented into clusters based on factors like performance, engagement, job satisfaction, and compensation.</a:t>
            </a:r>
            <a:endParaRPr sz="3128">
              <a:solidFill>
                <a:srgbClr val="000000"/>
              </a:solidFill>
              <a:latin typeface="Arial"/>
              <a:ea typeface="Arial"/>
              <a:cs typeface="Arial"/>
              <a:sym typeface="Arial"/>
            </a:endParaRPr>
          </a:p>
          <a:p>
            <a:pPr indent="-278261" lvl="0" marL="457200" rtl="0" algn="l">
              <a:spcBef>
                <a:spcPts val="0"/>
              </a:spcBef>
              <a:spcAft>
                <a:spcPts val="0"/>
              </a:spcAft>
              <a:buClr>
                <a:srgbClr val="000000"/>
              </a:buClr>
              <a:buSzPct val="100000"/>
              <a:buFont typeface="Arial"/>
              <a:buChar char="●"/>
            </a:pPr>
            <a:r>
              <a:rPr lang="en" sz="3128">
                <a:solidFill>
                  <a:srgbClr val="000000"/>
                </a:solidFill>
                <a:latin typeface="Arial"/>
                <a:ea typeface="Arial"/>
                <a:cs typeface="Arial"/>
                <a:sym typeface="Arial"/>
              </a:rPr>
              <a:t>This allows HR teams to tailor interventions and retention strategies for each cluster.</a:t>
            </a:r>
            <a:endParaRPr sz="3128">
              <a:solidFill>
                <a:srgbClr val="000000"/>
              </a:solidFill>
              <a:latin typeface="Arial"/>
              <a:ea typeface="Arial"/>
              <a:cs typeface="Arial"/>
              <a:sym typeface="Arial"/>
            </a:endParaRPr>
          </a:p>
          <a:p>
            <a:pPr indent="0" lvl="0" marL="0" rtl="0" algn="l">
              <a:spcBef>
                <a:spcPts val="1400"/>
              </a:spcBef>
              <a:spcAft>
                <a:spcPts val="0"/>
              </a:spcAft>
              <a:buNone/>
            </a:pPr>
            <a:r>
              <a:rPr b="1" lang="en" sz="3728" u="sng">
                <a:solidFill>
                  <a:srgbClr val="000000"/>
                </a:solidFill>
                <a:latin typeface="Arial"/>
                <a:ea typeface="Arial"/>
                <a:cs typeface="Arial"/>
                <a:sym typeface="Arial"/>
              </a:rPr>
              <a:t>3. Proactive Retention Strategies</a:t>
            </a:r>
            <a:endParaRPr b="1" sz="3728" u="sng">
              <a:solidFill>
                <a:srgbClr val="000000"/>
              </a:solidFill>
              <a:latin typeface="Arial"/>
              <a:ea typeface="Arial"/>
              <a:cs typeface="Arial"/>
              <a:sym typeface="Arial"/>
            </a:endParaRPr>
          </a:p>
          <a:p>
            <a:pPr indent="-278261" lvl="0" marL="457200" rtl="0" algn="l">
              <a:spcBef>
                <a:spcPts val="1200"/>
              </a:spcBef>
              <a:spcAft>
                <a:spcPts val="0"/>
              </a:spcAft>
              <a:buClr>
                <a:srgbClr val="000000"/>
              </a:buClr>
              <a:buSzPct val="100000"/>
              <a:buFont typeface="Arial"/>
              <a:buChar char="●"/>
            </a:pPr>
            <a:r>
              <a:rPr lang="en" sz="3128">
                <a:solidFill>
                  <a:srgbClr val="000000"/>
                </a:solidFill>
                <a:latin typeface="Arial"/>
                <a:ea typeface="Arial"/>
                <a:cs typeface="Arial"/>
                <a:sym typeface="Arial"/>
              </a:rPr>
              <a:t>Clusters highlighting high-risk employees for attrition allow organizations to act proactively by addressing specific pain points (e.g., improving work-life balance or offering career development opportunities).</a:t>
            </a:r>
            <a:endParaRPr sz="3128">
              <a:solidFill>
                <a:srgbClr val="000000"/>
              </a:solidFill>
              <a:latin typeface="Arial"/>
              <a:ea typeface="Arial"/>
              <a:cs typeface="Arial"/>
              <a:sym typeface="Arial"/>
            </a:endParaRPr>
          </a:p>
          <a:p>
            <a:pPr indent="0" lvl="0" marL="0" rtl="0" algn="l">
              <a:spcBef>
                <a:spcPts val="1400"/>
              </a:spcBef>
              <a:spcAft>
                <a:spcPts val="0"/>
              </a:spcAft>
              <a:buNone/>
            </a:pPr>
            <a:r>
              <a:rPr b="1" lang="en" sz="3728" u="sng">
                <a:solidFill>
                  <a:srgbClr val="000000"/>
                </a:solidFill>
                <a:latin typeface="Arial"/>
                <a:ea typeface="Arial"/>
                <a:cs typeface="Arial"/>
                <a:sym typeface="Arial"/>
              </a:rPr>
              <a:t>4. Data-Driven Decision Making</a:t>
            </a:r>
            <a:endParaRPr b="1" sz="3728" u="sng">
              <a:solidFill>
                <a:srgbClr val="000000"/>
              </a:solidFill>
              <a:latin typeface="Arial"/>
              <a:ea typeface="Arial"/>
              <a:cs typeface="Arial"/>
              <a:sym typeface="Arial"/>
            </a:endParaRPr>
          </a:p>
          <a:p>
            <a:pPr indent="-278261" lvl="0" marL="457200" rtl="0" algn="l">
              <a:spcBef>
                <a:spcPts val="1200"/>
              </a:spcBef>
              <a:spcAft>
                <a:spcPts val="0"/>
              </a:spcAft>
              <a:buClr>
                <a:srgbClr val="000000"/>
              </a:buClr>
              <a:buSzPct val="100000"/>
              <a:buFont typeface="Arial"/>
              <a:buChar char="●"/>
            </a:pPr>
            <a:r>
              <a:rPr lang="en" sz="3128">
                <a:solidFill>
                  <a:srgbClr val="000000"/>
                </a:solidFill>
                <a:latin typeface="Arial"/>
                <a:ea typeface="Arial"/>
                <a:cs typeface="Arial"/>
                <a:sym typeface="Arial"/>
              </a:rPr>
              <a:t>Clustering provides actionable insights by grouping data points with similar attributes, enabling more informed HR decisions.</a:t>
            </a:r>
            <a:endParaRPr sz="3128">
              <a:solidFill>
                <a:srgbClr val="000000"/>
              </a:solidFill>
              <a:latin typeface="Arial"/>
              <a:ea typeface="Arial"/>
              <a:cs typeface="Arial"/>
              <a:sym typeface="Arial"/>
            </a:endParaRPr>
          </a:p>
          <a:p>
            <a:pPr indent="-278261" lvl="0" marL="457200" rtl="0" algn="l">
              <a:spcBef>
                <a:spcPts val="0"/>
              </a:spcBef>
              <a:spcAft>
                <a:spcPts val="0"/>
              </a:spcAft>
              <a:buClr>
                <a:srgbClr val="000000"/>
              </a:buClr>
              <a:buSzPct val="100000"/>
              <a:buFont typeface="Arial"/>
              <a:buChar char="●"/>
            </a:pPr>
            <a:r>
              <a:rPr lang="en" sz="3128">
                <a:solidFill>
                  <a:srgbClr val="000000"/>
                </a:solidFill>
                <a:latin typeface="Arial"/>
                <a:ea typeface="Arial"/>
                <a:cs typeface="Arial"/>
                <a:sym typeface="Arial"/>
              </a:rPr>
              <a:t>For example, identifying clusters of employees dissatisfied with compensation can inform salary adjustments or benefit enhancements.</a:t>
            </a:r>
            <a:endParaRPr sz="3128">
              <a:solidFill>
                <a:srgbClr val="000000"/>
              </a:solidFill>
              <a:latin typeface="Arial"/>
              <a:ea typeface="Arial"/>
              <a:cs typeface="Arial"/>
              <a:sym typeface="Arial"/>
            </a:endParaRPr>
          </a:p>
          <a:p>
            <a:pPr indent="0" lvl="0" marL="0" rtl="0" algn="l">
              <a:spcBef>
                <a:spcPts val="1200"/>
              </a:spcBef>
              <a:spcAft>
                <a:spcPts val="0"/>
              </a:spcAft>
              <a:buNone/>
            </a:pPr>
            <a:r>
              <a:rPr b="1" lang="en" sz="4328">
                <a:solidFill>
                  <a:srgbClr val="000000"/>
                </a:solidFill>
                <a:latin typeface="Arial"/>
                <a:ea typeface="Arial"/>
                <a:cs typeface="Arial"/>
                <a:sym typeface="Arial"/>
              </a:rPr>
              <a:t>By leveraging clustering techniques, organizations can gain a deeper understanding of employee dynamics, implement targeted interventions, and improve retention outcomes effectively.</a:t>
            </a:r>
            <a:endParaRPr b="1" sz="4328">
              <a:solidFill>
                <a:srgbClr val="000000"/>
              </a:solidFill>
              <a:latin typeface="Arial"/>
              <a:ea typeface="Arial"/>
              <a:cs typeface="Arial"/>
              <a:sym typeface="Arial"/>
            </a:endParaRPr>
          </a:p>
          <a:p>
            <a:pPr indent="0" lvl="0" marL="0" rtl="0" algn="l">
              <a:spcBef>
                <a:spcPts val="1200"/>
              </a:spcBef>
              <a:spcAft>
                <a:spcPts val="1200"/>
              </a:spcAft>
              <a:buNone/>
            </a:pPr>
            <a:r>
              <a:t/>
            </a:r>
            <a:endParaRPr sz="13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311700" y="0"/>
            <a:ext cx="8520600" cy="533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2800" u="sng">
                <a:solidFill>
                  <a:srgbClr val="CC0000"/>
                </a:solidFill>
                <a:latin typeface="Lobster"/>
                <a:ea typeface="Lobster"/>
                <a:cs typeface="Lobster"/>
                <a:sym typeface="Lobster"/>
              </a:rPr>
              <a:t>Disadvantages of Clustering for </a:t>
            </a:r>
            <a:r>
              <a:rPr lang="en" sz="2800" u="sng">
                <a:solidFill>
                  <a:srgbClr val="0B5394"/>
                </a:solidFill>
                <a:latin typeface="Lobster"/>
                <a:ea typeface="Lobster"/>
                <a:cs typeface="Lobster"/>
                <a:sym typeface="Lobster"/>
              </a:rPr>
              <a:t>Attrition Analysis</a:t>
            </a:r>
            <a:endParaRPr sz="2800" u="sng">
              <a:solidFill>
                <a:srgbClr val="0B5394"/>
              </a:solidFill>
              <a:latin typeface="Lobster"/>
              <a:ea typeface="Lobster"/>
              <a:cs typeface="Lobster"/>
              <a:sym typeface="Lobster"/>
            </a:endParaRPr>
          </a:p>
        </p:txBody>
      </p:sp>
      <p:sp>
        <p:nvSpPr>
          <p:cNvPr id="118" name="Google Shape;118;p18"/>
          <p:cNvSpPr txBox="1"/>
          <p:nvPr>
            <p:ph idx="1" type="body"/>
          </p:nvPr>
        </p:nvSpPr>
        <p:spPr>
          <a:xfrm>
            <a:off x="215250" y="533100"/>
            <a:ext cx="8713500" cy="43569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sz="5657"/>
              <a:t>While clustering offers valuable insights for attrition analysis, it also has certain disadvantages and limitations that organizations should be aware of. These include:</a:t>
            </a:r>
            <a:endParaRPr sz="5657"/>
          </a:p>
          <a:p>
            <a:pPr indent="0" lvl="0" marL="0" rtl="0" algn="l">
              <a:spcBef>
                <a:spcPts val="1400"/>
              </a:spcBef>
              <a:spcAft>
                <a:spcPts val="0"/>
              </a:spcAft>
              <a:buNone/>
            </a:pPr>
            <a:r>
              <a:rPr b="1" lang="en" sz="4257" u="sng">
                <a:solidFill>
                  <a:srgbClr val="000000"/>
                </a:solidFill>
                <a:latin typeface="Arial"/>
                <a:ea typeface="Arial"/>
                <a:cs typeface="Arial"/>
                <a:sym typeface="Arial"/>
              </a:rPr>
              <a:t>1. Subjectivity in Feature Selection</a:t>
            </a:r>
            <a:endParaRPr b="1" sz="4257" u="sng">
              <a:solidFill>
                <a:srgbClr val="000000"/>
              </a:solidFill>
              <a:latin typeface="Arial"/>
              <a:ea typeface="Arial"/>
              <a:cs typeface="Arial"/>
              <a:sym typeface="Arial"/>
            </a:endParaRPr>
          </a:p>
          <a:p>
            <a:pPr indent="-293015" lvl="0" marL="457200" rtl="0" algn="l">
              <a:spcBef>
                <a:spcPts val="1200"/>
              </a:spcBef>
              <a:spcAft>
                <a:spcPts val="0"/>
              </a:spcAft>
              <a:buClr>
                <a:srgbClr val="000000"/>
              </a:buClr>
              <a:buSzPct val="100000"/>
              <a:buFont typeface="Arial"/>
              <a:buChar char="●"/>
            </a:pPr>
            <a:r>
              <a:rPr lang="en" sz="4057">
                <a:solidFill>
                  <a:srgbClr val="000000"/>
                </a:solidFill>
                <a:latin typeface="Arial"/>
                <a:ea typeface="Arial"/>
                <a:cs typeface="Arial"/>
                <a:sym typeface="Arial"/>
              </a:rPr>
              <a:t>The quality of clustering heavily depends on the features selected for analysis (e.g., demographics, job satisfaction, performance metrics).</a:t>
            </a:r>
            <a:endParaRPr sz="4057">
              <a:solidFill>
                <a:srgbClr val="000000"/>
              </a:solidFill>
              <a:latin typeface="Arial"/>
              <a:ea typeface="Arial"/>
              <a:cs typeface="Arial"/>
              <a:sym typeface="Arial"/>
            </a:endParaRPr>
          </a:p>
          <a:p>
            <a:pPr indent="-293015" lvl="0" marL="457200" rtl="0" algn="l">
              <a:spcBef>
                <a:spcPts val="0"/>
              </a:spcBef>
              <a:spcAft>
                <a:spcPts val="0"/>
              </a:spcAft>
              <a:buClr>
                <a:srgbClr val="000000"/>
              </a:buClr>
              <a:buSzPct val="100000"/>
              <a:buFont typeface="Arial"/>
              <a:buChar char="●"/>
            </a:pPr>
            <a:r>
              <a:rPr lang="en" sz="4057">
                <a:solidFill>
                  <a:srgbClr val="000000"/>
                </a:solidFill>
                <a:latin typeface="Arial"/>
                <a:ea typeface="Arial"/>
                <a:cs typeface="Arial"/>
                <a:sym typeface="Arial"/>
              </a:rPr>
              <a:t>Irrelevant or poorly chosen features can lead to misleading clusters and incorrect conclusions.</a:t>
            </a:r>
            <a:endParaRPr sz="4057">
              <a:solidFill>
                <a:srgbClr val="000000"/>
              </a:solidFill>
              <a:latin typeface="Arial"/>
              <a:ea typeface="Arial"/>
              <a:cs typeface="Arial"/>
              <a:sym typeface="Arial"/>
            </a:endParaRPr>
          </a:p>
          <a:p>
            <a:pPr indent="0" lvl="0" marL="0" rtl="0" algn="l">
              <a:spcBef>
                <a:spcPts val="1200"/>
              </a:spcBef>
              <a:spcAft>
                <a:spcPts val="0"/>
              </a:spcAft>
              <a:buNone/>
            </a:pPr>
            <a:r>
              <a:t/>
            </a:r>
            <a:endParaRPr sz="3257">
              <a:solidFill>
                <a:srgbClr val="000000"/>
              </a:solidFill>
              <a:latin typeface="Arial"/>
              <a:ea typeface="Arial"/>
              <a:cs typeface="Arial"/>
              <a:sym typeface="Arial"/>
            </a:endParaRPr>
          </a:p>
          <a:p>
            <a:pPr indent="0" lvl="0" marL="0" rtl="0" algn="l">
              <a:spcBef>
                <a:spcPts val="1400"/>
              </a:spcBef>
              <a:spcAft>
                <a:spcPts val="0"/>
              </a:spcAft>
              <a:buNone/>
            </a:pPr>
            <a:r>
              <a:rPr b="1" lang="en" sz="4257" u="sng">
                <a:solidFill>
                  <a:srgbClr val="000000"/>
                </a:solidFill>
                <a:latin typeface="Arial"/>
                <a:ea typeface="Arial"/>
                <a:cs typeface="Arial"/>
                <a:sym typeface="Arial"/>
              </a:rPr>
              <a:t>2. Complexity in Determining Optimal Clusters</a:t>
            </a:r>
            <a:endParaRPr b="1" sz="4257" u="sng">
              <a:solidFill>
                <a:srgbClr val="000000"/>
              </a:solidFill>
              <a:latin typeface="Arial"/>
              <a:ea typeface="Arial"/>
              <a:cs typeface="Arial"/>
              <a:sym typeface="Arial"/>
            </a:endParaRPr>
          </a:p>
          <a:p>
            <a:pPr indent="-293015" lvl="0" marL="457200" rtl="0" algn="l">
              <a:spcBef>
                <a:spcPts val="1200"/>
              </a:spcBef>
              <a:spcAft>
                <a:spcPts val="0"/>
              </a:spcAft>
              <a:buClr>
                <a:srgbClr val="000000"/>
              </a:buClr>
              <a:buSzPct val="100000"/>
              <a:buFont typeface="Arial"/>
              <a:buChar char="●"/>
            </a:pPr>
            <a:r>
              <a:rPr lang="en" sz="4057">
                <a:solidFill>
                  <a:srgbClr val="000000"/>
                </a:solidFill>
                <a:latin typeface="Arial"/>
                <a:ea typeface="Arial"/>
                <a:cs typeface="Arial"/>
                <a:sym typeface="Arial"/>
              </a:rPr>
              <a:t>Choosing the right number of clusters (e.g., using methods like the Elbow Method or Silhouette Score) can be challenging and subjective.</a:t>
            </a:r>
            <a:endParaRPr sz="4057">
              <a:solidFill>
                <a:srgbClr val="000000"/>
              </a:solidFill>
              <a:latin typeface="Arial"/>
              <a:ea typeface="Arial"/>
              <a:cs typeface="Arial"/>
              <a:sym typeface="Arial"/>
            </a:endParaRPr>
          </a:p>
          <a:p>
            <a:pPr indent="-293015" lvl="0" marL="457200" rtl="0" algn="l">
              <a:spcBef>
                <a:spcPts val="0"/>
              </a:spcBef>
              <a:spcAft>
                <a:spcPts val="0"/>
              </a:spcAft>
              <a:buClr>
                <a:srgbClr val="000000"/>
              </a:buClr>
              <a:buSzPct val="100000"/>
              <a:buFont typeface="Arial"/>
              <a:buChar char="●"/>
            </a:pPr>
            <a:r>
              <a:rPr lang="en" sz="4057">
                <a:solidFill>
                  <a:srgbClr val="000000"/>
                </a:solidFill>
                <a:latin typeface="Arial"/>
                <a:ea typeface="Arial"/>
                <a:cs typeface="Arial"/>
                <a:sym typeface="Arial"/>
              </a:rPr>
              <a:t>Incorrect clustering can result in overfitting or underfitting, reducing the model's effectiveness.</a:t>
            </a:r>
            <a:endParaRPr sz="4057">
              <a:solidFill>
                <a:srgbClr val="000000"/>
              </a:solidFill>
              <a:latin typeface="Arial"/>
              <a:ea typeface="Arial"/>
              <a:cs typeface="Arial"/>
              <a:sym typeface="Arial"/>
            </a:endParaRPr>
          </a:p>
          <a:p>
            <a:pPr indent="0" lvl="0" marL="0" rtl="0" algn="l">
              <a:spcBef>
                <a:spcPts val="1200"/>
              </a:spcBef>
              <a:spcAft>
                <a:spcPts val="0"/>
              </a:spcAft>
              <a:buNone/>
            </a:pPr>
            <a:r>
              <a:t/>
            </a:r>
            <a:endParaRPr sz="3257">
              <a:solidFill>
                <a:srgbClr val="000000"/>
              </a:solidFill>
              <a:latin typeface="Arial"/>
              <a:ea typeface="Arial"/>
              <a:cs typeface="Arial"/>
              <a:sym typeface="Arial"/>
            </a:endParaRPr>
          </a:p>
          <a:p>
            <a:pPr indent="0" lvl="0" marL="0" rtl="0" algn="l">
              <a:spcBef>
                <a:spcPts val="1400"/>
              </a:spcBef>
              <a:spcAft>
                <a:spcPts val="0"/>
              </a:spcAft>
              <a:buNone/>
            </a:pPr>
            <a:r>
              <a:rPr b="1" lang="en" sz="3457">
                <a:solidFill>
                  <a:srgbClr val="000000"/>
                </a:solidFill>
                <a:latin typeface="Arial"/>
                <a:ea typeface="Arial"/>
                <a:cs typeface="Arial"/>
                <a:sym typeface="Arial"/>
              </a:rPr>
              <a:t>3. </a:t>
            </a:r>
            <a:r>
              <a:rPr b="1" lang="en" sz="4257" u="sng">
                <a:solidFill>
                  <a:srgbClr val="000000"/>
                </a:solidFill>
                <a:latin typeface="Arial"/>
                <a:ea typeface="Arial"/>
                <a:cs typeface="Arial"/>
                <a:sym typeface="Arial"/>
              </a:rPr>
              <a:t>Overgeneralization</a:t>
            </a:r>
            <a:endParaRPr b="1" sz="4257" u="sng">
              <a:solidFill>
                <a:srgbClr val="000000"/>
              </a:solidFill>
              <a:latin typeface="Arial"/>
              <a:ea typeface="Arial"/>
              <a:cs typeface="Arial"/>
              <a:sym typeface="Arial"/>
            </a:endParaRPr>
          </a:p>
          <a:p>
            <a:pPr indent="-293015" lvl="0" marL="457200" rtl="0" algn="l">
              <a:spcBef>
                <a:spcPts val="1200"/>
              </a:spcBef>
              <a:spcAft>
                <a:spcPts val="0"/>
              </a:spcAft>
              <a:buClr>
                <a:srgbClr val="000000"/>
              </a:buClr>
              <a:buSzPct val="100000"/>
              <a:buFont typeface="Arial"/>
              <a:buChar char="●"/>
            </a:pPr>
            <a:r>
              <a:rPr lang="en" sz="4057">
                <a:solidFill>
                  <a:srgbClr val="000000"/>
                </a:solidFill>
                <a:latin typeface="Arial"/>
                <a:ea typeface="Arial"/>
                <a:cs typeface="Arial"/>
                <a:sym typeface="Arial"/>
              </a:rPr>
              <a:t>Clustering groups employees into generalized categories, potentially overlooking individual nuances or unique cases.</a:t>
            </a:r>
            <a:endParaRPr sz="4057">
              <a:solidFill>
                <a:srgbClr val="000000"/>
              </a:solidFill>
              <a:latin typeface="Arial"/>
              <a:ea typeface="Arial"/>
              <a:cs typeface="Arial"/>
              <a:sym typeface="Arial"/>
            </a:endParaRPr>
          </a:p>
          <a:p>
            <a:pPr indent="-293015" lvl="0" marL="457200" rtl="0" algn="l">
              <a:spcBef>
                <a:spcPts val="0"/>
              </a:spcBef>
              <a:spcAft>
                <a:spcPts val="0"/>
              </a:spcAft>
              <a:buClr>
                <a:srgbClr val="000000"/>
              </a:buClr>
              <a:buSzPct val="100000"/>
              <a:buFont typeface="Arial"/>
              <a:buChar char="●"/>
            </a:pPr>
            <a:r>
              <a:rPr lang="en" sz="4057">
                <a:solidFill>
                  <a:srgbClr val="000000"/>
                </a:solidFill>
                <a:latin typeface="Arial"/>
                <a:ea typeface="Arial"/>
                <a:cs typeface="Arial"/>
                <a:sym typeface="Arial"/>
              </a:rPr>
              <a:t>Some employees may not fit well into any cluster, leading to inaccurate insights for those cases.</a:t>
            </a:r>
            <a:endParaRPr sz="4057">
              <a:solidFill>
                <a:srgbClr val="000000"/>
              </a:solidFill>
              <a:latin typeface="Arial"/>
              <a:ea typeface="Arial"/>
              <a:cs typeface="Arial"/>
              <a:sym typeface="Arial"/>
            </a:endParaRPr>
          </a:p>
          <a:p>
            <a:pPr indent="0" lvl="0" marL="0" rtl="0" algn="l">
              <a:spcBef>
                <a:spcPts val="1200"/>
              </a:spcBef>
              <a:spcAft>
                <a:spcPts val="0"/>
              </a:spcAft>
              <a:buNone/>
            </a:pPr>
            <a:r>
              <a:rPr lang="en" sz="5257">
                <a:solidFill>
                  <a:srgbClr val="000000"/>
                </a:solidFill>
                <a:latin typeface="Arial"/>
                <a:ea typeface="Arial"/>
                <a:cs typeface="Arial"/>
                <a:sym typeface="Arial"/>
              </a:rPr>
              <a:t>By being mindful of these limitations, organizations can take steps to mitigate the risks associated with clustering and ensure its effective application in attrition analysis. Combining clustering with other methods, such as predictive modeling and qualitative insights, can provide a more holistic understanding of employee attrition.</a:t>
            </a:r>
            <a:endParaRPr sz="5257">
              <a:solidFill>
                <a:srgbClr val="000000"/>
              </a:solidFill>
              <a:latin typeface="Arial"/>
              <a:ea typeface="Arial"/>
              <a:cs typeface="Arial"/>
              <a:sym typeface="Arial"/>
            </a:endParaRPr>
          </a:p>
          <a:p>
            <a:pPr indent="0" lvl="0" marL="457200" rtl="0" algn="l">
              <a:spcBef>
                <a:spcPts val="1200"/>
              </a:spcBef>
              <a:spcAft>
                <a:spcPts val="0"/>
              </a:spcAft>
              <a:buNone/>
            </a:pPr>
            <a:r>
              <a:t/>
            </a:r>
            <a:endParaRPr sz="6057">
              <a:solidFill>
                <a:srgbClr val="000000"/>
              </a:solidFill>
              <a:latin typeface="Arial"/>
              <a:ea typeface="Arial"/>
              <a:cs typeface="Arial"/>
              <a:sym typeface="Arial"/>
            </a:endParaRPr>
          </a:p>
          <a:p>
            <a:pPr indent="0" lvl="0" marL="0" rtl="0" algn="l">
              <a:spcBef>
                <a:spcPts val="1200"/>
              </a:spcBef>
              <a:spcAft>
                <a:spcPts val="0"/>
              </a:spcAft>
              <a:buNone/>
            </a:pPr>
            <a:r>
              <a:t/>
            </a:r>
            <a:endParaRPr sz="2057">
              <a:solidFill>
                <a:srgbClr val="000000"/>
              </a:solidFill>
              <a:latin typeface="Arial"/>
              <a:ea typeface="Arial"/>
              <a:cs typeface="Arial"/>
              <a:sym typeface="Arial"/>
            </a:endParaRPr>
          </a:p>
          <a:p>
            <a:pPr indent="0" lvl="0" marL="0" rtl="0" algn="l">
              <a:spcBef>
                <a:spcPts val="1200"/>
              </a:spcBef>
              <a:spcAft>
                <a:spcPts val="0"/>
              </a:spcAft>
              <a:buNone/>
            </a:pPr>
            <a:r>
              <a:t/>
            </a:r>
            <a:endParaRPr sz="2057">
              <a:solidFill>
                <a:srgbClr val="000000"/>
              </a:solidFill>
              <a:latin typeface="Arial"/>
              <a:ea typeface="Arial"/>
              <a:cs typeface="Arial"/>
              <a:sym typeface="Arial"/>
            </a:endParaRPr>
          </a:p>
          <a:p>
            <a:pPr indent="0" lvl="0" marL="0" rtl="0" algn="l">
              <a:spcBef>
                <a:spcPts val="1200"/>
              </a:spcBef>
              <a:spcAft>
                <a:spcPts val="1200"/>
              </a:spcAft>
              <a:buNone/>
            </a:pPr>
            <a:r>
              <a:t/>
            </a:r>
            <a:endParaRPr sz="15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311700" y="75150"/>
            <a:ext cx="8520600" cy="552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3100" u="sng">
                <a:solidFill>
                  <a:srgbClr val="CC0000"/>
                </a:solidFill>
                <a:latin typeface="Lobster"/>
                <a:ea typeface="Lobster"/>
                <a:cs typeface="Lobster"/>
                <a:sym typeface="Lobster"/>
              </a:rPr>
              <a:t>Machine </a:t>
            </a:r>
            <a:r>
              <a:rPr b="1" lang="en" sz="3100" u="sng">
                <a:latin typeface="Lobster"/>
                <a:ea typeface="Lobster"/>
                <a:cs typeface="Lobster"/>
                <a:sym typeface="Lobster"/>
              </a:rPr>
              <a:t>Learning</a:t>
            </a:r>
            <a:endParaRPr b="1" sz="3100" u="sng">
              <a:latin typeface="Lobster"/>
              <a:ea typeface="Lobster"/>
              <a:cs typeface="Lobster"/>
              <a:sym typeface="Lobster"/>
            </a:endParaRPr>
          </a:p>
        </p:txBody>
      </p:sp>
      <p:sp>
        <p:nvSpPr>
          <p:cNvPr id="124" name="Google Shape;124;p19"/>
          <p:cNvSpPr txBox="1"/>
          <p:nvPr>
            <p:ph idx="1" type="body"/>
          </p:nvPr>
        </p:nvSpPr>
        <p:spPr>
          <a:xfrm>
            <a:off x="311700" y="627150"/>
            <a:ext cx="8520600" cy="4274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b="1" lang="en" sz="1500">
                <a:solidFill>
                  <a:srgbClr val="000000"/>
                </a:solidFill>
                <a:latin typeface="Arial"/>
                <a:ea typeface="Arial"/>
                <a:cs typeface="Arial"/>
                <a:sym typeface="Arial"/>
              </a:rPr>
              <a:t>Machine Learning</a:t>
            </a:r>
            <a:r>
              <a:rPr b="1" lang="en" sz="600">
                <a:solidFill>
                  <a:srgbClr val="000000"/>
                </a:solidFill>
                <a:latin typeface="Arial"/>
                <a:ea typeface="Arial"/>
                <a:cs typeface="Arial"/>
                <a:sym typeface="Arial"/>
              </a:rPr>
              <a:t> </a:t>
            </a:r>
            <a:r>
              <a:rPr b="1" lang="en" sz="1100">
                <a:solidFill>
                  <a:srgbClr val="000000"/>
                </a:solidFill>
                <a:latin typeface="Arial"/>
                <a:ea typeface="Arial"/>
                <a:cs typeface="Arial"/>
                <a:sym typeface="Arial"/>
              </a:rPr>
              <a:t>(ML)</a:t>
            </a:r>
            <a:r>
              <a:rPr lang="en" sz="1100">
                <a:solidFill>
                  <a:srgbClr val="000000"/>
                </a:solidFill>
                <a:latin typeface="Arial"/>
                <a:ea typeface="Arial"/>
                <a:cs typeface="Arial"/>
                <a:sym typeface="Arial"/>
              </a:rPr>
              <a:t> is a branch of artificial intelligence (AI) that focuses on creating systems capable of learning from data and making decisions or predictions without being explicitly programmed. It involves the use of algorithms and statistical models to identify patterns and insights from data, enabling systems to improve their performance on a specific task over time.</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en" sz="1300">
                <a:solidFill>
                  <a:srgbClr val="000000"/>
                </a:solidFill>
                <a:latin typeface="Arial"/>
                <a:ea typeface="Arial"/>
                <a:cs typeface="Arial"/>
                <a:sym typeface="Arial"/>
              </a:rPr>
              <a:t>Types of Machine Learning</a:t>
            </a:r>
            <a:endParaRPr b="1" sz="13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AutoNum type="arabicPeriod"/>
            </a:pPr>
            <a:r>
              <a:rPr b="1" lang="en" sz="1100">
                <a:solidFill>
                  <a:srgbClr val="000000"/>
                </a:solidFill>
                <a:latin typeface="Arial"/>
                <a:ea typeface="Arial"/>
                <a:cs typeface="Arial"/>
                <a:sym typeface="Arial"/>
              </a:rPr>
              <a:t>Supervised Learning</a:t>
            </a:r>
            <a:r>
              <a:rPr lang="en" sz="1100">
                <a:solidFill>
                  <a:srgbClr val="000000"/>
                </a:solidFill>
                <a:latin typeface="Arial"/>
                <a:ea typeface="Arial"/>
                <a:cs typeface="Arial"/>
                <a:sym typeface="Arial"/>
              </a:rPr>
              <a:t>: The model is trained on labeled data (e.g., predicting house prices based on features like size and location).</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en" sz="1100">
                <a:solidFill>
                  <a:srgbClr val="000000"/>
                </a:solidFill>
                <a:latin typeface="Arial"/>
                <a:ea typeface="Arial"/>
                <a:cs typeface="Arial"/>
                <a:sym typeface="Arial"/>
              </a:rPr>
              <a:t>Unsupervised Learning</a:t>
            </a:r>
            <a:r>
              <a:rPr lang="en" sz="1100">
                <a:solidFill>
                  <a:srgbClr val="000000"/>
                </a:solidFill>
                <a:latin typeface="Arial"/>
                <a:ea typeface="Arial"/>
                <a:cs typeface="Arial"/>
                <a:sym typeface="Arial"/>
              </a:rPr>
              <a:t>: The model works with unlabeled data to identify patterns (e.g., customer segmentation).</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en" sz="1100">
                <a:solidFill>
                  <a:srgbClr val="000000"/>
                </a:solidFill>
                <a:latin typeface="Arial"/>
                <a:ea typeface="Arial"/>
                <a:cs typeface="Arial"/>
                <a:sym typeface="Arial"/>
              </a:rPr>
              <a:t>Reinforcement Learning</a:t>
            </a:r>
            <a:r>
              <a:rPr lang="en" sz="1100">
                <a:solidFill>
                  <a:srgbClr val="000000"/>
                </a:solidFill>
                <a:latin typeface="Arial"/>
                <a:ea typeface="Arial"/>
                <a:cs typeface="Arial"/>
                <a:sym typeface="Arial"/>
              </a:rPr>
              <a:t>: The model learns through trial and error to maximize a reward (e.g., game-playing AI like AlphaGo).</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en" sz="1100">
                <a:solidFill>
                  <a:srgbClr val="000000"/>
                </a:solidFill>
                <a:latin typeface="Arial"/>
                <a:ea typeface="Arial"/>
                <a:cs typeface="Arial"/>
                <a:sym typeface="Arial"/>
              </a:rPr>
              <a:t>Semi-supervised Learning</a:t>
            </a:r>
            <a:r>
              <a:rPr lang="en" sz="1100">
                <a:solidFill>
                  <a:srgbClr val="000000"/>
                </a:solidFill>
                <a:latin typeface="Arial"/>
                <a:ea typeface="Arial"/>
                <a:cs typeface="Arial"/>
                <a:sym typeface="Arial"/>
              </a:rPr>
              <a:t>: Combines a small amount of labeled data with a large amount of unlabeled data</a:t>
            </a:r>
            <a:endParaRPr/>
          </a:p>
        </p:txBody>
      </p:sp>
      <p:graphicFrame>
        <p:nvGraphicFramePr>
          <p:cNvPr id="125" name="Google Shape;125;p19"/>
          <p:cNvGraphicFramePr/>
          <p:nvPr/>
        </p:nvGraphicFramePr>
        <p:xfrm>
          <a:off x="112150" y="3196200"/>
          <a:ext cx="3000000" cy="3000000"/>
        </p:xfrm>
        <a:graphic>
          <a:graphicData uri="http://schemas.openxmlformats.org/drawingml/2006/table">
            <a:tbl>
              <a:tblPr>
                <a:noFill/>
                <a:tableStyleId>{4941C5B0-6FC4-4F02-82EB-0392119A459B}</a:tableStyleId>
              </a:tblPr>
              <a:tblGrid>
                <a:gridCol w="2229925"/>
                <a:gridCol w="2229925"/>
                <a:gridCol w="2229925"/>
                <a:gridCol w="2229925"/>
              </a:tblGrid>
              <a:tr h="381000">
                <a:tc>
                  <a:txBody>
                    <a:bodyPr/>
                    <a:lstStyle/>
                    <a:p>
                      <a:pPr indent="0" lvl="0" marL="0" rtl="0" algn="l">
                        <a:lnSpc>
                          <a:spcPct val="80000"/>
                        </a:lnSpc>
                        <a:spcBef>
                          <a:spcPts val="0"/>
                        </a:spcBef>
                        <a:spcAft>
                          <a:spcPts val="0"/>
                        </a:spcAft>
                        <a:buClr>
                          <a:srgbClr val="000000"/>
                        </a:buClr>
                        <a:buSzPts val="852"/>
                        <a:buFont typeface="Arial"/>
                        <a:buNone/>
                      </a:pPr>
                      <a:r>
                        <a:rPr b="1" lang="en" sz="1285">
                          <a:latin typeface="Comic Sans MS"/>
                          <a:ea typeface="Comic Sans MS"/>
                          <a:cs typeface="Comic Sans MS"/>
                          <a:sym typeface="Comic Sans MS"/>
                        </a:rPr>
                        <a:t>Aspect</a:t>
                      </a:r>
                      <a:endParaRPr b="1" sz="1300">
                        <a:latin typeface="Comic Sans MS"/>
                        <a:ea typeface="Comic Sans MS"/>
                        <a:cs typeface="Comic Sans MS"/>
                        <a:sym typeface="Comic Sans MS"/>
                      </a:endParaRPr>
                    </a:p>
                  </a:txBody>
                  <a:tcPr marT="91425" marB="91425" marR="91425" marL="91425"/>
                </a:tc>
                <a:tc>
                  <a:txBody>
                    <a:bodyPr/>
                    <a:lstStyle/>
                    <a:p>
                      <a:pPr indent="0" lvl="0" marL="0" rtl="0" algn="l">
                        <a:spcBef>
                          <a:spcPts val="0"/>
                        </a:spcBef>
                        <a:spcAft>
                          <a:spcPts val="0"/>
                        </a:spcAft>
                        <a:buNone/>
                      </a:pPr>
                      <a:r>
                        <a:rPr lang="en"/>
                        <a:t>Regression</a:t>
                      </a:r>
                      <a:endParaRPr/>
                    </a:p>
                  </a:txBody>
                  <a:tcPr marT="91425" marB="91425" marR="91425" marL="91425"/>
                </a:tc>
                <a:tc>
                  <a:txBody>
                    <a:bodyPr/>
                    <a:lstStyle/>
                    <a:p>
                      <a:pPr indent="0" lvl="0" marL="0" rtl="0" algn="l">
                        <a:spcBef>
                          <a:spcPts val="0"/>
                        </a:spcBef>
                        <a:spcAft>
                          <a:spcPts val="0"/>
                        </a:spcAft>
                        <a:buNone/>
                      </a:pPr>
                      <a:r>
                        <a:rPr lang="en"/>
                        <a:t>Classification</a:t>
                      </a:r>
                      <a:endParaRPr/>
                    </a:p>
                  </a:txBody>
                  <a:tcPr marT="91425" marB="91425" marR="91425" marL="91425"/>
                </a:tc>
                <a:tc>
                  <a:txBody>
                    <a:bodyPr/>
                    <a:lstStyle/>
                    <a:p>
                      <a:pPr indent="0" lvl="0" marL="0" rtl="0" algn="l">
                        <a:spcBef>
                          <a:spcPts val="0"/>
                        </a:spcBef>
                        <a:spcAft>
                          <a:spcPts val="0"/>
                        </a:spcAft>
                        <a:buNone/>
                      </a:pPr>
                      <a:r>
                        <a:rPr lang="en"/>
                        <a:t>Clustering</a:t>
                      </a:r>
                      <a:endParaRPr/>
                    </a:p>
                  </a:txBody>
                  <a:tcPr marT="91425" marB="91425" marR="91425" marL="91425"/>
                </a:tc>
              </a:tr>
              <a:tr h="381000">
                <a:tc>
                  <a:txBody>
                    <a:bodyPr/>
                    <a:lstStyle/>
                    <a:p>
                      <a:pPr indent="0" lvl="0" marL="0" rtl="0" algn="l">
                        <a:lnSpc>
                          <a:spcPct val="80000"/>
                        </a:lnSpc>
                        <a:spcBef>
                          <a:spcPts val="0"/>
                        </a:spcBef>
                        <a:spcAft>
                          <a:spcPts val="0"/>
                        </a:spcAft>
                        <a:buClr>
                          <a:srgbClr val="000000"/>
                        </a:buClr>
                        <a:buSzPts val="852"/>
                        <a:buFont typeface="Arial"/>
                        <a:buNone/>
                      </a:pPr>
                      <a:r>
                        <a:rPr b="1" lang="en" sz="1285">
                          <a:latin typeface="Comic Sans MS"/>
                          <a:ea typeface="Comic Sans MS"/>
                          <a:cs typeface="Comic Sans MS"/>
                          <a:sym typeface="Comic Sans MS"/>
                        </a:rPr>
                        <a:t>Output</a:t>
                      </a:r>
                      <a:endParaRPr b="1" sz="1300">
                        <a:latin typeface="Comic Sans MS"/>
                        <a:ea typeface="Comic Sans MS"/>
                        <a:cs typeface="Comic Sans MS"/>
                        <a:sym typeface="Comic Sans MS"/>
                      </a:endParaRPr>
                    </a:p>
                  </a:txBody>
                  <a:tcPr marT="91425" marB="91425" marR="91425" marL="91425"/>
                </a:tc>
                <a:tc>
                  <a:txBody>
                    <a:bodyPr/>
                    <a:lstStyle/>
                    <a:p>
                      <a:pPr indent="0" lvl="0" marL="0" rtl="0" algn="l">
                        <a:lnSpc>
                          <a:spcPct val="80000"/>
                        </a:lnSpc>
                        <a:spcBef>
                          <a:spcPts val="0"/>
                        </a:spcBef>
                        <a:spcAft>
                          <a:spcPts val="0"/>
                        </a:spcAft>
                        <a:buNone/>
                      </a:pPr>
                      <a:r>
                        <a:rPr lang="en" sz="1385"/>
                        <a:t>Continuous value</a:t>
                      </a:r>
                      <a:endParaRPr/>
                    </a:p>
                  </a:txBody>
                  <a:tcPr marT="91425" marB="91425" marR="91425" marL="91425"/>
                </a:tc>
                <a:tc>
                  <a:txBody>
                    <a:bodyPr/>
                    <a:lstStyle/>
                    <a:p>
                      <a:pPr indent="0" lvl="0" marL="0" rtl="0" algn="l">
                        <a:lnSpc>
                          <a:spcPct val="80000"/>
                        </a:lnSpc>
                        <a:spcBef>
                          <a:spcPts val="0"/>
                        </a:spcBef>
                        <a:spcAft>
                          <a:spcPts val="0"/>
                        </a:spcAft>
                        <a:buNone/>
                      </a:pPr>
                      <a:r>
                        <a:rPr lang="en" sz="1385"/>
                        <a:t>Discrete label</a:t>
                      </a:r>
                      <a:endParaRPr/>
                    </a:p>
                  </a:txBody>
                  <a:tcPr marT="91425" marB="91425" marR="91425" marL="91425"/>
                </a:tc>
                <a:tc>
                  <a:txBody>
                    <a:bodyPr/>
                    <a:lstStyle/>
                    <a:p>
                      <a:pPr indent="0" lvl="0" marL="0" rtl="0" algn="l">
                        <a:lnSpc>
                          <a:spcPct val="80000"/>
                        </a:lnSpc>
                        <a:spcBef>
                          <a:spcPts val="0"/>
                        </a:spcBef>
                        <a:spcAft>
                          <a:spcPts val="0"/>
                        </a:spcAft>
                        <a:buNone/>
                      </a:pPr>
                      <a:r>
                        <a:rPr lang="en" sz="1385"/>
                        <a:t>Groups(clusters)</a:t>
                      </a:r>
                      <a:endParaRPr/>
                    </a:p>
                  </a:txBody>
                  <a:tcPr marT="91425" marB="91425" marR="91425" marL="91425"/>
                </a:tc>
              </a:tr>
              <a:tr h="381000">
                <a:tc>
                  <a:txBody>
                    <a:bodyPr/>
                    <a:lstStyle/>
                    <a:p>
                      <a:pPr indent="0" lvl="0" marL="0" rtl="0" algn="l">
                        <a:spcBef>
                          <a:spcPts val="0"/>
                        </a:spcBef>
                        <a:spcAft>
                          <a:spcPts val="0"/>
                        </a:spcAft>
                        <a:buNone/>
                      </a:pPr>
                      <a:r>
                        <a:rPr b="1" lang="en" sz="1300">
                          <a:latin typeface="Comic Sans MS"/>
                          <a:ea typeface="Comic Sans MS"/>
                          <a:cs typeface="Comic Sans MS"/>
                          <a:sym typeface="Comic Sans MS"/>
                        </a:rPr>
                        <a:t>Type</a:t>
                      </a:r>
                      <a:endParaRPr b="1" sz="1300">
                        <a:latin typeface="Comic Sans MS"/>
                        <a:ea typeface="Comic Sans MS"/>
                        <a:cs typeface="Comic Sans MS"/>
                        <a:sym typeface="Comic Sans MS"/>
                      </a:endParaRPr>
                    </a:p>
                  </a:txBody>
                  <a:tcPr marT="91425" marB="91425" marR="91425" marL="91425"/>
                </a:tc>
                <a:tc>
                  <a:txBody>
                    <a:bodyPr/>
                    <a:lstStyle/>
                    <a:p>
                      <a:pPr indent="0" lvl="0" marL="0" rtl="0" algn="l">
                        <a:lnSpc>
                          <a:spcPct val="80000"/>
                        </a:lnSpc>
                        <a:spcBef>
                          <a:spcPts val="0"/>
                        </a:spcBef>
                        <a:spcAft>
                          <a:spcPts val="0"/>
                        </a:spcAft>
                        <a:buNone/>
                      </a:pPr>
                      <a:r>
                        <a:rPr lang="en" sz="1385"/>
                        <a:t>Supervised learning</a:t>
                      </a:r>
                      <a:endParaRPr/>
                    </a:p>
                  </a:txBody>
                  <a:tcPr marT="91425" marB="91425" marR="91425" marL="91425"/>
                </a:tc>
                <a:tc>
                  <a:txBody>
                    <a:bodyPr/>
                    <a:lstStyle/>
                    <a:p>
                      <a:pPr indent="0" lvl="0" marL="0" rtl="0" algn="l">
                        <a:lnSpc>
                          <a:spcPct val="80000"/>
                        </a:lnSpc>
                        <a:spcBef>
                          <a:spcPts val="0"/>
                        </a:spcBef>
                        <a:spcAft>
                          <a:spcPts val="0"/>
                        </a:spcAft>
                        <a:buNone/>
                      </a:pPr>
                      <a:r>
                        <a:rPr lang="en" sz="1385"/>
                        <a:t>Supervised learning</a:t>
                      </a:r>
                      <a:endParaRPr/>
                    </a:p>
                  </a:txBody>
                  <a:tcPr marT="91425" marB="91425" marR="91425" marL="91425"/>
                </a:tc>
                <a:tc>
                  <a:txBody>
                    <a:bodyPr/>
                    <a:lstStyle/>
                    <a:p>
                      <a:pPr indent="0" lvl="0" marL="0" rtl="0" algn="l">
                        <a:spcBef>
                          <a:spcPts val="0"/>
                        </a:spcBef>
                        <a:spcAft>
                          <a:spcPts val="0"/>
                        </a:spcAft>
                        <a:buNone/>
                      </a:pPr>
                      <a:r>
                        <a:rPr lang="en"/>
                        <a:t>Un</a:t>
                      </a:r>
                      <a:r>
                        <a:rPr lang="en" sz="1385"/>
                        <a:t>Supervised learning</a:t>
                      </a:r>
                      <a:endParaRPr/>
                    </a:p>
                  </a:txBody>
                  <a:tcPr marT="91425" marB="91425" marR="91425" marL="91425"/>
                </a:tc>
              </a:tr>
              <a:tr h="100000">
                <a:tc>
                  <a:txBody>
                    <a:bodyPr/>
                    <a:lstStyle/>
                    <a:p>
                      <a:pPr indent="0" lvl="0" marL="0" rtl="0" algn="l">
                        <a:spcBef>
                          <a:spcPts val="0"/>
                        </a:spcBef>
                        <a:spcAft>
                          <a:spcPts val="0"/>
                        </a:spcAft>
                        <a:buNone/>
                      </a:pPr>
                      <a:r>
                        <a:rPr b="1" lang="en" sz="1300">
                          <a:latin typeface="Comic Sans MS"/>
                          <a:ea typeface="Comic Sans MS"/>
                          <a:cs typeface="Comic Sans MS"/>
                          <a:sym typeface="Comic Sans MS"/>
                        </a:rPr>
                        <a:t>Common Algorithms</a:t>
                      </a:r>
                      <a:endParaRPr b="1" sz="1300">
                        <a:latin typeface="Comic Sans MS"/>
                        <a:ea typeface="Comic Sans MS"/>
                        <a:cs typeface="Comic Sans MS"/>
                        <a:sym typeface="Comic Sans MS"/>
                      </a:endParaRPr>
                    </a:p>
                  </a:txBody>
                  <a:tcPr marT="91425" marB="91425" marR="91425" marL="91425"/>
                </a:tc>
                <a:tc>
                  <a:txBody>
                    <a:bodyPr/>
                    <a:lstStyle/>
                    <a:p>
                      <a:pPr indent="0" lvl="0" marL="0" rtl="0" algn="l">
                        <a:lnSpc>
                          <a:spcPct val="80000"/>
                        </a:lnSpc>
                        <a:spcBef>
                          <a:spcPts val="0"/>
                        </a:spcBef>
                        <a:spcAft>
                          <a:spcPts val="0"/>
                        </a:spcAft>
                        <a:buNone/>
                      </a:pPr>
                      <a:r>
                        <a:rPr lang="en" sz="1385"/>
                        <a:t>Linear, Isotonic…….</a:t>
                      </a:r>
                      <a:endParaRPr/>
                    </a:p>
                  </a:txBody>
                  <a:tcPr marT="91425" marB="91425" marR="91425" marL="91425"/>
                </a:tc>
                <a:tc>
                  <a:txBody>
                    <a:bodyPr/>
                    <a:lstStyle/>
                    <a:p>
                      <a:pPr indent="0" lvl="0" marL="0" rtl="0" algn="l">
                        <a:lnSpc>
                          <a:spcPct val="80000"/>
                        </a:lnSpc>
                        <a:spcBef>
                          <a:spcPts val="0"/>
                        </a:spcBef>
                        <a:spcAft>
                          <a:spcPts val="0"/>
                        </a:spcAft>
                        <a:buClr>
                          <a:srgbClr val="000000"/>
                        </a:buClr>
                        <a:buSzPts val="852"/>
                        <a:buFont typeface="Arial"/>
                        <a:buNone/>
                      </a:pPr>
                      <a:r>
                        <a:rPr lang="en" sz="1385"/>
                        <a:t>Logistic……</a:t>
                      </a:r>
                      <a:endParaRPr/>
                    </a:p>
                  </a:txBody>
                  <a:tcPr marT="91425" marB="91425" marR="91425" marL="91425"/>
                </a:tc>
                <a:tc>
                  <a:txBody>
                    <a:bodyPr/>
                    <a:lstStyle/>
                    <a:p>
                      <a:pPr indent="0" lvl="0" marL="0" rtl="0" algn="l">
                        <a:lnSpc>
                          <a:spcPct val="80000"/>
                        </a:lnSpc>
                        <a:spcBef>
                          <a:spcPts val="0"/>
                        </a:spcBef>
                        <a:spcAft>
                          <a:spcPts val="0"/>
                        </a:spcAft>
                        <a:buNone/>
                      </a:pPr>
                      <a:r>
                        <a:rPr lang="en" sz="1385"/>
                        <a:t>Kmean, DBSCAN……</a:t>
                      </a:r>
                      <a:endParaRPr/>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0"/>
          <p:cNvSpPr txBox="1"/>
          <p:nvPr>
            <p:ph type="title"/>
          </p:nvPr>
        </p:nvSpPr>
        <p:spPr>
          <a:xfrm>
            <a:off x="311700" y="163400"/>
            <a:ext cx="8520600" cy="651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891"/>
              <a:buFont typeface="Arial"/>
              <a:buNone/>
            </a:pPr>
            <a:r>
              <a:rPr lang="en" sz="3090" u="sng">
                <a:solidFill>
                  <a:srgbClr val="CC0000"/>
                </a:solidFill>
                <a:latin typeface="Lobster"/>
                <a:ea typeface="Lobster"/>
                <a:cs typeface="Lobster"/>
                <a:sym typeface="Lobster"/>
              </a:rPr>
              <a:t>Clustering</a:t>
            </a:r>
            <a:r>
              <a:rPr lang="en" sz="3090" u="sng">
                <a:latin typeface="Lobster"/>
                <a:ea typeface="Lobster"/>
                <a:cs typeface="Lobster"/>
                <a:sym typeface="Lobster"/>
              </a:rPr>
              <a:t> </a:t>
            </a:r>
            <a:r>
              <a:rPr lang="en" sz="3090" u="sng">
                <a:latin typeface="Pacifico"/>
                <a:ea typeface="Pacifico"/>
                <a:cs typeface="Pacifico"/>
                <a:sym typeface="Pacifico"/>
              </a:rPr>
              <a:t>In Machine Learning</a:t>
            </a:r>
            <a:endParaRPr sz="3000"/>
          </a:p>
        </p:txBody>
      </p:sp>
      <p:sp>
        <p:nvSpPr>
          <p:cNvPr id="131" name="Google Shape;131;p20"/>
          <p:cNvSpPr txBox="1"/>
          <p:nvPr>
            <p:ph idx="1" type="body"/>
          </p:nvPr>
        </p:nvSpPr>
        <p:spPr>
          <a:xfrm>
            <a:off x="311700" y="815000"/>
            <a:ext cx="8520600" cy="39573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SzPts val="440"/>
              <a:buNone/>
            </a:pPr>
            <a:r>
              <a:rPr b="1" lang="en" sz="1348">
                <a:solidFill>
                  <a:srgbClr val="000000"/>
                </a:solidFill>
                <a:latin typeface="Arial"/>
                <a:ea typeface="Arial"/>
                <a:cs typeface="Arial"/>
                <a:sym typeface="Arial"/>
              </a:rPr>
              <a:t>Clustering</a:t>
            </a:r>
            <a:r>
              <a:rPr lang="en" sz="1348">
                <a:solidFill>
                  <a:srgbClr val="000000"/>
                </a:solidFill>
                <a:latin typeface="Arial"/>
                <a:ea typeface="Arial"/>
                <a:cs typeface="Arial"/>
                <a:sym typeface="Arial"/>
              </a:rPr>
              <a:t> is a type of </a:t>
            </a:r>
            <a:r>
              <a:rPr b="1" lang="en" sz="1348">
                <a:solidFill>
                  <a:srgbClr val="000000"/>
                </a:solidFill>
                <a:latin typeface="Arial"/>
                <a:ea typeface="Arial"/>
                <a:cs typeface="Arial"/>
                <a:sym typeface="Arial"/>
              </a:rPr>
              <a:t>unsupervised machine learning</a:t>
            </a:r>
            <a:r>
              <a:rPr lang="en" sz="1348">
                <a:solidFill>
                  <a:srgbClr val="000000"/>
                </a:solidFill>
                <a:latin typeface="Arial"/>
                <a:ea typeface="Arial"/>
                <a:cs typeface="Arial"/>
                <a:sym typeface="Arial"/>
              </a:rPr>
              <a:t> technique that organizes similar data points into groups, or clusters, based on their characteristics, without relying on predefined labels or categories. Unlike supervised learning, clustering focuses on identifying patterns and relationships within the data autonomously. The goal is to group data points such that those within the same cluster are more similar to each other than to those in other clusters.</a:t>
            </a:r>
            <a:endParaRPr sz="1348">
              <a:solidFill>
                <a:srgbClr val="000000"/>
              </a:solidFill>
              <a:latin typeface="Arial"/>
              <a:ea typeface="Arial"/>
              <a:cs typeface="Arial"/>
              <a:sym typeface="Arial"/>
            </a:endParaRPr>
          </a:p>
          <a:p>
            <a:pPr indent="0" lvl="0" marL="0" rtl="0" algn="l">
              <a:spcBef>
                <a:spcPts val="1200"/>
              </a:spcBef>
              <a:spcAft>
                <a:spcPts val="0"/>
              </a:spcAft>
              <a:buNone/>
            </a:pPr>
            <a:r>
              <a:rPr b="1" lang="en" sz="1811" u="sng">
                <a:solidFill>
                  <a:srgbClr val="000000"/>
                </a:solidFill>
                <a:latin typeface="Arial"/>
                <a:ea typeface="Arial"/>
                <a:cs typeface="Arial"/>
                <a:sym typeface="Arial"/>
              </a:rPr>
              <a:t>Purpose</a:t>
            </a:r>
            <a:r>
              <a:rPr lang="en" sz="1811">
                <a:solidFill>
                  <a:srgbClr val="000000"/>
                </a:solidFill>
                <a:latin typeface="Arial"/>
                <a:ea typeface="Arial"/>
                <a:cs typeface="Arial"/>
                <a:sym typeface="Arial"/>
              </a:rPr>
              <a:t>:</a:t>
            </a:r>
            <a:endParaRPr sz="1811">
              <a:solidFill>
                <a:srgbClr val="000000"/>
              </a:solidFill>
              <a:latin typeface="Arial"/>
              <a:ea typeface="Arial"/>
              <a:cs typeface="Arial"/>
              <a:sym typeface="Arial"/>
            </a:endParaRPr>
          </a:p>
          <a:p>
            <a:pPr indent="-318776" lvl="1" marL="914400" rtl="0" algn="l">
              <a:spcBef>
                <a:spcPts val="1200"/>
              </a:spcBef>
              <a:spcAft>
                <a:spcPts val="0"/>
              </a:spcAft>
              <a:buClr>
                <a:srgbClr val="000000"/>
              </a:buClr>
              <a:buSzPts val="1420"/>
              <a:buFont typeface="Arial"/>
              <a:buChar char="○"/>
            </a:pPr>
            <a:r>
              <a:rPr lang="en" sz="1420">
                <a:solidFill>
                  <a:srgbClr val="000000"/>
                </a:solidFill>
                <a:latin typeface="Arial"/>
                <a:ea typeface="Arial"/>
                <a:cs typeface="Arial"/>
                <a:sym typeface="Arial"/>
              </a:rPr>
              <a:t>Identifies hidden patterns in data.</a:t>
            </a:r>
            <a:endParaRPr sz="1420">
              <a:solidFill>
                <a:srgbClr val="000000"/>
              </a:solidFill>
              <a:latin typeface="Arial"/>
              <a:ea typeface="Arial"/>
              <a:cs typeface="Arial"/>
              <a:sym typeface="Arial"/>
            </a:endParaRPr>
          </a:p>
          <a:p>
            <a:pPr indent="-318776" lvl="1" marL="914400" rtl="0" algn="l">
              <a:spcBef>
                <a:spcPts val="0"/>
              </a:spcBef>
              <a:spcAft>
                <a:spcPts val="0"/>
              </a:spcAft>
              <a:buClr>
                <a:srgbClr val="000000"/>
              </a:buClr>
              <a:buSzPts val="1420"/>
              <a:buFont typeface="Arial"/>
              <a:buChar char="○"/>
            </a:pPr>
            <a:r>
              <a:rPr lang="en" sz="1420">
                <a:solidFill>
                  <a:srgbClr val="000000"/>
                </a:solidFill>
                <a:latin typeface="Arial"/>
                <a:ea typeface="Arial"/>
                <a:cs typeface="Arial"/>
                <a:sym typeface="Arial"/>
              </a:rPr>
              <a:t>Groups objects or observations based on their similarities.</a:t>
            </a:r>
            <a:endParaRPr sz="1420">
              <a:solidFill>
                <a:srgbClr val="000000"/>
              </a:solidFill>
              <a:latin typeface="Arial"/>
              <a:ea typeface="Arial"/>
              <a:cs typeface="Arial"/>
              <a:sym typeface="Arial"/>
            </a:endParaRPr>
          </a:p>
          <a:p>
            <a:pPr indent="-318776" lvl="1" marL="914400" rtl="0" algn="l">
              <a:spcBef>
                <a:spcPts val="0"/>
              </a:spcBef>
              <a:spcAft>
                <a:spcPts val="0"/>
              </a:spcAft>
              <a:buClr>
                <a:srgbClr val="000000"/>
              </a:buClr>
              <a:buSzPts val="1420"/>
              <a:buFont typeface="Arial"/>
              <a:buChar char="○"/>
            </a:pPr>
            <a:r>
              <a:rPr lang="en" sz="1420">
                <a:solidFill>
                  <a:srgbClr val="000000"/>
                </a:solidFill>
                <a:latin typeface="Arial"/>
                <a:ea typeface="Arial"/>
                <a:cs typeface="Arial"/>
                <a:sym typeface="Arial"/>
              </a:rPr>
              <a:t>Often used in exploratory data analysis.</a:t>
            </a:r>
            <a:endParaRPr sz="1420">
              <a:solidFill>
                <a:srgbClr val="000000"/>
              </a:solidFill>
              <a:latin typeface="Arial"/>
              <a:ea typeface="Arial"/>
              <a:cs typeface="Arial"/>
              <a:sym typeface="Arial"/>
            </a:endParaRPr>
          </a:p>
          <a:p>
            <a:pPr indent="0" lvl="0" marL="0" rtl="0" algn="l">
              <a:spcBef>
                <a:spcPts val="1400"/>
              </a:spcBef>
              <a:spcAft>
                <a:spcPts val="0"/>
              </a:spcAft>
              <a:buNone/>
            </a:pPr>
            <a:r>
              <a:rPr b="1" lang="en" sz="1300" u="sng">
                <a:solidFill>
                  <a:srgbClr val="000000"/>
                </a:solidFill>
                <a:latin typeface="Comic Sans MS"/>
                <a:ea typeface="Comic Sans MS"/>
                <a:cs typeface="Comic Sans MS"/>
                <a:sym typeface="Comic Sans MS"/>
              </a:rPr>
              <a:t>Challenges in Clustering:</a:t>
            </a:r>
            <a:endParaRPr b="1" sz="1300" u="sng">
              <a:solidFill>
                <a:srgbClr val="000000"/>
              </a:solidFill>
              <a:latin typeface="Comic Sans MS"/>
              <a:ea typeface="Comic Sans MS"/>
              <a:cs typeface="Comic Sans MS"/>
              <a:sym typeface="Comic Sans MS"/>
            </a:endParaRPr>
          </a:p>
          <a:p>
            <a:pPr indent="-304800" lvl="0" marL="457200" rtl="0" algn="l">
              <a:spcBef>
                <a:spcPts val="1200"/>
              </a:spcBef>
              <a:spcAft>
                <a:spcPts val="0"/>
              </a:spcAft>
              <a:buClr>
                <a:srgbClr val="000000"/>
              </a:buClr>
              <a:buSzPts val="1200"/>
              <a:buFont typeface="Arial"/>
              <a:buChar char="●"/>
            </a:pPr>
            <a:r>
              <a:rPr lang="en" sz="1200">
                <a:solidFill>
                  <a:srgbClr val="000000"/>
                </a:solidFill>
                <a:latin typeface="Arial"/>
                <a:ea typeface="Arial"/>
                <a:cs typeface="Arial"/>
                <a:sym typeface="Arial"/>
              </a:rPr>
              <a:t>Choosing the number of clusters (e.g., kkk in K-Means).</a:t>
            </a:r>
            <a:endParaRPr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Defining a suitable similarity measure.</a:t>
            </a:r>
            <a:endParaRPr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Handling high-dimensional or noisy data.</a:t>
            </a:r>
            <a:endParaRPr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Evaluating clustering quality without true labels (common metrics include silhouette score, Davies-Bouldin index, etc.).</a:t>
            </a:r>
            <a:endParaRPr sz="1420">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1"/>
          <p:cNvSpPr txBox="1"/>
          <p:nvPr>
            <p:ph type="title"/>
          </p:nvPr>
        </p:nvSpPr>
        <p:spPr>
          <a:xfrm>
            <a:off x="311700" y="12815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3100" u="sng">
                <a:latin typeface="Pacifico"/>
                <a:ea typeface="Pacifico"/>
                <a:cs typeface="Pacifico"/>
                <a:sym typeface="Pacifico"/>
              </a:rPr>
              <a:t>Clustering In </a:t>
            </a:r>
            <a:r>
              <a:rPr lang="en" sz="3100" u="sng">
                <a:solidFill>
                  <a:srgbClr val="A61C00"/>
                </a:solidFill>
                <a:latin typeface="Pacifico"/>
                <a:ea typeface="Pacifico"/>
                <a:cs typeface="Pacifico"/>
                <a:sym typeface="Pacifico"/>
              </a:rPr>
              <a:t>Machine Learning</a:t>
            </a:r>
            <a:endParaRPr sz="3100" u="sng">
              <a:solidFill>
                <a:srgbClr val="A61C00"/>
              </a:solidFill>
              <a:latin typeface="Pacifico"/>
              <a:ea typeface="Pacifico"/>
              <a:cs typeface="Pacifico"/>
              <a:sym typeface="Pacifico"/>
            </a:endParaRPr>
          </a:p>
        </p:txBody>
      </p:sp>
      <p:sp>
        <p:nvSpPr>
          <p:cNvPr id="137" name="Google Shape;137;p21"/>
          <p:cNvSpPr txBox="1"/>
          <p:nvPr>
            <p:ph idx="1" type="body"/>
          </p:nvPr>
        </p:nvSpPr>
        <p:spPr>
          <a:xfrm>
            <a:off x="311700" y="814975"/>
            <a:ext cx="8520600" cy="3945600"/>
          </a:xfrm>
          <a:prstGeom prst="rect">
            <a:avLst/>
          </a:prstGeom>
        </p:spPr>
        <p:txBody>
          <a:bodyPr anchorCtr="0" anchor="t" bIns="91425" lIns="91425" spcFirstLastPara="1" rIns="91425" wrap="square" tIns="91425">
            <a:normAutofit lnSpcReduction="20000"/>
          </a:bodyPr>
          <a:lstStyle/>
          <a:p>
            <a:pPr indent="0" lvl="0" marL="0" rtl="0" algn="l">
              <a:spcBef>
                <a:spcPts val="1200"/>
              </a:spcBef>
              <a:spcAft>
                <a:spcPts val="0"/>
              </a:spcAft>
              <a:buNone/>
            </a:pPr>
            <a:r>
              <a:rPr lang="en" sz="1300">
                <a:solidFill>
                  <a:srgbClr val="000000"/>
                </a:solidFill>
                <a:latin typeface="Arial"/>
                <a:ea typeface="Arial"/>
                <a:cs typeface="Arial"/>
                <a:sym typeface="Arial"/>
              </a:rPr>
              <a:t>Clustering in the context of machine learning is an </a:t>
            </a:r>
            <a:r>
              <a:rPr b="1" lang="en" sz="1300">
                <a:solidFill>
                  <a:srgbClr val="000000"/>
                </a:solidFill>
                <a:latin typeface="Arial"/>
                <a:ea typeface="Arial"/>
                <a:cs typeface="Arial"/>
                <a:sym typeface="Arial"/>
              </a:rPr>
              <a:t>unsupervised learning technique</a:t>
            </a:r>
            <a:r>
              <a:rPr lang="en" sz="1300">
                <a:solidFill>
                  <a:srgbClr val="000000"/>
                </a:solidFill>
                <a:latin typeface="Arial"/>
                <a:ea typeface="Arial"/>
                <a:cs typeface="Arial"/>
                <a:sym typeface="Arial"/>
              </a:rPr>
              <a:t> used to group a set of data points into clusters (or groups) based on their similarity. The goal of clustering is to organize data in such a way that:</a:t>
            </a:r>
            <a:endParaRPr sz="1300">
              <a:solidFill>
                <a:srgbClr val="000000"/>
              </a:solidFill>
              <a:latin typeface="Arial"/>
              <a:ea typeface="Arial"/>
              <a:cs typeface="Arial"/>
              <a:sym typeface="Arial"/>
            </a:endParaRPr>
          </a:p>
          <a:p>
            <a:pPr indent="-311150" lvl="0" marL="457200" rtl="0" algn="l">
              <a:spcBef>
                <a:spcPts val="1200"/>
              </a:spcBef>
              <a:spcAft>
                <a:spcPts val="0"/>
              </a:spcAft>
              <a:buClr>
                <a:srgbClr val="000000"/>
              </a:buClr>
              <a:buSzPts val="1300"/>
              <a:buFont typeface="Arial"/>
              <a:buAutoNum type="arabicPeriod"/>
            </a:pPr>
            <a:r>
              <a:rPr b="1" lang="en" sz="1300">
                <a:solidFill>
                  <a:srgbClr val="000000"/>
                </a:solidFill>
                <a:latin typeface="Arial"/>
                <a:ea typeface="Arial"/>
                <a:cs typeface="Arial"/>
                <a:sym typeface="Arial"/>
              </a:rPr>
              <a:t>Intra-cluster similarity</a:t>
            </a:r>
            <a:r>
              <a:rPr lang="en" sz="1300">
                <a:solidFill>
                  <a:srgbClr val="000000"/>
                </a:solidFill>
                <a:latin typeface="Arial"/>
                <a:ea typeface="Arial"/>
                <a:cs typeface="Arial"/>
                <a:sym typeface="Arial"/>
              </a:rPr>
              <a:t> (similarity within a cluster) is maximized: Data points within the same cluster are more similar to each other.</a:t>
            </a:r>
            <a:endParaRPr sz="1300">
              <a:solidFill>
                <a:srgbClr val="000000"/>
              </a:solidFill>
              <a:latin typeface="Arial"/>
              <a:ea typeface="Arial"/>
              <a:cs typeface="Arial"/>
              <a:sym typeface="Arial"/>
            </a:endParaRPr>
          </a:p>
          <a:p>
            <a:pPr indent="-311150" lvl="0" marL="457200" rtl="0" algn="l">
              <a:spcBef>
                <a:spcPts val="0"/>
              </a:spcBef>
              <a:spcAft>
                <a:spcPts val="0"/>
              </a:spcAft>
              <a:buClr>
                <a:srgbClr val="000000"/>
              </a:buClr>
              <a:buSzPts val="1300"/>
              <a:buFont typeface="Arial"/>
              <a:buAutoNum type="arabicPeriod"/>
            </a:pPr>
            <a:r>
              <a:rPr b="1" lang="en" sz="1300">
                <a:solidFill>
                  <a:srgbClr val="000000"/>
                </a:solidFill>
                <a:latin typeface="Arial"/>
                <a:ea typeface="Arial"/>
                <a:cs typeface="Arial"/>
                <a:sym typeface="Arial"/>
              </a:rPr>
              <a:t>Inter-cluster dissimilarity</a:t>
            </a:r>
            <a:r>
              <a:rPr lang="en" sz="1300">
                <a:solidFill>
                  <a:srgbClr val="000000"/>
                </a:solidFill>
                <a:latin typeface="Arial"/>
                <a:ea typeface="Arial"/>
                <a:cs typeface="Arial"/>
                <a:sym typeface="Arial"/>
              </a:rPr>
              <a:t> (difference between clusters) is maximized: Data points in different clusters are as distinct as possible.</a:t>
            </a:r>
            <a:endParaRPr sz="1300">
              <a:solidFill>
                <a:srgbClr val="000000"/>
              </a:solidFill>
              <a:latin typeface="Arial"/>
              <a:ea typeface="Arial"/>
              <a:cs typeface="Arial"/>
              <a:sym typeface="Arial"/>
            </a:endParaRPr>
          </a:p>
          <a:p>
            <a:pPr indent="0" lvl="0" marL="0" rtl="0" algn="l">
              <a:spcBef>
                <a:spcPts val="1200"/>
              </a:spcBef>
              <a:spcAft>
                <a:spcPts val="0"/>
              </a:spcAft>
              <a:buNone/>
            </a:pPr>
            <a:r>
              <a:rPr lang="en" sz="1300">
                <a:solidFill>
                  <a:srgbClr val="000000"/>
                </a:solidFill>
                <a:latin typeface="Arial"/>
                <a:ea typeface="Arial"/>
                <a:cs typeface="Arial"/>
                <a:sym typeface="Arial"/>
              </a:rPr>
              <a:t>Clustering is used when the dataset does not have labeled outcomes, making it an exploratory data analysis technique. It helps identify patterns, structures, or groupings in data that may not be immediately apparent.</a:t>
            </a:r>
            <a:endParaRPr sz="1300">
              <a:solidFill>
                <a:srgbClr val="000000"/>
              </a:solidFill>
              <a:latin typeface="Arial"/>
              <a:ea typeface="Arial"/>
              <a:cs typeface="Arial"/>
              <a:sym typeface="Arial"/>
            </a:endParaRPr>
          </a:p>
          <a:p>
            <a:pPr indent="0" lvl="0" marL="0" rtl="0" algn="l">
              <a:spcBef>
                <a:spcPts val="1400"/>
              </a:spcBef>
              <a:spcAft>
                <a:spcPts val="0"/>
              </a:spcAft>
              <a:buNone/>
            </a:pPr>
            <a:r>
              <a:rPr b="1" lang="en" sz="1500" u="sng">
                <a:solidFill>
                  <a:srgbClr val="000000"/>
                </a:solidFill>
                <a:latin typeface="Lobster"/>
                <a:ea typeface="Lobster"/>
                <a:cs typeface="Lobster"/>
                <a:sym typeface="Lobster"/>
              </a:rPr>
              <a:t>Applications</a:t>
            </a:r>
            <a:r>
              <a:rPr b="1" lang="en" sz="1500">
                <a:solidFill>
                  <a:srgbClr val="000000"/>
                </a:solidFill>
                <a:latin typeface="Arial"/>
                <a:ea typeface="Arial"/>
                <a:cs typeface="Arial"/>
                <a:sym typeface="Arial"/>
              </a:rPr>
              <a:t>:</a:t>
            </a:r>
            <a:endParaRPr b="1" sz="1500">
              <a:solidFill>
                <a:srgbClr val="000000"/>
              </a:solidFill>
              <a:latin typeface="Arial"/>
              <a:ea typeface="Arial"/>
              <a:cs typeface="Arial"/>
              <a:sym typeface="Arial"/>
            </a:endParaRPr>
          </a:p>
          <a:p>
            <a:pPr indent="-311150" lvl="0" marL="457200" rtl="0" algn="l">
              <a:spcBef>
                <a:spcPts val="1200"/>
              </a:spcBef>
              <a:spcAft>
                <a:spcPts val="0"/>
              </a:spcAft>
              <a:buClr>
                <a:srgbClr val="000000"/>
              </a:buClr>
              <a:buSzPts val="1300"/>
              <a:buFont typeface="Arial"/>
              <a:buChar char="●"/>
            </a:pPr>
            <a:r>
              <a:rPr b="1" lang="en" sz="1300">
                <a:solidFill>
                  <a:srgbClr val="000000"/>
                </a:solidFill>
                <a:latin typeface="Arial"/>
                <a:ea typeface="Arial"/>
                <a:cs typeface="Arial"/>
                <a:sym typeface="Arial"/>
              </a:rPr>
              <a:t>Market segmentation</a:t>
            </a:r>
            <a:r>
              <a:rPr lang="en" sz="1300">
                <a:solidFill>
                  <a:srgbClr val="000000"/>
                </a:solidFill>
                <a:latin typeface="Arial"/>
                <a:ea typeface="Arial"/>
                <a:cs typeface="Arial"/>
                <a:sym typeface="Arial"/>
              </a:rPr>
              <a:t>: Grouping customers based on purchasing behavior.</a:t>
            </a:r>
            <a:endParaRPr sz="1300">
              <a:solidFill>
                <a:srgbClr val="000000"/>
              </a:solidFill>
              <a:latin typeface="Arial"/>
              <a:ea typeface="Arial"/>
              <a:cs typeface="Arial"/>
              <a:sym typeface="Arial"/>
            </a:endParaRPr>
          </a:p>
          <a:p>
            <a:pPr indent="-311150" lvl="0" marL="457200" rtl="0" algn="l">
              <a:spcBef>
                <a:spcPts val="0"/>
              </a:spcBef>
              <a:spcAft>
                <a:spcPts val="0"/>
              </a:spcAft>
              <a:buClr>
                <a:srgbClr val="000000"/>
              </a:buClr>
              <a:buSzPts val="1300"/>
              <a:buFont typeface="Arial"/>
              <a:buChar char="●"/>
            </a:pPr>
            <a:r>
              <a:rPr b="1" lang="en" sz="1300">
                <a:solidFill>
                  <a:srgbClr val="000000"/>
                </a:solidFill>
                <a:latin typeface="Arial"/>
                <a:ea typeface="Arial"/>
                <a:cs typeface="Arial"/>
                <a:sym typeface="Arial"/>
              </a:rPr>
              <a:t>Image segmentation</a:t>
            </a:r>
            <a:r>
              <a:rPr lang="en" sz="1300">
                <a:solidFill>
                  <a:srgbClr val="000000"/>
                </a:solidFill>
                <a:latin typeface="Arial"/>
                <a:ea typeface="Arial"/>
                <a:cs typeface="Arial"/>
                <a:sym typeface="Arial"/>
              </a:rPr>
              <a:t>: Dividing an image into regions with similar properties.</a:t>
            </a:r>
            <a:endParaRPr sz="1300">
              <a:solidFill>
                <a:srgbClr val="000000"/>
              </a:solidFill>
              <a:latin typeface="Arial"/>
              <a:ea typeface="Arial"/>
              <a:cs typeface="Arial"/>
              <a:sym typeface="Arial"/>
            </a:endParaRPr>
          </a:p>
          <a:p>
            <a:pPr indent="-311150" lvl="0" marL="457200" rtl="0" algn="l">
              <a:spcBef>
                <a:spcPts val="0"/>
              </a:spcBef>
              <a:spcAft>
                <a:spcPts val="0"/>
              </a:spcAft>
              <a:buClr>
                <a:srgbClr val="000000"/>
              </a:buClr>
              <a:buSzPts val="1300"/>
              <a:buFont typeface="Arial"/>
              <a:buChar char="●"/>
            </a:pPr>
            <a:r>
              <a:rPr b="1" lang="en" sz="1300">
                <a:solidFill>
                  <a:srgbClr val="000000"/>
                </a:solidFill>
                <a:latin typeface="Arial"/>
                <a:ea typeface="Arial"/>
                <a:cs typeface="Arial"/>
                <a:sym typeface="Arial"/>
              </a:rPr>
              <a:t>Anomaly detection</a:t>
            </a:r>
            <a:r>
              <a:rPr lang="en" sz="1300">
                <a:solidFill>
                  <a:srgbClr val="000000"/>
                </a:solidFill>
                <a:latin typeface="Arial"/>
                <a:ea typeface="Arial"/>
                <a:cs typeface="Arial"/>
                <a:sym typeface="Arial"/>
              </a:rPr>
              <a:t>: Identifying outliers in data.</a:t>
            </a:r>
            <a:endParaRPr sz="1300">
              <a:solidFill>
                <a:srgbClr val="000000"/>
              </a:solidFill>
              <a:latin typeface="Arial"/>
              <a:ea typeface="Arial"/>
              <a:cs typeface="Arial"/>
              <a:sym typeface="Arial"/>
            </a:endParaRPr>
          </a:p>
          <a:p>
            <a:pPr indent="-311150" lvl="0" marL="457200" rtl="0" algn="l">
              <a:spcBef>
                <a:spcPts val="0"/>
              </a:spcBef>
              <a:spcAft>
                <a:spcPts val="0"/>
              </a:spcAft>
              <a:buClr>
                <a:srgbClr val="000000"/>
              </a:buClr>
              <a:buSzPts val="1300"/>
              <a:buFont typeface="Arial"/>
              <a:buChar char="●"/>
            </a:pPr>
            <a:r>
              <a:rPr b="1" lang="en" sz="1300">
                <a:solidFill>
                  <a:srgbClr val="000000"/>
                </a:solidFill>
                <a:latin typeface="Arial"/>
                <a:ea typeface="Arial"/>
                <a:cs typeface="Arial"/>
                <a:sym typeface="Arial"/>
              </a:rPr>
              <a:t>Biological data analysis</a:t>
            </a:r>
            <a:r>
              <a:rPr lang="en" sz="1300">
                <a:solidFill>
                  <a:srgbClr val="000000"/>
                </a:solidFill>
                <a:latin typeface="Arial"/>
                <a:ea typeface="Arial"/>
                <a:cs typeface="Arial"/>
                <a:sym typeface="Arial"/>
              </a:rPr>
              <a:t>: Classifying genes, proteins, or species based on features.</a:t>
            </a:r>
            <a:endParaRPr sz="13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