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6" r:id="rId15"/>
    <p:sldId id="1294" r:id="rId16"/>
    <p:sldId id="1293"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56177" y="3274671"/>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21522" y="3682799"/>
            <a:ext cx="2814754" cy="846386"/>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 </a:t>
            </a:r>
            <a:r>
              <a:rPr lang="en-US" sz="1100" dirty="0" err="1" smtClean="0">
                <a:solidFill>
                  <a:schemeClr val="tx1"/>
                </a:solidFill>
              </a:rPr>
              <a:t>Aswini</a:t>
            </a:r>
            <a:r>
              <a:rPr lang="en-US" sz="1100" dirty="0" smtClean="0">
                <a:solidFill>
                  <a:schemeClr val="tx1"/>
                </a:solidFill>
              </a:rPr>
              <a:t>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:110321104004</a:t>
            </a:r>
          </a:p>
          <a:p>
            <a:pPr marR="0" lvl="0" rtl="0">
              <a:lnSpc>
                <a:spcPct val="100000"/>
              </a:lnSpc>
              <a:spcBef>
                <a:spcPts val="0"/>
              </a:spcBef>
              <a:spcAft>
                <a:spcPts val="200"/>
              </a:spcAft>
              <a:buClr>
                <a:schemeClr val="bg1"/>
              </a:buClr>
            </a:pPr>
            <a:r>
              <a:rPr lang="en-IN" sz="1100" dirty="0" smtClean="0">
                <a:solidFill>
                  <a:schemeClr val="tx1"/>
                </a:solidFill>
              </a:rPr>
              <a:t>Nm ID:au110321104004</a:t>
            </a:r>
          </a:p>
          <a:p>
            <a:pPr marR="0" lvl="0" rtl="0">
              <a:lnSpc>
                <a:spcPct val="100000"/>
              </a:lnSpc>
              <a:spcBef>
                <a:spcPts val="0"/>
              </a:spcBef>
              <a:spcAft>
                <a:spcPts val="200"/>
              </a:spcAft>
              <a:buClr>
                <a:schemeClr val="bg1"/>
              </a:buClr>
            </a:pPr>
            <a:r>
              <a:rPr lang="en-IN" sz="1100" b="0" i="0" u="none" strike="noStrike" cap="none" smtClean="0">
                <a:solidFill>
                  <a:schemeClr val="tx1"/>
                </a:solidFill>
                <a:latin typeface="Arial"/>
                <a:ea typeface="Arial"/>
                <a:cs typeface="Arial"/>
                <a:sym typeface="Arial"/>
              </a:rPr>
              <a:t>Email ID:aswini30012004@gmail.com</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079193" y="357265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85967" y="3280452"/>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72044" y="362520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40805" y="3798413"/>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1103-GRT </a:t>
            </a:r>
            <a:r>
              <a:rPr lang="en-US" sz="1100" dirty="0">
                <a:solidFill>
                  <a:schemeClr val="tx1"/>
                </a:solidFill>
              </a:rPr>
              <a:t>Institute of engineering and </a:t>
            </a:r>
            <a:r>
              <a:rPr lang="en-US" sz="1100" dirty="0" smtClean="0">
                <a:solidFill>
                  <a:schemeClr val="tx1"/>
                </a:solidFill>
              </a:rPr>
              <a:t>technology,</a:t>
            </a:r>
          </a:p>
          <a:p>
            <a:pPr marR="0" lvl="0" rtl="0">
              <a:lnSpc>
                <a:spcPct val="100000"/>
              </a:lnSpc>
              <a:spcBef>
                <a:spcPts val="0"/>
              </a:spcBef>
              <a:spcAft>
                <a:spcPts val="200"/>
              </a:spcAft>
              <a:buClr>
                <a:schemeClr val="bg1"/>
              </a:buClr>
            </a:pPr>
            <a:r>
              <a:rPr lang="en-IN" sz="1100" b="0" i="0" u="none" strike="noStrike" cap="none" dirty="0" err="1" smtClean="0">
                <a:solidFill>
                  <a:schemeClr val="tx1"/>
                </a:solidFill>
                <a:latin typeface="Arial"/>
                <a:ea typeface="Arial"/>
                <a:cs typeface="Arial"/>
                <a:sym typeface="Arial"/>
              </a:rPr>
              <a:t>tiruttani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5298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88182" y="4461370"/>
            <a:ext cx="84338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 xmlns:a16="http://schemas.microsoft.com/office/drawing/2014/main" id="{21C42DD8-FD4B-5010-5E5B-8C1570E71E21}"/>
              </a:ext>
            </a:extLst>
          </p:cNvPr>
          <p:cNvSpPr txBox="1"/>
          <p:nvPr/>
        </p:nvSpPr>
        <p:spPr>
          <a:xfrm>
            <a:off x="845820" y="1080416"/>
            <a:ext cx="7258050" cy="4616648"/>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For the Music application named Beats Buddy project, the data model can be designed to include the following entities:</a:t>
            </a:r>
          </a:p>
          <a:p>
            <a:pPr algn="l">
              <a:buFont typeface="+mj-lt"/>
              <a:buAutoNum type="arabicPeriod"/>
            </a:pPr>
            <a:r>
              <a:rPr lang="en-US" b="1" i="0" dirty="0">
                <a:solidFill>
                  <a:srgbClr val="0D0D0D"/>
                </a:solidFill>
                <a:effectLst/>
                <a:highlight>
                  <a:srgbClr val="FFFFFF"/>
                </a:highlight>
                <a:latin typeface="+mn-lt"/>
              </a:rPr>
              <a:t>User</a:t>
            </a:r>
          </a:p>
          <a:p>
            <a:pPr algn="l">
              <a:buFont typeface="+mj-lt"/>
              <a:buAutoNum type="arabicPeriod"/>
            </a:pPr>
            <a:r>
              <a:rPr lang="en-US" b="1" i="0" dirty="0">
                <a:solidFill>
                  <a:srgbClr val="0D0D0D"/>
                </a:solidFill>
                <a:effectLst/>
                <a:highlight>
                  <a:srgbClr val="FFFFFF"/>
                </a:highlight>
                <a:latin typeface="+mn-lt"/>
              </a:rPr>
              <a:t>Song</a:t>
            </a:r>
          </a:p>
          <a:p>
            <a:pPr algn="l">
              <a:buFont typeface="+mj-lt"/>
              <a:buAutoNum type="arabicPeriod"/>
            </a:pPr>
            <a:r>
              <a:rPr lang="en-US" b="1" i="0" dirty="0">
                <a:solidFill>
                  <a:srgbClr val="0D0D0D"/>
                </a:solidFill>
                <a:effectLst/>
                <a:highlight>
                  <a:srgbClr val="FFFFFF"/>
                </a:highlight>
                <a:latin typeface="+mn-lt"/>
              </a:rPr>
              <a:t>Album</a:t>
            </a:r>
          </a:p>
          <a:p>
            <a:pPr algn="l">
              <a:buFont typeface="+mj-lt"/>
              <a:buAutoNum type="arabicPeriod"/>
            </a:pPr>
            <a:r>
              <a:rPr lang="en-US" b="1" i="0" dirty="0">
                <a:solidFill>
                  <a:srgbClr val="0D0D0D"/>
                </a:solidFill>
                <a:effectLst/>
                <a:highlight>
                  <a:srgbClr val="FFFFFF"/>
                </a:highlight>
                <a:latin typeface="+mn-lt"/>
              </a:rPr>
              <a:t>Playlist</a:t>
            </a:r>
          </a:p>
          <a:p>
            <a:pPr algn="l">
              <a:buFont typeface="+mj-lt"/>
              <a:buAutoNum type="arabicPeriod"/>
            </a:pPr>
            <a:r>
              <a:rPr lang="en-US" b="1" i="0" dirty="0">
                <a:solidFill>
                  <a:srgbClr val="0D0D0D"/>
                </a:solidFill>
                <a:effectLst/>
                <a:highlight>
                  <a:srgbClr val="FFFFFF"/>
                </a:highlight>
                <a:latin typeface="+mn-lt"/>
              </a:rPr>
              <a:t>User Playlist</a:t>
            </a:r>
          </a:p>
          <a:p>
            <a:pPr algn="l">
              <a:buFont typeface="+mj-lt"/>
              <a:buAutoNum type="arabicPeriod"/>
            </a:pPr>
            <a:r>
              <a:rPr lang="en-US" b="1" i="0" dirty="0">
                <a:solidFill>
                  <a:srgbClr val="0D0D0D"/>
                </a:solidFill>
                <a:effectLst/>
                <a:highlight>
                  <a:srgbClr val="FFFFFF"/>
                </a:highlight>
                <a:latin typeface="+mn-lt"/>
              </a:rPr>
              <a:t>Followers</a:t>
            </a:r>
          </a:p>
          <a:p>
            <a:pPr algn="l"/>
            <a:r>
              <a:rPr lang="en-US" b="0" i="0" dirty="0">
                <a:solidFill>
                  <a:srgbClr val="0D0D0D"/>
                </a:solidFill>
                <a:effectLst/>
                <a:highlight>
                  <a:srgbClr val="FFFFFF"/>
                </a:highlight>
                <a:latin typeface="+mn-lt"/>
              </a:rPr>
              <a:t>Results of the modeling process could include:</a:t>
            </a:r>
          </a:p>
          <a:p>
            <a:pPr algn="l"/>
            <a:r>
              <a:rPr lang="en-US" b="1" i="0" dirty="0">
                <a:solidFill>
                  <a:srgbClr val="0D0D0D"/>
                </a:solidFill>
                <a:effectLst/>
                <a:highlight>
                  <a:srgbClr val="FFFFFF"/>
                </a:highlight>
                <a:latin typeface="+mn-lt"/>
              </a:rPr>
              <a:t>1.Entity-Relationship Diagram (ERD).</a:t>
            </a:r>
          </a:p>
          <a:p>
            <a:pPr algn="l"/>
            <a:r>
              <a:rPr lang="en-US" b="1" i="0" dirty="0">
                <a:solidFill>
                  <a:srgbClr val="0D0D0D"/>
                </a:solidFill>
                <a:effectLst/>
                <a:highlight>
                  <a:srgbClr val="FFFFFF"/>
                </a:highlight>
                <a:latin typeface="+mn-lt"/>
              </a:rPr>
              <a:t>2.Database Schema.</a:t>
            </a:r>
          </a:p>
          <a:p>
            <a:pPr algn="l"/>
            <a:r>
              <a:rPr lang="en-US" b="1" i="0" dirty="0">
                <a:solidFill>
                  <a:srgbClr val="0D0D0D"/>
                </a:solidFill>
                <a:effectLst/>
                <a:highlight>
                  <a:srgbClr val="FFFFFF"/>
                </a:highlight>
                <a:latin typeface="+mn-lt"/>
              </a:rPr>
              <a:t>3.Data Migration.</a:t>
            </a:r>
          </a:p>
          <a:p>
            <a:pPr algn="l"/>
            <a:r>
              <a:rPr lang="en-US" b="1" i="0" dirty="0">
                <a:solidFill>
                  <a:srgbClr val="0D0D0D"/>
                </a:solidFill>
                <a:effectLst/>
                <a:highlight>
                  <a:srgbClr val="FFFFFF"/>
                </a:highlight>
                <a:latin typeface="+mn-lt"/>
              </a:rPr>
              <a:t>4.Database Population.</a:t>
            </a:r>
          </a:p>
          <a:p>
            <a:pPr algn="l"/>
            <a:r>
              <a:rPr lang="en-US" b="0" i="0" dirty="0">
                <a:solidFill>
                  <a:srgbClr val="0D0D0D"/>
                </a:solidFill>
                <a:effectLst/>
                <a:highlight>
                  <a:srgbClr val="FFFFFF"/>
                </a:highlight>
                <a:latin typeface="+mn-lt"/>
              </a:rPr>
              <a:t>The results of the modeling process will form the foundation of the Music application, providing the structure for storing and retrieving music-related data efficiently.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285975" y="410840"/>
            <a:ext cx="7886430" cy="649583"/>
          </a:xfrm>
        </p:spPr>
        <p:txBody>
          <a:bodyPr/>
          <a:lstStyle/>
          <a:p>
            <a:pPr algn="ctr"/>
            <a:r>
              <a:rPr lang="en-US" sz="1800" b="1" dirty="0"/>
              <a:t>LOGIN PAGE</a:t>
            </a:r>
          </a:p>
        </p:txBody>
      </p:sp>
      <p:pic>
        <p:nvPicPr>
          <p:cNvPr id="2050" name="Picture 2" descr="C:\Users\ELCOT\Documents\tha.jpeg"/>
          <p:cNvPicPr>
            <a:picLocks noChangeAspect="1" noChangeArrowheads="1"/>
          </p:cNvPicPr>
          <p:nvPr/>
        </p:nvPicPr>
        <p:blipFill>
          <a:blip r:embed="rId2"/>
          <a:srcRect/>
          <a:stretch>
            <a:fillRect/>
          </a:stretch>
        </p:blipFill>
        <p:spPr bwMode="auto">
          <a:xfrm>
            <a:off x="1197688" y="1300819"/>
            <a:ext cx="6391275" cy="3571875"/>
          </a:xfrm>
          <a:prstGeom prst="rect">
            <a:avLst/>
          </a:prstGeom>
          <a:noFill/>
        </p:spPr>
      </p:pic>
    </p:spTree>
    <p:extLst>
      <p:ext uri="{BB962C8B-B14F-4D97-AF65-F5344CB8AC3E}">
        <p14:creationId xmlns=""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t>SIGNUP PAGE</a:t>
            </a:r>
          </a:p>
        </p:txBody>
      </p:sp>
      <p:pic>
        <p:nvPicPr>
          <p:cNvPr id="3074" name="Picture 2" descr="C:\Users\ELCOT\Documents\sign.jpeg"/>
          <p:cNvPicPr>
            <a:picLocks noChangeAspect="1" noChangeArrowheads="1"/>
          </p:cNvPicPr>
          <p:nvPr/>
        </p:nvPicPr>
        <p:blipFill>
          <a:blip r:embed="rId2"/>
          <a:srcRect/>
          <a:stretch>
            <a:fillRect/>
          </a:stretch>
        </p:blipFill>
        <p:spPr bwMode="auto">
          <a:xfrm>
            <a:off x="1069427" y="1487871"/>
            <a:ext cx="6858000" cy="3429000"/>
          </a:xfrm>
          <a:prstGeom prst="rect">
            <a:avLst/>
          </a:prstGeom>
          <a:noFill/>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HOME PAGE</a:t>
            </a:r>
          </a:p>
        </p:txBody>
      </p:sp>
      <p:pic>
        <p:nvPicPr>
          <p:cNvPr id="4098" name="Picture 2" descr="C:\Users\ELCOT\Documents\tha.jpeg"/>
          <p:cNvPicPr>
            <a:picLocks noChangeAspect="1" noChangeArrowheads="1"/>
          </p:cNvPicPr>
          <p:nvPr/>
        </p:nvPicPr>
        <p:blipFill>
          <a:blip r:embed="rId2"/>
          <a:srcRect/>
          <a:stretch>
            <a:fillRect/>
          </a:stretch>
        </p:blipFill>
        <p:spPr bwMode="auto">
          <a:xfrm>
            <a:off x="1113604" y="1332351"/>
            <a:ext cx="6391275" cy="3571875"/>
          </a:xfrm>
          <a:prstGeom prst="rect">
            <a:avLst/>
          </a:prstGeom>
          <a:noFill/>
        </p:spPr>
      </p:pic>
    </p:spTree>
    <p:extLst>
      <p:ext uri="{BB962C8B-B14F-4D97-AF65-F5344CB8AC3E}">
        <p14:creationId xmlns="" xmlns:p14="http://schemas.microsoft.com/office/powerpoint/2010/main" val="21207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 xmlns:a16="http://schemas.microsoft.com/office/drawing/2014/main" id="{3DEBE679-52ED-E0F6-3D34-1CF170AEE3C7}"/>
              </a:ext>
            </a:extLst>
          </p:cNvPr>
          <p:cNvSpPr txBox="1"/>
          <p:nvPr/>
        </p:nvSpPr>
        <p:spPr>
          <a:xfrm>
            <a:off x="781050" y="1045399"/>
            <a:ext cx="733425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There are several potential future enhancements for the </a:t>
            </a:r>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application to improve its functionality and user experience. Some of these enhancements include:</a:t>
            </a:r>
          </a:p>
          <a:p>
            <a:pPr algn="l">
              <a:buFont typeface="+mj-lt"/>
              <a:buAutoNum type="arabicPeriod"/>
            </a:pPr>
            <a:r>
              <a:rPr lang="en-US" b="1" i="0" dirty="0">
                <a:solidFill>
                  <a:srgbClr val="0D0D0D"/>
                </a:solidFill>
                <a:effectLst/>
                <a:highlight>
                  <a:srgbClr val="FFFFFF"/>
                </a:highlight>
                <a:latin typeface="+mn-lt"/>
              </a:rPr>
              <a:t>Personalized Recommendations</a:t>
            </a:r>
          </a:p>
          <a:p>
            <a:pPr algn="l">
              <a:buFont typeface="+mj-lt"/>
              <a:buAutoNum type="arabicPeriod"/>
            </a:pPr>
            <a:r>
              <a:rPr lang="en-US" b="1" i="0" dirty="0">
                <a:solidFill>
                  <a:srgbClr val="0D0D0D"/>
                </a:solidFill>
                <a:effectLst/>
                <a:highlight>
                  <a:srgbClr val="FFFFFF"/>
                </a:highlight>
                <a:latin typeface="+mn-lt"/>
              </a:rPr>
              <a:t>Social Integration</a:t>
            </a:r>
          </a:p>
          <a:p>
            <a:pPr algn="l">
              <a:buFont typeface="+mj-lt"/>
              <a:buAutoNum type="arabicPeriod"/>
            </a:pPr>
            <a:r>
              <a:rPr lang="en-US" b="1" i="0" dirty="0">
                <a:solidFill>
                  <a:srgbClr val="0D0D0D"/>
                </a:solidFill>
                <a:effectLst/>
                <a:highlight>
                  <a:srgbClr val="FFFFFF"/>
                </a:highlight>
                <a:latin typeface="+mn-lt"/>
              </a:rPr>
              <a:t>User-Generated Content</a:t>
            </a:r>
          </a:p>
          <a:p>
            <a:pPr algn="l">
              <a:buFont typeface="+mj-lt"/>
              <a:buAutoNum type="arabicPeriod"/>
            </a:pPr>
            <a:r>
              <a:rPr lang="en-US" b="1" i="0" dirty="0">
                <a:solidFill>
                  <a:srgbClr val="0D0D0D"/>
                </a:solidFill>
                <a:effectLst/>
                <a:highlight>
                  <a:srgbClr val="FFFFFF"/>
                </a:highlight>
                <a:latin typeface="+mn-lt"/>
              </a:rPr>
              <a:t>Offline Mode</a:t>
            </a:r>
          </a:p>
          <a:p>
            <a:pPr algn="l">
              <a:buFont typeface="+mj-lt"/>
              <a:buAutoNum type="arabicPeriod"/>
            </a:pPr>
            <a:r>
              <a:rPr lang="en-US" b="1" i="0" dirty="0">
                <a:solidFill>
                  <a:srgbClr val="0D0D0D"/>
                </a:solidFill>
                <a:effectLst/>
                <a:highlight>
                  <a:srgbClr val="FFFFFF"/>
                </a:highlight>
                <a:latin typeface="+mn-lt"/>
              </a:rPr>
              <a:t>Lyrics Integration</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Concert Information</a:t>
            </a:r>
          </a:p>
          <a:p>
            <a:pPr algn="l">
              <a:buFont typeface="+mj-lt"/>
              <a:buAutoNum type="arabicPeriod"/>
            </a:pPr>
            <a:r>
              <a:rPr lang="en-US" b="1" i="0" dirty="0">
                <a:solidFill>
                  <a:srgbClr val="0D0D0D"/>
                </a:solidFill>
                <a:effectLst/>
                <a:highlight>
                  <a:srgbClr val="FFFFFF"/>
                </a:highlight>
                <a:latin typeface="+mn-lt"/>
              </a:rPr>
              <a:t>Improved Search</a:t>
            </a:r>
          </a:p>
          <a:p>
            <a:pPr algn="l">
              <a:buFont typeface="+mj-lt"/>
              <a:buAutoNum type="arabicPeriod"/>
            </a:pPr>
            <a:r>
              <a:rPr lang="en-US" b="1" i="0" dirty="0">
                <a:solidFill>
                  <a:srgbClr val="0D0D0D"/>
                </a:solidFill>
                <a:effectLst/>
                <a:highlight>
                  <a:srgbClr val="FFFFFF"/>
                </a:highlight>
                <a:latin typeface="+mn-lt"/>
              </a:rPr>
              <a:t>Integration with Music APIs</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Podcasts and Audiobooks</a:t>
            </a:r>
          </a:p>
          <a:p>
            <a:pPr algn="l">
              <a:buFont typeface="+mj-lt"/>
              <a:buAutoNum type="arabicPeriod"/>
            </a:pPr>
            <a:r>
              <a:rPr lang="en-US" b="1" i="0" dirty="0">
                <a:solidFill>
                  <a:srgbClr val="0D0D0D"/>
                </a:solidFill>
                <a:effectLst/>
                <a:highlight>
                  <a:srgbClr val="FFFFFF"/>
                </a:highlight>
                <a:latin typeface="+mn-lt"/>
              </a:rPr>
              <a:t>User Analytics</a:t>
            </a:r>
          </a:p>
          <a:p>
            <a:pPr algn="l"/>
            <a:r>
              <a:rPr lang="en-US" i="0" dirty="0">
                <a:solidFill>
                  <a:srgbClr val="0D0D0D"/>
                </a:solidFill>
                <a:effectLst/>
                <a:highlight>
                  <a:srgbClr val="FFFFFF"/>
                </a:highlight>
                <a:latin typeface="+mn-lt"/>
              </a:rPr>
              <a:t>Implementing</a:t>
            </a:r>
            <a:r>
              <a:rPr lang="en-US" b="0" i="0" dirty="0">
                <a:solidFill>
                  <a:srgbClr val="0D0D0D"/>
                </a:solidFill>
                <a:effectLst/>
                <a:highlight>
                  <a:srgbClr val="FFFFFF"/>
                </a:highlight>
                <a:latin typeface="+mn-lt"/>
              </a:rPr>
              <a:t> these enhancements would require additional development effort but would significantly enhance the Music application's functionality and appeal to users.</a:t>
            </a:r>
          </a:p>
          <a:p>
            <a:endParaRPr lang="en-IN" dirty="0"/>
          </a:p>
        </p:txBody>
      </p:sp>
      <p:sp>
        <p:nvSpPr>
          <p:cNvPr id="4" name="Google Shape;61;g5fab984687_2_0">
            <a:extLst>
              <a:ext uri="{FF2B5EF4-FFF2-40B4-BE49-F238E27FC236}">
                <a16:creationId xmlns="" xmlns:a16="http://schemas.microsoft.com/office/drawing/2014/main" id="{6E86568A-CA16-FB0D-1E76-EE5D36897CC8}"/>
              </a:ext>
            </a:extLst>
          </p:cNvPr>
          <p:cNvSpPr txBox="1">
            <a:spLocks/>
          </p:cNvSpPr>
          <p:nvPr/>
        </p:nvSpPr>
        <p:spPr>
          <a:xfrm>
            <a:off x="346217" y="4423834"/>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cxnSp>
        <p:nvCxnSpPr>
          <p:cNvPr id="5" name="Straight Connector 4">
            <a:extLst>
              <a:ext uri="{FF2B5EF4-FFF2-40B4-BE49-F238E27FC236}">
                <a16:creationId xmlns="" xmlns:a16="http://schemas.microsoft.com/office/drawing/2014/main" id="{94C7C822-BF3B-475B-BD39-04313158E701}"/>
              </a:ext>
            </a:extLst>
          </p:cNvPr>
          <p:cNvCxnSpPr/>
          <p:nvPr/>
        </p:nvCxnSpPr>
        <p:spPr>
          <a:xfrm>
            <a:off x="0" y="442383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542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83102" y="4475481"/>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TextBox 2">
            <a:extLst>
              <a:ext uri="{FF2B5EF4-FFF2-40B4-BE49-F238E27FC236}">
                <a16:creationId xmlns="" xmlns:a16="http://schemas.microsoft.com/office/drawing/2014/main" id="{C30C3FC6-06B9-8F10-6CAD-7C2DD21D828D}"/>
              </a:ext>
            </a:extLst>
          </p:cNvPr>
          <p:cNvSpPr txBox="1"/>
          <p:nvPr/>
        </p:nvSpPr>
        <p:spPr>
          <a:xfrm>
            <a:off x="845820" y="1004393"/>
            <a:ext cx="7353300" cy="4616648"/>
          </a:xfrm>
          <a:prstGeom prst="rect">
            <a:avLst/>
          </a:prstGeom>
          <a:noFill/>
        </p:spPr>
        <p:txBody>
          <a:bodyPr wrap="square" rtlCol="0">
            <a:spAutoFit/>
          </a:bodyPr>
          <a:lstStyle/>
          <a:p>
            <a:r>
              <a:rPr lang="en-US" dirty="0"/>
              <a:t>In conclusion, the Music application named Beats Buddy project presents an exciting opportunity to create a robust and user-friendly music streaming application using the Django framework. By leveraging Django's features such as authentication, ORM, and RESTful APIs, we can develop a platform that allows users to discover, listen to, and manage their favorite music tracks seamlessly.</a:t>
            </a:r>
          </a:p>
          <a:p>
            <a:r>
              <a:rPr lang="en-US" dirty="0"/>
              <a:t>The proposed solution outlines key components and functionalities of the application, including user authentication, music library, playlist management, social features, audio streaming, responsive design, and API development. These components aim to provide users with a comprehensive music streaming experience while showcasing the capabilities of the Django framework in web development.</a:t>
            </a:r>
          </a:p>
          <a:p>
            <a:r>
              <a:rPr lang="en-US" dirty="0"/>
              <a:t>Future enhancements such as personalized recommendations, social integration, user-generated content, and offline mode can further improve the application's functionality and user engagement. Overall, Music application has the potential to become a popular music streaming platform, offering users a unique and enjoyable way to explore and enjoy music online.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15875" y="44919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1032" y="4451530"/>
            <a:ext cx="8656098" cy="29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2" name="TextBox 1">
            <a:extLst>
              <a:ext uri="{FF2B5EF4-FFF2-40B4-BE49-F238E27FC236}">
                <a16:creationId xmlns="" xmlns:a16="http://schemas.microsoft.com/office/drawing/2014/main" id="{27DBDAC5-2199-ED80-1DDF-F5627287C85F}"/>
              </a:ext>
            </a:extLst>
          </p:cNvPr>
          <p:cNvSpPr txBox="1"/>
          <p:nvPr/>
        </p:nvSpPr>
        <p:spPr>
          <a:xfrm>
            <a:off x="939800" y="1143000"/>
            <a:ext cx="7296150" cy="3108543"/>
          </a:xfrm>
          <a:prstGeom prst="rect">
            <a:avLst/>
          </a:prstGeom>
          <a:noFill/>
        </p:spPr>
        <p:txBody>
          <a:bodyPr wrap="square" rtlCol="0">
            <a:spAutoFit/>
          </a:bodyPr>
          <a:lstStyle/>
          <a:p>
            <a:r>
              <a:rPr lang="en-US" b="0" i="0" dirty="0">
                <a:solidFill>
                  <a:srgbClr val="0D0D0D"/>
                </a:solidFill>
                <a:effectLst/>
                <a:highlight>
                  <a:srgbClr val="FFFFFF"/>
                </a:highlight>
                <a:latin typeface="+mn-lt"/>
                <a:cs typeface="Arial" panose="020B0604020202020204" pitchFamily="34" charset="0"/>
              </a:rPr>
              <a:t>This project aims to develop a music web </a:t>
            </a:r>
            <a:r>
              <a:rPr lang="en-US" b="0" i="0" dirty="0" err="1">
                <a:solidFill>
                  <a:srgbClr val="0D0D0D"/>
                </a:solidFill>
                <a:effectLst/>
                <a:highlight>
                  <a:srgbClr val="FFFFFF"/>
                </a:highlight>
                <a:latin typeface="+mn-lt"/>
                <a:cs typeface="Arial" panose="020B0604020202020204" pitchFamily="34" charset="0"/>
              </a:rPr>
              <a:t>applicationts</a:t>
            </a:r>
            <a:r>
              <a:rPr lang="en-US" b="0" i="0" dirty="0">
                <a:solidFill>
                  <a:srgbClr val="0D0D0D"/>
                </a:solidFill>
                <a:effectLst/>
                <a:highlight>
                  <a:srgbClr val="FFFFFF"/>
                </a:highlight>
                <a:latin typeface="+mn-lt"/>
                <a:cs typeface="Arial" panose="020B0604020202020204" pitchFamily="34" charset="0"/>
              </a:rPr>
              <a:t> </a:t>
            </a:r>
            <a:r>
              <a:rPr lang="en-US" b="0" i="0" dirty="0" smtClean="0">
                <a:solidFill>
                  <a:srgbClr val="0D0D0D"/>
                </a:solidFill>
                <a:effectLst/>
                <a:highlight>
                  <a:srgbClr val="FFFFFF"/>
                </a:highlight>
                <a:latin typeface="+mn-lt"/>
                <a:cs typeface="Arial" panose="020B0604020202020204" pitchFamily="34" charset="0"/>
              </a:rPr>
              <a:t> </a:t>
            </a:r>
            <a:r>
              <a:rPr lang="en-US" b="0" i="0" dirty="0">
                <a:solidFill>
                  <a:srgbClr val="0D0D0D"/>
                </a:solidFill>
                <a:effectLst/>
                <a:highlight>
                  <a:srgbClr val="FFFFFF"/>
                </a:highlight>
                <a:latin typeface="+mn-lt"/>
                <a:cs typeface="Arial" panose="020B0604020202020204" pitchFamily="34" charset="0"/>
              </a:rPr>
              <a:t>using the Django framework, which will provide users with a platform to discover, listen to, and manage their favorite music tracks. The technologies used are</a:t>
            </a:r>
            <a:r>
              <a:rPr lang="en-US" dirty="0">
                <a:solidFill>
                  <a:srgbClr val="0D0D0D"/>
                </a:solidFill>
                <a:highlight>
                  <a:srgbClr val="FFFFFF"/>
                </a:highlight>
                <a:latin typeface="+mn-lt"/>
                <a:cs typeface="Arial" panose="020B0604020202020204" pitchFamily="34" charset="0"/>
              </a:rPr>
              <a:t> Front </a:t>
            </a:r>
            <a:r>
              <a:rPr lang="en-US" dirty="0" err="1">
                <a:solidFill>
                  <a:srgbClr val="0D0D0D"/>
                </a:solidFill>
                <a:highlight>
                  <a:srgbClr val="FFFFFF"/>
                </a:highlight>
                <a:latin typeface="+mn-lt"/>
                <a:cs typeface="Arial" panose="020B0604020202020204" pitchFamily="34" charset="0"/>
              </a:rPr>
              <a:t>end:HTML,CSS,Javascript,Bootstrap</a:t>
            </a:r>
            <a:r>
              <a:rPr lang="en-US" dirty="0">
                <a:solidFill>
                  <a:srgbClr val="0D0D0D"/>
                </a:solidFill>
                <a:highlight>
                  <a:srgbClr val="FFFFFF"/>
                </a:highlight>
                <a:latin typeface="+mn-lt"/>
                <a:cs typeface="Arial" panose="020B0604020202020204" pitchFamily="34" charset="0"/>
              </a:rPr>
              <a:t>, Back </a:t>
            </a:r>
            <a:r>
              <a:rPr lang="en-US" dirty="0" err="1">
                <a:solidFill>
                  <a:srgbClr val="0D0D0D"/>
                </a:solidFill>
                <a:highlight>
                  <a:srgbClr val="FFFFFF"/>
                </a:highlight>
                <a:latin typeface="+mn-lt"/>
                <a:cs typeface="Arial" panose="020B0604020202020204" pitchFamily="34" charset="0"/>
              </a:rPr>
              <a:t>end:Python,Django</a:t>
            </a:r>
            <a:r>
              <a:rPr lang="en-US" dirty="0">
                <a:solidFill>
                  <a:srgbClr val="0D0D0D"/>
                </a:solidFill>
                <a:highlight>
                  <a:srgbClr val="FFFFFF"/>
                </a:highlight>
                <a:latin typeface="+mn-lt"/>
                <a:cs typeface="Arial" panose="020B0604020202020204" pitchFamily="34" charset="0"/>
              </a:rPr>
              <a:t> framework and </a:t>
            </a:r>
            <a:r>
              <a:rPr lang="en-US" dirty="0" err="1">
                <a:solidFill>
                  <a:srgbClr val="0D0D0D"/>
                </a:solidFill>
                <a:highlight>
                  <a:srgbClr val="FFFFFF"/>
                </a:highlight>
                <a:latin typeface="+mn-lt"/>
                <a:cs typeface="Arial" panose="020B0604020202020204" pitchFamily="34" charset="0"/>
              </a:rPr>
              <a:t>SQL.</a:t>
            </a:r>
            <a:r>
              <a:rPr lang="en-US" b="0" i="0" dirty="0" err="1">
                <a:solidFill>
                  <a:srgbClr val="0D0D0D"/>
                </a:solidFill>
                <a:effectLst/>
                <a:highlight>
                  <a:srgbClr val="FFFFFF"/>
                </a:highlight>
                <a:latin typeface="+mn-lt"/>
                <a:cs typeface="Arial" panose="020B0604020202020204" pitchFamily="34" charset="0"/>
              </a:rPr>
              <a:t>The</a:t>
            </a:r>
            <a:r>
              <a:rPr lang="en-US" b="0" i="0" dirty="0">
                <a:solidFill>
                  <a:srgbClr val="0D0D0D"/>
                </a:solidFill>
                <a:effectLst/>
                <a:highlight>
                  <a:srgbClr val="FFFFFF"/>
                </a:highlight>
                <a:latin typeface="+mn-lt"/>
                <a:cs typeface="Arial" panose="020B0604020202020204" pitchFamily="34" charset="0"/>
              </a:rPr>
              <a:t> application will feature a user-friendly interface where users can search for songs, create playlists, and interact with other music enthusiasts.</a:t>
            </a:r>
            <a:r>
              <a:rPr lang="en-US" dirty="0">
                <a:latin typeface="+mn-lt"/>
              </a:rPr>
              <a:t> In early days, for people to enjoy music, they had to buy/download songs only through few websites and listen only on the device they've downloaded on.</a:t>
            </a:r>
            <a:r>
              <a:rPr lang="en-US" b="0" i="0" dirty="0">
                <a:solidFill>
                  <a:srgbClr val="0D0D0D"/>
                </a:solidFill>
                <a:effectLst/>
                <a:highlight>
                  <a:srgbClr val="FFFFFF"/>
                </a:highlight>
                <a:latin typeface="+mn-lt"/>
                <a:cs typeface="Arial" panose="020B0604020202020204" pitchFamily="34" charset="0"/>
              </a:rPr>
              <a:t> Additionally, the application will leverage Django's built-in authentication system to allow users to create accounts, log in, and personalize their music experience. The use of Django's ORM (Object-Relational Mapping) will facilitate efficient data storage and retrieval, ensuring a seamless user experience. Overall, this project seeks to create a robust and engaging music application that showcases the capabilities of the Django framework in web development.</a:t>
            </a:r>
            <a:r>
              <a:rPr lang="en-US" dirty="0">
                <a:latin typeface="+mn-lt"/>
                <a:cs typeface="Arial" panose="020B0604020202020204" pitchFamily="34" charset="0"/>
              </a:rPr>
              <a:t> Users can freely publish their music for public to enjoy. It is free to all communities and inclusive.</a:t>
            </a:r>
            <a:endParaRPr lang="en-IN" dirty="0">
              <a:latin typeface="+mn-lt"/>
              <a:cs typeface="Arial" panose="020B0604020202020204" pitchFamily="34" charset="0"/>
            </a:endParaRP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415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81832" y="4461370"/>
            <a:ext cx="89037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A982FAAD-1D18-23AB-5595-E5024BB24A53}"/>
              </a:ext>
            </a:extLst>
          </p:cNvPr>
          <p:cNvSpPr txBox="1"/>
          <p:nvPr/>
        </p:nvSpPr>
        <p:spPr>
          <a:xfrm>
            <a:off x="939800" y="1143000"/>
            <a:ext cx="7207250" cy="3108543"/>
          </a:xfrm>
          <a:prstGeom prst="rect">
            <a:avLst/>
          </a:prstGeom>
          <a:noFill/>
        </p:spPr>
        <p:txBody>
          <a:bodyPr wrap="square" rtlCol="0">
            <a:spAutoFit/>
          </a:bodyPr>
          <a:lstStyle/>
          <a:p>
            <a:r>
              <a:rPr lang="en-US" dirty="0">
                <a:latin typeface="+mn-lt"/>
                <a:cs typeface="Arial" panose="020B0604020202020204" pitchFamily="34" charset="0"/>
              </a:rPr>
              <a:t>In today's digital age, music consumption has evolved, with more people relying on online platforms to discover and enjoy music. However, many existing music applications lack user-friendly interfaces and robust features, limiting the overall user experience. This project aims to address these limitations by developing a music web application using the Django framework. The application will provide users with a seamless platform to discover, listen to, and manage their favorite music tracks. By leveraging Django's powerful features, such as its ORM for efficient data storage and its built-in authentication system for user management, this project seeks to create a compelling music application that enhances the way users interact with music online.</a:t>
            </a:r>
            <a:r>
              <a:rPr lang="en-US" dirty="0">
                <a:latin typeface="+mn-lt"/>
              </a:rPr>
              <a:t> The world that we live in are often called “The busy world " because we see people around us always in a rush going to their offices, schools, colleges etc. Thankfully now, we have numerous music player applications where we can listen to collection of over millions of songs. But, there is a price to pay and we don't have the freedom to download them onto our devices to stream our songs without internet. </a:t>
            </a:r>
            <a:endParaRPr lang="en-IN" dirty="0">
              <a:latin typeface="+mn-lt"/>
              <a:cs typeface="Arial" panose="020B0604020202020204" pitchFamily="34" charset="0"/>
            </a:endParaRP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4663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221202" y="4461370"/>
            <a:ext cx="8363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 xmlns:a16="http://schemas.microsoft.com/office/drawing/2014/main" id="{0BC90307-C9ED-10B5-26A0-16F04463A5A9}"/>
              </a:ext>
            </a:extLst>
          </p:cNvPr>
          <p:cNvSpPr txBox="1"/>
          <p:nvPr/>
        </p:nvSpPr>
        <p:spPr>
          <a:xfrm>
            <a:off x="845820" y="1070436"/>
            <a:ext cx="6953250" cy="3539430"/>
          </a:xfrm>
          <a:prstGeom prst="rect">
            <a:avLst/>
          </a:prstGeom>
          <a:noFill/>
        </p:spPr>
        <p:txBody>
          <a:bodyPr wrap="square" rtlCol="0">
            <a:spAutoFit/>
          </a:bodyPr>
          <a:lstStyle/>
          <a:p>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is a web application that aims to provide users with a platform to discover, listen to, and manage their favorite music tracks. The application will feature a user-friendly interface with powerful search capabilities, allowing users to find songs, albums, and artists quickly</a:t>
            </a:r>
          </a:p>
          <a:p>
            <a:r>
              <a:rPr lang="en-US" b="0" i="0" dirty="0">
                <a:solidFill>
                  <a:srgbClr val="0D0D0D"/>
                </a:solidFill>
                <a:effectLst/>
                <a:highlight>
                  <a:srgbClr val="FFFFFF"/>
                </a:highlight>
                <a:latin typeface="Söhne"/>
              </a:rPr>
              <a:t>Create a user-friendly music streaming application.</a:t>
            </a:r>
          </a:p>
          <a:p>
            <a:pPr algn="l">
              <a:buFont typeface="Arial" panose="020B0604020202020204" pitchFamily="34" charset="0"/>
              <a:buChar char="•"/>
            </a:pPr>
            <a:r>
              <a:rPr lang="en-US" b="0" i="0" dirty="0">
                <a:solidFill>
                  <a:srgbClr val="0D0D0D"/>
                </a:solidFill>
                <a:effectLst/>
                <a:highlight>
                  <a:srgbClr val="FFFFFF"/>
                </a:highlight>
                <a:latin typeface="Söhne"/>
              </a:rPr>
              <a:t>Provide a seamless music discovery and listening experience.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robust features for playlist management and social interaction.</a:t>
            </a:r>
          </a:p>
          <a:p>
            <a:pPr algn="l">
              <a:buFont typeface="Arial" panose="020B0604020202020204" pitchFamily="34" charset="0"/>
              <a:buChar char="•"/>
            </a:pPr>
            <a:r>
              <a:rPr lang="en-US" b="0" i="0" dirty="0">
                <a:solidFill>
                  <a:srgbClr val="0D0D0D"/>
                </a:solidFill>
                <a:effectLst/>
                <a:highlight>
                  <a:srgbClr val="FFFFFF"/>
                </a:highlight>
                <a:latin typeface="Söhne"/>
              </a:rPr>
              <a:t>Ensure scalability and performance for handling a large number of users and music content.</a:t>
            </a:r>
          </a:p>
          <a:p>
            <a:pPr algn="l">
              <a:buFont typeface="+mj-lt"/>
              <a:buAutoNum type="arabicPeriod"/>
            </a:pPr>
            <a:r>
              <a:rPr lang="en-US" b="1" i="0" dirty="0">
                <a:solidFill>
                  <a:srgbClr val="0D0D0D"/>
                </a:solidFill>
                <a:effectLst/>
                <a:highlight>
                  <a:srgbClr val="FFFFFF"/>
                </a:highlight>
                <a:latin typeface="Söhne"/>
              </a:rPr>
              <a:t>User Registration and Authentication:</a:t>
            </a:r>
            <a:r>
              <a:rPr lang="en-US" b="0" i="0" dirty="0">
                <a:solidFill>
                  <a:srgbClr val="0D0D0D"/>
                </a:solidFill>
                <a:effectLst/>
                <a:highlight>
                  <a:srgbClr val="FFFFFF"/>
                </a:highlight>
                <a:latin typeface="Söhne"/>
              </a:rPr>
              <a:t> Users can create accounts, log in, and manage their profiles.</a:t>
            </a:r>
          </a:p>
          <a:p>
            <a:pPr algn="l">
              <a:buFont typeface="+mj-lt"/>
              <a:buAutoNum type="arabicPeriod"/>
            </a:pPr>
            <a:r>
              <a:rPr lang="en-US" b="1" i="0" dirty="0">
                <a:solidFill>
                  <a:srgbClr val="0D0D0D"/>
                </a:solidFill>
                <a:effectLst/>
                <a:highlight>
                  <a:srgbClr val="FFFFFF"/>
                </a:highlight>
                <a:latin typeface="Söhne"/>
              </a:rPr>
              <a:t>Music Library:</a:t>
            </a:r>
            <a:r>
              <a:rPr lang="en-US" b="0" i="0" dirty="0">
                <a:solidFill>
                  <a:srgbClr val="0D0D0D"/>
                </a:solidFill>
                <a:effectLst/>
                <a:highlight>
                  <a:srgbClr val="FFFFFF"/>
                </a:highlight>
                <a:latin typeface="Söhne"/>
              </a:rPr>
              <a:t> Users can browse a vast library of songs, albums, and artists.</a:t>
            </a:r>
          </a:p>
          <a:p>
            <a:pPr algn="l">
              <a:buFont typeface="+mj-lt"/>
              <a:buAutoNum type="arabicPeriod"/>
            </a:pPr>
            <a:r>
              <a:rPr lang="en-US" b="1" i="0" dirty="0">
                <a:solidFill>
                  <a:srgbClr val="0D0D0D"/>
                </a:solidFill>
                <a:effectLst/>
                <a:highlight>
                  <a:srgbClr val="FFFFFF"/>
                </a:highlight>
                <a:latin typeface="Söhne"/>
              </a:rPr>
              <a:t>Search Functionality:</a:t>
            </a:r>
            <a:r>
              <a:rPr lang="en-US" b="0" i="0" dirty="0">
                <a:solidFill>
                  <a:srgbClr val="0D0D0D"/>
                </a:solidFill>
                <a:effectLst/>
                <a:highlight>
                  <a:srgbClr val="FFFFFF"/>
                </a:highlight>
                <a:latin typeface="Söhne"/>
              </a:rPr>
              <a:t> Powerful search feature to find specific songs, albums, or artists.</a:t>
            </a:r>
          </a:p>
          <a:p>
            <a:pPr algn="l">
              <a:buFont typeface="+mj-lt"/>
              <a:buAutoNum type="arabicPeriod"/>
            </a:pPr>
            <a:r>
              <a:rPr lang="en-US" b="1" i="0" dirty="0">
                <a:solidFill>
                  <a:srgbClr val="0D0D0D"/>
                </a:solidFill>
                <a:effectLst/>
                <a:highlight>
                  <a:srgbClr val="FFFFFF"/>
                </a:highlight>
                <a:latin typeface="Söhne"/>
              </a:rPr>
              <a:t>Streaming:</a:t>
            </a:r>
            <a:r>
              <a:rPr lang="en-US" b="0" i="0" dirty="0">
                <a:solidFill>
                  <a:srgbClr val="0D0D0D"/>
                </a:solidFill>
                <a:effectLst/>
                <a:highlight>
                  <a:srgbClr val="FFFFFF"/>
                </a:highlight>
                <a:latin typeface="Söhne"/>
              </a:rPr>
              <a:t> High-quality audio streaming for a seamless listening experience.</a:t>
            </a:r>
          </a:p>
          <a:p>
            <a:pPr algn="l">
              <a:buFont typeface="+mj-lt"/>
              <a:buAutoNum type="arabicPeriod"/>
            </a:pPr>
            <a:r>
              <a:rPr lang="en-US" b="1" i="0" dirty="0">
                <a:solidFill>
                  <a:srgbClr val="0D0D0D"/>
                </a:solidFill>
                <a:effectLst/>
                <a:highlight>
                  <a:srgbClr val="FFFFFF"/>
                </a:highlight>
                <a:latin typeface="Söhne"/>
              </a:rPr>
              <a:t>Responsive Design:</a:t>
            </a:r>
            <a:r>
              <a:rPr lang="en-US" b="0" i="0" dirty="0">
                <a:solidFill>
                  <a:srgbClr val="0D0D0D"/>
                </a:solidFill>
                <a:effectLst/>
                <a:highlight>
                  <a:srgbClr val="FFFFFF"/>
                </a:highlight>
                <a:latin typeface="Söhne"/>
              </a:rPr>
              <a:t> The application will be responsive, ensuring a consistent experience across different devices.</a:t>
            </a:r>
          </a:p>
          <a:p>
            <a:endParaRPr lang="en-IN" dirty="0">
              <a:latin typeface="+mn-lt"/>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4536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260469" y="4447568"/>
            <a:ext cx="8744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TextBox 3">
            <a:extLst>
              <a:ext uri="{FF2B5EF4-FFF2-40B4-BE49-F238E27FC236}">
                <a16:creationId xmlns="" xmlns:a16="http://schemas.microsoft.com/office/drawing/2014/main" id="{E57D9915-AF22-EAF4-CE1F-BB1A6FFD1322}"/>
              </a:ext>
            </a:extLst>
          </p:cNvPr>
          <p:cNvSpPr txBox="1"/>
          <p:nvPr/>
        </p:nvSpPr>
        <p:spPr>
          <a:xfrm>
            <a:off x="845820" y="1017590"/>
            <a:ext cx="740410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 proposed solution for the Music application </a:t>
            </a:r>
            <a:r>
              <a:rPr lang="en-US" b="0" i="0" dirty="0" smtClean="0">
                <a:solidFill>
                  <a:srgbClr val="0D0D0D"/>
                </a:solidFill>
                <a:effectLst/>
                <a:highlight>
                  <a:srgbClr val="FFFFFF"/>
                </a:highlight>
                <a:latin typeface="+mn-lt"/>
              </a:rPr>
              <a:t> </a:t>
            </a:r>
            <a:r>
              <a:rPr lang="en-US" b="0" i="0" dirty="0">
                <a:solidFill>
                  <a:srgbClr val="0D0D0D"/>
                </a:solidFill>
                <a:effectLst/>
                <a:highlight>
                  <a:srgbClr val="FFFFFF"/>
                </a:highlight>
                <a:latin typeface="+mn-lt"/>
              </a:rPr>
              <a:t>project involves developing a Django-based web application with the following key components and functionalities:</a:t>
            </a:r>
          </a:p>
          <a:p>
            <a:pPr algn="l">
              <a:buFont typeface="+mj-lt"/>
              <a:buAutoNum type="arabicPeriod"/>
            </a:pPr>
            <a:r>
              <a:rPr lang="en-US" b="1" i="0" dirty="0">
                <a:solidFill>
                  <a:srgbClr val="0D0D0D"/>
                </a:solidFill>
                <a:effectLst/>
                <a:highlight>
                  <a:srgbClr val="FFFFFF"/>
                </a:highlight>
                <a:latin typeface="+mn-lt"/>
              </a:rPr>
              <a:t>User Authentication and Profile Management:</a:t>
            </a:r>
            <a:r>
              <a:rPr lang="en-US" b="0" i="0" dirty="0">
                <a:solidFill>
                  <a:srgbClr val="0D0D0D"/>
                </a:solidFill>
                <a:effectLst/>
                <a:highlight>
                  <a:srgbClr val="FFFFFF"/>
                </a:highlight>
                <a:latin typeface="+mn-lt"/>
              </a:rPr>
              <a:t> Implement Django's built-in authentication system to allow users to create accounts, log in, and manage their profiles. Users can also update their preferences and settings.</a:t>
            </a:r>
          </a:p>
          <a:p>
            <a:pPr algn="l">
              <a:buFont typeface="+mj-lt"/>
              <a:buAutoNum type="arabicPeriod"/>
            </a:pPr>
            <a:r>
              <a:rPr lang="en-US" b="1" i="0" dirty="0">
                <a:solidFill>
                  <a:srgbClr val="0D0D0D"/>
                </a:solidFill>
                <a:effectLst/>
                <a:highlight>
                  <a:srgbClr val="FFFFFF"/>
                </a:highlight>
                <a:latin typeface="+mn-lt"/>
              </a:rPr>
              <a:t>Music Library:</a:t>
            </a:r>
            <a:r>
              <a:rPr lang="en-US" b="0" i="0" dirty="0">
                <a:solidFill>
                  <a:srgbClr val="0D0D0D"/>
                </a:solidFill>
                <a:effectLst/>
                <a:highlight>
                  <a:srgbClr val="FFFFFF"/>
                </a:highlight>
                <a:latin typeface="+mn-lt"/>
              </a:rPr>
              <a:t> Develop a music library where users can browse songs, albums, and artists. Utilize Django's ORM to manage music data efficiently, including metadata such as song title, artist name, album name, and genre.</a:t>
            </a:r>
          </a:p>
          <a:p>
            <a:pPr algn="l">
              <a:buFont typeface="+mj-lt"/>
              <a:buAutoNum type="arabicPeriod"/>
            </a:pPr>
            <a:r>
              <a:rPr lang="en-US" b="1" i="0" dirty="0">
                <a:solidFill>
                  <a:srgbClr val="0D0D0D"/>
                </a:solidFill>
                <a:effectLst/>
                <a:highlight>
                  <a:srgbClr val="FFFFFF"/>
                </a:highlight>
                <a:latin typeface="+mn-lt"/>
              </a:rPr>
              <a:t>Search Functionality:</a:t>
            </a:r>
            <a:r>
              <a:rPr lang="en-US" b="0" i="0" dirty="0">
                <a:solidFill>
                  <a:srgbClr val="0D0D0D"/>
                </a:solidFill>
                <a:effectLst/>
                <a:highlight>
                  <a:srgbClr val="FFFFFF"/>
                </a:highlight>
                <a:latin typeface="+mn-lt"/>
              </a:rPr>
              <a:t> Implement a powerful search feature that allows users to search for specific songs, albums, or artists. Use Django's </a:t>
            </a:r>
            <a:r>
              <a:rPr lang="en-US" b="0" i="0" dirty="0" err="1">
                <a:solidFill>
                  <a:srgbClr val="0D0D0D"/>
                </a:solidFill>
                <a:effectLst/>
                <a:highlight>
                  <a:srgbClr val="FFFFFF"/>
                </a:highlight>
                <a:latin typeface="+mn-lt"/>
              </a:rPr>
              <a:t>queryset</a:t>
            </a:r>
            <a:r>
              <a:rPr lang="en-US" b="0" i="0" dirty="0">
                <a:solidFill>
                  <a:srgbClr val="0D0D0D"/>
                </a:solidFill>
                <a:effectLst/>
                <a:highlight>
                  <a:srgbClr val="FFFFFF"/>
                </a:highlight>
                <a:latin typeface="+mn-lt"/>
              </a:rPr>
              <a:t> filtering capabilities to enhance search performance.</a:t>
            </a:r>
          </a:p>
          <a:p>
            <a:pPr algn="l">
              <a:buFont typeface="+mj-lt"/>
              <a:buAutoNum type="arabicPeriod"/>
            </a:pPr>
            <a:r>
              <a:rPr lang="en-US" b="1" i="0" dirty="0">
                <a:solidFill>
                  <a:srgbClr val="0D0D0D"/>
                </a:solidFill>
                <a:effectLst/>
                <a:highlight>
                  <a:srgbClr val="FFFFFF"/>
                </a:highlight>
                <a:latin typeface="+mn-lt"/>
              </a:rPr>
              <a:t>Social Features:</a:t>
            </a:r>
            <a:r>
              <a:rPr lang="en-US" b="0" i="0" dirty="0">
                <a:solidFill>
                  <a:srgbClr val="0D0D0D"/>
                </a:solidFill>
                <a:effectLst/>
                <a:highlight>
                  <a:srgbClr val="FFFFFF"/>
                </a:highlight>
                <a:latin typeface="+mn-lt"/>
              </a:rPr>
              <a:t> Implement social features such as sharing music with friends, following other users, and discovering new music based on user preferences. Use Django's authentication system to manage user relationships and interactions.</a:t>
            </a:r>
          </a:p>
          <a:p>
            <a:pPr algn="l"/>
            <a:endParaRPr lang="en-US" b="0" i="0" dirty="0">
              <a:solidFill>
                <a:srgbClr val="0D0D0D"/>
              </a:solidFill>
              <a:effectLst/>
              <a:highlight>
                <a:srgbClr val="FFFFFF"/>
              </a:highlight>
              <a:latin typeface="+mn-lt"/>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447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214851" y="4462407"/>
            <a:ext cx="83364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11" name="TextBox 10">
            <a:extLst>
              <a:ext uri="{FF2B5EF4-FFF2-40B4-BE49-F238E27FC236}">
                <a16:creationId xmlns="" xmlns:a16="http://schemas.microsoft.com/office/drawing/2014/main" id="{6F430D1B-27DB-B47E-C332-9AD5059C8D6B}"/>
              </a:ext>
            </a:extLst>
          </p:cNvPr>
          <p:cNvSpPr txBox="1"/>
          <p:nvPr/>
        </p:nvSpPr>
        <p:spPr>
          <a:xfrm>
            <a:off x="668867" y="681093"/>
            <a:ext cx="7816850" cy="3539430"/>
          </a:xfrm>
          <a:prstGeom prst="rect">
            <a:avLst/>
          </a:prstGeom>
          <a:noFill/>
        </p:spPr>
        <p:txBody>
          <a:bodyPr wrap="square" rtlCol="0">
            <a:spAutoFit/>
          </a:bodyPr>
          <a:lstStyle/>
          <a:p>
            <a:r>
              <a:rPr lang="en-US" b="1" i="0" dirty="0">
                <a:solidFill>
                  <a:srgbClr val="0D0D0D"/>
                </a:solidFill>
                <a:effectLst/>
                <a:highlight>
                  <a:srgbClr val="FFFFFF"/>
                </a:highlight>
                <a:latin typeface="+mn-lt"/>
              </a:rPr>
              <a:t>5.Playlist Management:</a:t>
            </a:r>
            <a:r>
              <a:rPr lang="en-US" b="0" i="0" dirty="0">
                <a:solidFill>
                  <a:srgbClr val="0D0D0D"/>
                </a:solidFill>
                <a:effectLst/>
                <a:highlight>
                  <a:srgbClr val="FFFFFF"/>
                </a:highlight>
                <a:latin typeface="+mn-lt"/>
              </a:rPr>
              <a:t> Enable users to create, edit, and delete playlists. Utilize Django's relational database capabilities to associate playlists with users and songs.</a:t>
            </a:r>
            <a:endParaRPr lang="en-US" b="1" dirty="0"/>
          </a:p>
          <a:p>
            <a:r>
              <a:rPr lang="en-US" b="1" dirty="0"/>
              <a:t>6.Audio Streaming: </a:t>
            </a:r>
            <a:r>
              <a:rPr lang="en-US" dirty="0"/>
              <a:t>Implement audio streaming functionality to enable users to listen to music directly on the platform. Use Django to handle file uploads and streaming capabilities.</a:t>
            </a:r>
          </a:p>
          <a:p>
            <a:r>
              <a:rPr lang="en-US" dirty="0"/>
              <a:t>7.</a:t>
            </a:r>
            <a:r>
              <a:rPr lang="en-US" b="1" dirty="0"/>
              <a:t>Responsive Design: </a:t>
            </a:r>
            <a:r>
              <a:rPr lang="en-US" dirty="0"/>
              <a:t>Ensure that the application is responsive and can adapt to different screen sizes and devices. Use HTML, CSS, and JavaScript to create a user-friendly interface.</a:t>
            </a:r>
          </a:p>
          <a:p>
            <a:r>
              <a:rPr lang="en-US" b="1" dirty="0"/>
              <a:t>8.API Development: </a:t>
            </a:r>
            <a:r>
              <a:rPr lang="en-US" dirty="0"/>
              <a:t>Develop RESTful APIs using Django REST framework to enable communication between the frontend and backend. APIs will be used for features such as fetching music data, managing playlists, and user interactions.</a:t>
            </a:r>
          </a:p>
          <a:p>
            <a:r>
              <a:rPr lang="en-US" b="1" dirty="0"/>
              <a:t>9.Testing and Deployment: </a:t>
            </a:r>
            <a:r>
              <a:rPr lang="en-US" dirty="0"/>
              <a:t>Conduct thorough testing of the application to ensure functionality and performance. Deploy the application to a production environment using tools like Heroku or AWS.</a:t>
            </a:r>
          </a:p>
          <a:p>
            <a:r>
              <a:rPr lang="en-US" b="1" dirty="0"/>
              <a:t>10.Documentation: </a:t>
            </a:r>
            <a:r>
              <a:rPr lang="en-US" dirty="0"/>
              <a:t>Create comprehensive documentation for the application, including installation instructions, usage guidelines, and API documentation.</a:t>
            </a:r>
          </a:p>
          <a:p>
            <a:r>
              <a:rPr lang="en-US" dirty="0"/>
              <a:t>Overall, the proposed solution aims to deliver a robust and user-friendly music streaming application that leverages the Django framework's features and capabilities.10</a:t>
            </a:r>
            <a:endParaRPr lang="en-IN"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pic>
        <p:nvPicPr>
          <p:cNvPr id="1026" name="Picture 2" descr="C:\Users\ELCOT\Documents\tha.jpeg"/>
          <p:cNvPicPr>
            <a:picLocks noChangeAspect="1" noChangeArrowheads="1"/>
          </p:cNvPicPr>
          <p:nvPr/>
        </p:nvPicPr>
        <p:blipFill>
          <a:blip r:embed="rId2"/>
          <a:srcRect/>
          <a:stretch>
            <a:fillRect/>
          </a:stretch>
        </p:blipFill>
        <p:spPr bwMode="auto">
          <a:xfrm>
            <a:off x="167674" y="1069594"/>
            <a:ext cx="4386321" cy="2451372"/>
          </a:xfrm>
          <a:prstGeom prst="rect">
            <a:avLst/>
          </a:prstGeom>
          <a:noFill/>
        </p:spPr>
      </p:pic>
      <p:pic>
        <p:nvPicPr>
          <p:cNvPr id="1027" name="Picture 3" descr="C:\Users\ELCOT\Documents\ethir.jpeg"/>
          <p:cNvPicPr>
            <a:picLocks noChangeAspect="1" noChangeArrowheads="1"/>
          </p:cNvPicPr>
          <p:nvPr/>
        </p:nvPicPr>
        <p:blipFill>
          <a:blip r:embed="rId3"/>
          <a:srcRect/>
          <a:stretch>
            <a:fillRect/>
          </a:stretch>
        </p:blipFill>
        <p:spPr bwMode="auto">
          <a:xfrm>
            <a:off x="4897821" y="943194"/>
            <a:ext cx="3815254" cy="2643946"/>
          </a:xfrm>
          <a:prstGeom prst="rect">
            <a:avLst/>
          </a:prstGeom>
          <a:noFill/>
        </p:spPr>
      </p:pic>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TotalTime>
  <Words>1341</Words>
  <Application>Microsoft Office PowerPoint</Application>
  <PresentationFormat>On-screen Show (16:9)</PresentationFormat>
  <Paragraphs>92</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LOGIN PAGE</vt:lpstr>
      <vt:lpstr>SIGNUP PAGE</vt:lpstr>
      <vt:lpstr>HOME 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ELCOT</cp:lastModifiedBy>
  <cp:revision>14</cp:revision>
  <dcterms:modified xsi:type="dcterms:W3CDTF">2024-04-08T09:24:33Z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