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459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973C8-5AFF-48AA-B11E-0E6646F07738}" v="26" dt="2025-05-16T11:46:44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3" autoAdjust="0"/>
    <p:restoredTop sz="94660"/>
  </p:normalViewPr>
  <p:slideViewPr>
    <p:cSldViewPr snapToGrid="0">
      <p:cViewPr>
        <p:scale>
          <a:sx n="33" d="100"/>
          <a:sy n="33" d="100"/>
        </p:scale>
        <p:origin x="17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1" y="5387365"/>
            <a:ext cx="13990320" cy="11460480"/>
          </a:xfrm>
        </p:spPr>
        <p:txBody>
          <a:bodyPr anchor="b"/>
          <a:lstStyle>
            <a:lvl1pPr algn="ctr"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289780"/>
            <a:ext cx="12344400" cy="7947659"/>
          </a:xfrm>
        </p:spPr>
        <p:txBody>
          <a:bodyPr/>
          <a:lstStyle>
            <a:lvl1pPr marL="0" indent="0" algn="ctr">
              <a:buNone/>
              <a:defRPr sz="4323"/>
            </a:lvl1pPr>
            <a:lvl2pPr marL="823285" indent="0" algn="ctr">
              <a:buNone/>
              <a:defRPr sz="3602"/>
            </a:lvl2pPr>
            <a:lvl3pPr marL="1646571" indent="0" algn="ctr">
              <a:buNone/>
              <a:defRPr sz="3241"/>
            </a:lvl3pPr>
            <a:lvl4pPr marL="2469856" indent="0" algn="ctr">
              <a:buNone/>
              <a:defRPr sz="2880"/>
            </a:lvl4pPr>
            <a:lvl5pPr marL="3293142" indent="0" algn="ctr">
              <a:buNone/>
              <a:defRPr sz="2880"/>
            </a:lvl5pPr>
            <a:lvl6pPr marL="4116427" indent="0" algn="ctr">
              <a:buNone/>
              <a:defRPr sz="2880"/>
            </a:lvl6pPr>
            <a:lvl7pPr marL="4939713" indent="0" algn="ctr">
              <a:buNone/>
              <a:defRPr sz="2880"/>
            </a:lvl7pPr>
            <a:lvl8pPr marL="5762993" indent="0" algn="ctr">
              <a:buNone/>
              <a:defRPr sz="2880"/>
            </a:lvl8pPr>
            <a:lvl9pPr marL="6586284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7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752621"/>
            <a:ext cx="3549015" cy="278968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6" y="1752621"/>
            <a:ext cx="10441305" cy="278968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8206752"/>
            <a:ext cx="14196060" cy="13693136"/>
          </a:xfrm>
        </p:spPr>
        <p:txBody>
          <a:bodyPr anchor="b"/>
          <a:lstStyle>
            <a:lvl1pPr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22029429"/>
            <a:ext cx="14196060" cy="7200899"/>
          </a:xfrm>
        </p:spPr>
        <p:txBody>
          <a:bodyPr/>
          <a:lstStyle>
            <a:lvl1pPr marL="0" indent="0">
              <a:buNone/>
              <a:defRPr sz="4323">
                <a:solidFill>
                  <a:schemeClr val="tx1"/>
                </a:solidFill>
              </a:defRPr>
            </a:lvl1pPr>
            <a:lvl2pPr marL="823285" indent="0">
              <a:buNone/>
              <a:defRPr sz="3602">
                <a:solidFill>
                  <a:schemeClr val="tx1">
                    <a:tint val="75000"/>
                  </a:schemeClr>
                </a:solidFill>
              </a:defRPr>
            </a:lvl2pPr>
            <a:lvl3pPr marL="1646571" indent="0">
              <a:buNone/>
              <a:defRPr sz="3241">
                <a:solidFill>
                  <a:schemeClr val="tx1">
                    <a:tint val="75000"/>
                  </a:schemeClr>
                </a:solidFill>
              </a:defRPr>
            </a:lvl3pPr>
            <a:lvl4pPr marL="2469856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314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642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971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299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6284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99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752608"/>
            <a:ext cx="14196060" cy="63627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8069588"/>
            <a:ext cx="6963012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12024360"/>
            <a:ext cx="6963012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8069588"/>
            <a:ext cx="6997304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12024360"/>
            <a:ext cx="6997304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7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4739649"/>
            <a:ext cx="8332470" cy="23393398"/>
          </a:xfrm>
        </p:spPr>
        <p:txBody>
          <a:bodyPr/>
          <a:lstStyle>
            <a:lvl1pPr>
              <a:defRPr sz="5761"/>
            </a:lvl1pPr>
            <a:lvl2pPr>
              <a:defRPr sz="5039"/>
            </a:lvl2pPr>
            <a:lvl3pPr>
              <a:defRPr sz="4323"/>
            </a:lvl3pPr>
            <a:lvl4pPr>
              <a:defRPr sz="3602"/>
            </a:lvl4pPr>
            <a:lvl5pPr>
              <a:defRPr sz="3602"/>
            </a:lvl5pPr>
            <a:lvl6pPr>
              <a:defRPr sz="3602"/>
            </a:lvl6pPr>
            <a:lvl7pPr>
              <a:defRPr sz="3602"/>
            </a:lvl7pPr>
            <a:lvl8pPr>
              <a:defRPr sz="3602"/>
            </a:lvl8pPr>
            <a:lvl9pPr>
              <a:defRPr sz="3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4739649"/>
            <a:ext cx="8332470" cy="23393398"/>
          </a:xfrm>
        </p:spPr>
        <p:txBody>
          <a:bodyPr anchor="t"/>
          <a:lstStyle>
            <a:lvl1pPr marL="0" indent="0">
              <a:buNone/>
              <a:defRPr sz="5761"/>
            </a:lvl1pPr>
            <a:lvl2pPr marL="823285" indent="0">
              <a:buNone/>
              <a:defRPr sz="5039"/>
            </a:lvl2pPr>
            <a:lvl3pPr marL="1646571" indent="0">
              <a:buNone/>
              <a:defRPr sz="4323"/>
            </a:lvl3pPr>
            <a:lvl4pPr marL="2469856" indent="0">
              <a:buNone/>
              <a:defRPr sz="3602"/>
            </a:lvl4pPr>
            <a:lvl5pPr marL="3293142" indent="0">
              <a:buNone/>
              <a:defRPr sz="3602"/>
            </a:lvl5pPr>
            <a:lvl6pPr marL="4116427" indent="0">
              <a:buNone/>
              <a:defRPr sz="3602"/>
            </a:lvl6pPr>
            <a:lvl7pPr marL="4939713" indent="0">
              <a:buNone/>
              <a:defRPr sz="3602"/>
            </a:lvl7pPr>
            <a:lvl8pPr marL="5762993" indent="0">
              <a:buNone/>
              <a:defRPr sz="3602"/>
            </a:lvl8pPr>
            <a:lvl9pPr marL="6586284" indent="0">
              <a:buNone/>
              <a:defRPr sz="36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752608"/>
            <a:ext cx="14196060" cy="6362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8763025"/>
            <a:ext cx="14196060" cy="2088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30510502"/>
            <a:ext cx="555498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6571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645" indent="-411645" algn="l" defTabSz="1646571" rtl="0" eaLnBrk="1" latinLnBrk="0" hangingPunct="1">
        <a:lnSpc>
          <a:spcPct val="90000"/>
        </a:lnSpc>
        <a:spcBef>
          <a:spcPts val="1798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1pPr>
      <a:lvl2pPr marL="1234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2pPr>
      <a:lvl3pPr marL="205821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602" kern="1200">
          <a:solidFill>
            <a:schemeClr val="tx1"/>
          </a:solidFill>
          <a:latin typeface="+mn-lt"/>
          <a:ea typeface="+mn-ea"/>
          <a:cs typeface="+mn-cs"/>
        </a:defRPr>
      </a:lvl3pPr>
      <a:lvl4pPr marL="288150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70478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52807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535135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617463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997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823285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2pPr>
      <a:lvl3pPr marL="1646571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3pPr>
      <a:lvl4pPr marL="2469856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293142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116427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493971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576299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586284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F757CC-C832-3EB9-8642-C2DADE82A7D6}"/>
              </a:ext>
            </a:extLst>
          </p:cNvPr>
          <p:cNvSpPr/>
          <p:nvPr/>
        </p:nvSpPr>
        <p:spPr>
          <a:xfrm>
            <a:off x="-1" y="1"/>
            <a:ext cx="16459202" cy="269206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3" y="213958"/>
            <a:ext cx="15952717" cy="22905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5" y="4016522"/>
            <a:ext cx="16459203" cy="6104232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37FD5-5EF1-EDB2-8DF3-A5AA932536BE}"/>
              </a:ext>
            </a:extLst>
          </p:cNvPr>
          <p:cNvSpPr/>
          <p:nvPr/>
        </p:nvSpPr>
        <p:spPr>
          <a:xfrm>
            <a:off x="-2" y="10118010"/>
            <a:ext cx="16459203" cy="5824474"/>
          </a:xfrm>
          <a:prstGeom prst="rect">
            <a:avLst/>
          </a:prstGeom>
          <a:solidFill>
            <a:srgbClr val="BFE7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021296-65E9-56EE-2F9B-01E9D7D98AE3}"/>
              </a:ext>
            </a:extLst>
          </p:cNvPr>
          <p:cNvSpPr/>
          <p:nvPr/>
        </p:nvSpPr>
        <p:spPr>
          <a:xfrm>
            <a:off x="-2" y="15942477"/>
            <a:ext cx="16459203" cy="6237015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73F69-4CF5-AB24-E8A8-73DEEF223A8F}"/>
              </a:ext>
            </a:extLst>
          </p:cNvPr>
          <p:cNvSpPr/>
          <p:nvPr/>
        </p:nvSpPr>
        <p:spPr>
          <a:xfrm>
            <a:off x="-2" y="22179494"/>
            <a:ext cx="16459203" cy="537847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6150E-B6D9-0477-CF16-6A98BF9C825F}"/>
              </a:ext>
            </a:extLst>
          </p:cNvPr>
          <p:cNvSpPr/>
          <p:nvPr/>
        </p:nvSpPr>
        <p:spPr>
          <a:xfrm>
            <a:off x="-2" y="27557964"/>
            <a:ext cx="16459203" cy="5360434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19" name="Rectangle 18"/>
          <p:cNvSpPr/>
          <p:nvPr/>
        </p:nvSpPr>
        <p:spPr>
          <a:xfrm>
            <a:off x="187036" y="4044802"/>
            <a:ext cx="3261014" cy="47413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-2" y="2698062"/>
            <a:ext cx="16459203" cy="132522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22" name="Rectangle 21"/>
          <p:cNvSpPr/>
          <p:nvPr/>
        </p:nvSpPr>
        <p:spPr>
          <a:xfrm>
            <a:off x="187042" y="16251378"/>
            <a:ext cx="1879890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7042" y="22386831"/>
            <a:ext cx="59089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87042" y="27911837"/>
            <a:ext cx="3022889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0" y="2693072"/>
            <a:ext cx="16459198" cy="176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13"/>
              </a:spcBef>
            </a:pPr>
            <a:r>
              <a:rPr lang="en-IN" altLang="en-US" sz="3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Health and Position Tracking System for Disaster Response with one-class SVM in Comparison with LSTM for Improved Accuracy</a:t>
            </a:r>
          </a:p>
          <a:p>
            <a:pPr algn="ctr" eaLnBrk="1" hangingPunct="1">
              <a:lnSpc>
                <a:spcPct val="100000"/>
              </a:lnSpc>
              <a:spcBef>
                <a:spcPts val="113"/>
              </a:spcBef>
              <a:buSzTx/>
              <a:buFontTx/>
              <a:buNone/>
            </a:pPr>
            <a:endParaRPr lang="en-IN" altLang="en-US" sz="3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87047" y="10269290"/>
            <a:ext cx="5185062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238606" y="17425771"/>
            <a:ext cx="9249450" cy="400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3043" indent="-343043">
              <a:buFont typeface="Wingdings" panose="05000000000000000000" pitchFamily="2" charset="2"/>
              <a:buChar char="Ø"/>
            </a:pPr>
            <a:endParaRPr lang="en-IN" sz="20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D221B73F-1B1D-EFE4-3BD8-921F974D4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01AC9-015E-BF98-DBCF-DAE50CC56937}"/>
              </a:ext>
            </a:extLst>
          </p:cNvPr>
          <p:cNvSpPr txBox="1"/>
          <p:nvPr/>
        </p:nvSpPr>
        <p:spPr>
          <a:xfrm>
            <a:off x="9643463" y="1470940"/>
            <a:ext cx="6420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No: </a:t>
            </a:r>
            <a:r>
              <a:rPr lang="en-US" sz="25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192111281</a:t>
            </a: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Name: </a:t>
            </a:r>
            <a:r>
              <a:rPr lang="en-IN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Sammireddy Aswini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 </a:t>
            </a:r>
            <a:r>
              <a:rPr lang="en-IN" sz="25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IN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Gokul Gopan</a:t>
            </a:r>
            <a:endParaRPr lang="en-IN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DBECD-4FAF-605F-FF14-C1A01FB95F92}"/>
              </a:ext>
            </a:extLst>
          </p:cNvPr>
          <p:cNvSpPr txBox="1"/>
          <p:nvPr/>
        </p:nvSpPr>
        <p:spPr>
          <a:xfrm>
            <a:off x="187036" y="4552999"/>
            <a:ext cx="96869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hangingPunct="1">
              <a:spcBef>
                <a:spcPts val="25"/>
              </a:spcBef>
              <a:spcAft>
                <a:spcPts val="25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to provide real-time monitoring of health status and geographical location for first responders during disaster scenarios.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ts val="25"/>
              </a:spcBef>
              <a:spcAft>
                <a:spcPts val="25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overcomes the limitations of conventional tracking systems by leveraging advanced machine learning techniques, specifically comparing One-Class SVM and LSTM, to improve detection accuracy and responsiveness in unpredictable environments.</a:t>
            </a:r>
          </a:p>
          <a:p>
            <a:pPr marL="342900" indent="-342900" eaLnBrk="1" hangingPunct="1">
              <a:spcBef>
                <a:spcPts val="25"/>
              </a:spcBef>
              <a:spcAft>
                <a:spcPts val="25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is built with robust components such as the MAX30100 pulse oximeter sensor, ESP8266 Wi-Fi module, and GPS 6NEO, ensuring precise real-time health and position tracking.</a:t>
            </a:r>
          </a:p>
          <a:p>
            <a:pPr marL="342900" indent="-342900" eaLnBrk="1" hangingPunct="1">
              <a:spcBef>
                <a:spcPts val="25"/>
              </a:spcBef>
              <a:spcAft>
                <a:spcPts val="25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deep learning, particularly LSTM models, is evaluated against One-Class SVM to assess which algorithm provides superior anomaly detection and reliability in critical scenarios.</a:t>
            </a:r>
          </a:p>
          <a:p>
            <a:pPr marL="342900" indent="-342900" eaLnBrk="1" hangingPunct="1">
              <a:spcBef>
                <a:spcPts val="25"/>
              </a:spcBef>
              <a:spcAft>
                <a:spcPts val="25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contributes significantly to the evolution of intelligent emergency response technologies.</a:t>
            </a:r>
            <a:b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b="1" noProof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1DD000-68B8-745A-C2E1-636C46DEBAB4}"/>
              </a:ext>
            </a:extLst>
          </p:cNvPr>
          <p:cNvSpPr txBox="1"/>
          <p:nvPr/>
        </p:nvSpPr>
        <p:spPr>
          <a:xfrm>
            <a:off x="10784597" y="8767921"/>
            <a:ext cx="4674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sz="2400" b="1" dirty="0">
                <a:latin typeface="Times New Roman" panose="02020603050405020304" pitchFamily="18" charset="0"/>
              </a:rPr>
              <a:t>Real-Time Health and Position Tracking System</a:t>
            </a:r>
          </a:p>
        </p:txBody>
      </p:sp>
      <p:graphicFrame>
        <p:nvGraphicFramePr>
          <p:cNvPr id="16" name="Table 1">
            <a:extLst>
              <a:ext uri="{FF2B5EF4-FFF2-40B4-BE49-F238E27FC236}">
                <a16:creationId xmlns:a16="http://schemas.microsoft.com/office/drawing/2014/main" id="{9531A7B9-B36D-D67D-76D7-5ED35010DE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879856"/>
              </p:ext>
            </p:extLst>
          </p:nvPr>
        </p:nvGraphicFramePr>
        <p:xfrm>
          <a:off x="6657493" y="16598501"/>
          <a:ext cx="8609022" cy="2429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14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26968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Deviation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 Mean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928">
                <a:tc rowSpan="2"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Accuracy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LSTM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92.7900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1.35759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30357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89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84.9650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2.76810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0.61897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1C1297D-318A-C08C-F48D-1ED771C3AAB0}"/>
              </a:ext>
            </a:extLst>
          </p:cNvPr>
          <p:cNvSpPr txBox="1"/>
          <p:nvPr/>
        </p:nvSpPr>
        <p:spPr>
          <a:xfrm>
            <a:off x="177240" y="19607508"/>
            <a:ext cx="16085122" cy="261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compares Support Vector Machine (SVM) and LSTM over 20 iterations (N = 20), using G*Power parameters set at α = 0.05 and power = 0.85 to ensure statistical validity.</a:t>
            </a: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outperforms SVM, achieving a higher mean accuracy (92.79% vs. 84.96%), along with a lower standard deviation and smaller standard error mean, indicating greater accuracy and consistency.</a:t>
            </a:r>
          </a:p>
          <a:p>
            <a:pPr marL="342900" indent="-342900" algn="just">
              <a:lnSpc>
                <a:spcPct val="115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highlight that algorithm performance varies by dataset, with LSTM showing superior results for real-time health and position tracking in disaster response scenarios.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8972D2-1242-DBDD-0CD9-C7B62EF8BC55}"/>
              </a:ext>
            </a:extLst>
          </p:cNvPr>
          <p:cNvSpPr txBox="1"/>
          <p:nvPr/>
        </p:nvSpPr>
        <p:spPr>
          <a:xfrm>
            <a:off x="8179592" y="19202287"/>
            <a:ext cx="648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VALUES OF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SVM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176362-9315-9C06-4185-50BC82E6AE5F}"/>
              </a:ext>
            </a:extLst>
          </p:cNvPr>
          <p:cNvSpPr txBox="1"/>
          <p:nvPr/>
        </p:nvSpPr>
        <p:spPr>
          <a:xfrm>
            <a:off x="2282352" y="19236123"/>
            <a:ext cx="2331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2400" b="1" noProof="1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</a:rPr>
              <a:t>LSTM VS SVM</a:t>
            </a:r>
            <a:endParaRPr lang="en-IN" altLang="x-none" sz="2400" b="1" noProof="1">
              <a:solidFill>
                <a:srgbClr val="000000"/>
              </a:solidFill>
              <a:latin typeface="Times New Roman" panose="02020603050405020304" pitchFamily="16" charset="0"/>
              <a:ea typeface="Microsoft YaHei" panose="020B0503020204020204" charset="-122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084DA5-9B34-AE45-2322-62BFC503B63E}"/>
              </a:ext>
            </a:extLst>
          </p:cNvPr>
          <p:cNvSpPr/>
          <p:nvPr/>
        </p:nvSpPr>
        <p:spPr>
          <a:xfrm>
            <a:off x="220491" y="12555155"/>
            <a:ext cx="2321063" cy="12501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Rechargeable Battery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3819F30-84B8-0180-60A5-7D49237202BB}"/>
              </a:ext>
            </a:extLst>
          </p:cNvPr>
          <p:cNvSpPr/>
          <p:nvPr/>
        </p:nvSpPr>
        <p:spPr>
          <a:xfrm>
            <a:off x="3588298" y="12578105"/>
            <a:ext cx="2379890" cy="12640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 Wi-Fi Module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A4CE2EE-A554-7C95-E639-E3BA635726AE}"/>
              </a:ext>
            </a:extLst>
          </p:cNvPr>
          <p:cNvSpPr/>
          <p:nvPr/>
        </p:nvSpPr>
        <p:spPr>
          <a:xfrm>
            <a:off x="7108167" y="10913005"/>
            <a:ext cx="2379889" cy="116673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MAX30100 Heart Rate Sensor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B22093-0829-79B3-66FB-84C906A43D8C}"/>
              </a:ext>
            </a:extLst>
          </p:cNvPr>
          <p:cNvSpPr/>
          <p:nvPr/>
        </p:nvSpPr>
        <p:spPr>
          <a:xfrm>
            <a:off x="10742882" y="12669351"/>
            <a:ext cx="2176859" cy="11359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Data Transmission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55BDDB7-912D-8C4C-E4E0-B3BC6E1ED49B}"/>
              </a:ext>
            </a:extLst>
          </p:cNvPr>
          <p:cNvSpPr/>
          <p:nvPr/>
        </p:nvSpPr>
        <p:spPr>
          <a:xfrm>
            <a:off x="14095298" y="12630983"/>
            <a:ext cx="2176860" cy="104779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Rescue Team Monitoring Station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6CA8C7B-B8F4-F380-6F93-402C2528AC38}"/>
              </a:ext>
            </a:extLst>
          </p:cNvPr>
          <p:cNvSpPr/>
          <p:nvPr/>
        </p:nvSpPr>
        <p:spPr>
          <a:xfrm>
            <a:off x="2541554" y="12973211"/>
            <a:ext cx="1062732" cy="39572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D0B45688-D5E0-DE61-5895-667F717E6071}"/>
              </a:ext>
            </a:extLst>
          </p:cNvPr>
          <p:cNvSpPr/>
          <p:nvPr/>
        </p:nvSpPr>
        <p:spPr>
          <a:xfrm rot="19636771">
            <a:off x="5879360" y="11977972"/>
            <a:ext cx="1175555" cy="4400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8C563A8-68E1-E28E-C7F8-BB0D3C8E5F1F}"/>
              </a:ext>
            </a:extLst>
          </p:cNvPr>
          <p:cNvSpPr/>
          <p:nvPr/>
        </p:nvSpPr>
        <p:spPr>
          <a:xfrm rot="2238017">
            <a:off x="9567325" y="12062718"/>
            <a:ext cx="1175555" cy="4400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F75ED2EC-BF6B-A65D-0CD2-CBBE5E3D72EE}"/>
              </a:ext>
            </a:extLst>
          </p:cNvPr>
          <p:cNvSpPr/>
          <p:nvPr/>
        </p:nvSpPr>
        <p:spPr>
          <a:xfrm>
            <a:off x="12919743" y="13012502"/>
            <a:ext cx="1175555" cy="4400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08CCCFA8-045C-D244-2989-45760F35BD04}"/>
              </a:ext>
            </a:extLst>
          </p:cNvPr>
          <p:cNvSpPr/>
          <p:nvPr/>
        </p:nvSpPr>
        <p:spPr>
          <a:xfrm>
            <a:off x="7003837" y="14281020"/>
            <a:ext cx="2588548" cy="8884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Neo-6M GPS Module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2D70FA26-E797-A5FC-802F-E7AF6CF9DD7A}"/>
              </a:ext>
            </a:extLst>
          </p:cNvPr>
          <p:cNvSpPr/>
          <p:nvPr/>
        </p:nvSpPr>
        <p:spPr>
          <a:xfrm rot="1804471" flipV="1">
            <a:off x="5882347" y="14021724"/>
            <a:ext cx="1113704" cy="4783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C3D2B7D-DEBA-1510-A6BB-028E2A0E97B3}"/>
              </a:ext>
            </a:extLst>
          </p:cNvPr>
          <p:cNvSpPr txBox="1"/>
          <p:nvPr/>
        </p:nvSpPr>
        <p:spPr>
          <a:xfrm>
            <a:off x="191198" y="22987240"/>
            <a:ext cx="162680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compares Long Short-Term Memory (LSTM) and Support Vector Machine (SVM) for real-time health and position tracking of first responders using input data such as heart rate, GPS coordinates, and environmental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One-Class SVM is well-suited for anomaly detection in unlabeled or semi-supervised datasets, but it has limitations in capturing temporal dynamics, which are crucial in fast-changing disaster response environments.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LSTM, with its capability for sequential learning, excels in modeling time-series data, enabling it to detect early signs of health deterioration and movement anomalies by learning temporal dependencies.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comparative evaluations, LSTM achieved a higher accuracy of 92.79%, significantly outperforming One-Class SVM, which achieved 84.96%, demonstrating LSTM’s superiority in temporal pattern recognition and anomaly detection.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highlight LSTM’s effectiveness for real-time applications, offering faster and more reliable tracking, better situational awareness, and improved decision-making support in high-risk disaster zones.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wearable sensors with LSTM-based analytics provides a scalable and responsive solution aligned with mission-critical objectives such as first responder safety and operational efficiency.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EC5C6D-1AEA-D591-F539-847611A9E9A6}"/>
              </a:ext>
            </a:extLst>
          </p:cNvPr>
          <p:cNvSpPr txBox="1"/>
          <p:nvPr/>
        </p:nvSpPr>
        <p:spPr>
          <a:xfrm>
            <a:off x="238606" y="28465837"/>
            <a:ext cx="158257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Babu, P., &amp; Jayaraman, M. (2022).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wearable health monitoring device for disaster situations.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Health Sciences,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16(1), 34–44.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C., &amp; Zhang, Y. (2020).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GPS and heart rate monitoring in disaster management.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Emergency Management,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18(2), 113–120.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Dey, A., &amp; Ahsan, M. (2019).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monitoring system using MAX30100 sensor.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 Applications,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182(8), 6–12.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Ismail, I., &amp; Ali, F. (2021).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disaster response using IoT technologies: A comprehensive study.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Disaster Risk Reduction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59, 102–112.</a:t>
            </a:r>
            <a:endParaRPr lang="en-US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Wei, Y., &amp; Zhao, X. (2018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a disaster response system based on GPS technology.</a:t>
            </a:r>
            <a:r>
              <a:rPr lang="en-US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 Access,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6, 47087–47097.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3611B05-433C-DE29-44B1-AFE8E1695196}"/>
              </a:ext>
            </a:extLst>
          </p:cNvPr>
          <p:cNvSpPr/>
          <p:nvPr/>
        </p:nvSpPr>
        <p:spPr>
          <a:xfrm rot="19615374">
            <a:off x="9694959" y="14002230"/>
            <a:ext cx="1175555" cy="4400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E1249DD-7D2B-0A86-1DA9-D302C7AC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004" y="10373923"/>
            <a:ext cx="2220410" cy="147758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33DF620-9EAA-050F-E3FD-1AEC09CD59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214" y="14206887"/>
            <a:ext cx="2176860" cy="1581851"/>
          </a:xfrm>
          <a:prstGeom prst="rect">
            <a:avLst/>
          </a:prstGeom>
        </p:spPr>
      </p:pic>
      <p:pic>
        <p:nvPicPr>
          <p:cNvPr id="11" name="Picture 10" descr="A black bag with wires and wires&#10;&#10;AI-generated content may be incorrect.">
            <a:extLst>
              <a:ext uri="{FF2B5EF4-FFF2-40B4-BE49-F238E27FC236}">
                <a16:creationId xmlns:a16="http://schemas.microsoft.com/office/drawing/2014/main" id="{C65D9445-DEF8-35E8-C373-4E22589F1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503" y="4641678"/>
            <a:ext cx="6220129" cy="4063133"/>
          </a:xfrm>
          <a:prstGeom prst="rect">
            <a:avLst/>
          </a:prstGeom>
        </p:spPr>
      </p:pic>
      <p:pic>
        <p:nvPicPr>
          <p:cNvPr id="38" name="Picture 37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AAD822E3-0638-194E-E898-921ED4796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5" y="16946699"/>
            <a:ext cx="5700409" cy="21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685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Aswini, Sammireddy (Contractor)</cp:lastModifiedBy>
  <cp:revision>45</cp:revision>
  <dcterms:created xsi:type="dcterms:W3CDTF">2023-04-19T08:35:46Z</dcterms:created>
  <dcterms:modified xsi:type="dcterms:W3CDTF">2025-05-29T06:07:54Z</dcterms:modified>
</cp:coreProperties>
</file>