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70" r:id="rId8"/>
    <p:sldId id="27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51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ployee_data%20(Autosave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(Autosaved).xlsx]Sheet1!PivotTable1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0-E6D4-2C48-A3D6-678676AC1364}"/>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E6D4-2C48-A3D6-678676AC1364}"/>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3-E6D4-2C48-A3D6-678676AC1364}"/>
            </c:ext>
          </c:extLst>
        </c:ser>
        <c:ser>
          <c:idx val="3"/>
          <c:order val="3"/>
          <c:tx>
            <c:strRef>
              <c:f>Sheet1!$E$3:$E$4</c:f>
              <c:strCache>
                <c:ptCount val="1"/>
                <c:pt idx="0">
                  <c:v>TRUE</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5-E6D4-2C48-A3D6-678676AC1364}"/>
            </c:ext>
          </c:extLst>
        </c:ser>
        <c:dLbls>
          <c:showLegendKey val="0"/>
          <c:showVal val="0"/>
          <c:showCatName val="0"/>
          <c:showSerName val="0"/>
          <c:showPercent val="0"/>
          <c:showBubbleSize val="0"/>
        </c:dLbls>
        <c:gapWidth val="219"/>
        <c:overlap val="-27"/>
        <c:axId val="413680608"/>
        <c:axId val="413677696"/>
      </c:barChart>
      <c:catAx>
        <c:axId val="41368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3677696"/>
        <c:crosses val="autoZero"/>
        <c:auto val="1"/>
        <c:lblAlgn val="ctr"/>
        <c:lblOffset val="100"/>
        <c:noMultiLvlLbl val="0"/>
      </c:catAx>
      <c:valAx>
        <c:axId val="41367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36806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A.ASHWINI </a:t>
            </a:r>
            <a:endParaRPr lang="en-US" sz="2400" dirty="0"/>
          </a:p>
          <a:p>
            <a:r>
              <a:rPr lang="en-US" sz="2400" dirty="0"/>
              <a:t>REGISTER NO:</a:t>
            </a:r>
            <a:r>
              <a:rPr lang="en-IN" sz="2400" dirty="0"/>
              <a:t>2213391036005 </a:t>
            </a:r>
          </a:p>
          <a:p>
            <a:r>
              <a:rPr lang="en-IN" sz="2400" dirty="0"/>
              <a:t>NM ID:E5ED4A3A5FFD4C398484A122EC3CBC13</a:t>
            </a:r>
            <a:endParaRPr lang="en-US" sz="2400" dirty="0"/>
          </a:p>
          <a:p>
            <a:r>
              <a:rPr lang="en-US" sz="2400" dirty="0"/>
              <a:t>DEPARTMENT:</a:t>
            </a:r>
            <a:r>
              <a:rPr lang="en-IN" sz="2400" dirty="0"/>
              <a:t>B.COM COMMERCE </a:t>
            </a:r>
            <a:endParaRPr lang="en-US" sz="2400" dirty="0"/>
          </a:p>
          <a:p>
            <a:r>
              <a:rPr lang="en-US" sz="2400" dirty="0"/>
              <a:t>COLLEGE</a:t>
            </a:r>
            <a:r>
              <a:rPr lang="en-IN" sz="2400" dirty="0"/>
              <a:t>: Queen Mary’s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553DAE5E-2E16-2984-070C-792CFA0089C4}"/>
              </a:ext>
            </a:extLst>
          </p:cNvPr>
          <p:cNvSpPr txBox="1"/>
          <p:nvPr/>
        </p:nvSpPr>
        <p:spPr>
          <a:xfrm>
            <a:off x="755332" y="1752749"/>
            <a:ext cx="5138656" cy="2308324"/>
          </a:xfrm>
          <a:prstGeom prst="rect">
            <a:avLst/>
          </a:prstGeom>
          <a:noFill/>
        </p:spPr>
        <p:txBody>
          <a:bodyPr wrap="square">
            <a:spAutoFit/>
          </a:bodyPr>
          <a:lstStyle/>
          <a:p>
            <a:pPr marL="285750" indent="-285750">
              <a:buFont typeface="Arial" panose="020B0604020202020204" pitchFamily="34" charset="0"/>
              <a:buChar char="•"/>
            </a:pPr>
            <a:r>
              <a:rPr lang="en-US" b="1" dirty="0"/>
              <a:t>employee=-</a:t>
            </a:r>
            <a:r>
              <a:rPr lang="en-IN" b="1" dirty="0" err="1"/>
              <a:t>Edunet</a:t>
            </a:r>
            <a:r>
              <a:rPr lang="en-IN" b="1" dirty="0"/>
              <a:t> </a:t>
            </a:r>
          </a:p>
          <a:p>
            <a:pPr marL="285750" indent="-285750">
              <a:buFont typeface="Arial" panose="020B0604020202020204" pitchFamily="34" charset="0"/>
              <a:buChar char="•"/>
            </a:pPr>
            <a:r>
              <a:rPr lang="en-US" b="1" dirty="0"/>
              <a:t>26-features </a:t>
            </a:r>
            <a:endParaRPr lang="en-IN" b="1" dirty="0"/>
          </a:p>
          <a:p>
            <a:pPr marL="285750" indent="-285750">
              <a:buFont typeface="Arial" panose="020B0604020202020204" pitchFamily="34" charset="0"/>
              <a:buChar char="•"/>
            </a:pPr>
            <a:r>
              <a:rPr lang="en-US" b="1" dirty="0"/>
              <a:t>9-features</a:t>
            </a:r>
            <a:endParaRPr lang="en-IN" b="1" dirty="0"/>
          </a:p>
          <a:p>
            <a:pPr marL="285750" indent="-285750">
              <a:buFont typeface="Arial" panose="020B0604020202020204" pitchFamily="34" charset="0"/>
              <a:buChar char="•"/>
            </a:pPr>
            <a:r>
              <a:rPr lang="en-IN" b="1" dirty="0"/>
              <a:t>Employee </a:t>
            </a:r>
            <a:r>
              <a:rPr lang="en-US" b="1" dirty="0"/>
              <a:t>id-</a:t>
            </a:r>
            <a:r>
              <a:rPr lang="en-IN" b="1" dirty="0"/>
              <a:t> numerical value </a:t>
            </a:r>
          </a:p>
          <a:p>
            <a:pPr marL="285750" indent="-285750">
              <a:buFont typeface="Arial" panose="020B0604020202020204" pitchFamily="34" charset="0"/>
              <a:buChar char="•"/>
            </a:pPr>
            <a:r>
              <a:rPr lang="en-US" b="1" dirty="0"/>
              <a:t>Name-text </a:t>
            </a:r>
            <a:endParaRPr lang="en-IN" b="1" dirty="0"/>
          </a:p>
          <a:p>
            <a:pPr marL="285750" indent="-285750">
              <a:buFont typeface="Arial" panose="020B0604020202020204" pitchFamily="34" charset="0"/>
              <a:buChar char="•"/>
            </a:pPr>
            <a:r>
              <a:rPr lang="en-IN" b="1" dirty="0"/>
              <a:t>Employees </a:t>
            </a:r>
            <a:r>
              <a:rPr lang="en-US" b="1" dirty="0"/>
              <a:t>Performance </a:t>
            </a:r>
            <a:r>
              <a:rPr lang="en-IN" b="1" dirty="0"/>
              <a:t>level</a:t>
            </a:r>
          </a:p>
          <a:p>
            <a:pPr marL="342900" indent="-342900">
              <a:buFont typeface="Arial" panose="020B0604020202020204" pitchFamily="34" charset="0"/>
              <a:buChar char="•"/>
            </a:pPr>
            <a:r>
              <a:rPr lang="en-US" b="1" dirty="0"/>
              <a:t> Gender-male </a:t>
            </a:r>
            <a:r>
              <a:rPr lang="en-IN" b="1" dirty="0"/>
              <a:t>&amp; </a:t>
            </a:r>
            <a:r>
              <a:rPr lang="en-US" b="1" dirty="0"/>
              <a:t>female</a:t>
            </a:r>
            <a:r>
              <a:rPr lang="en-IN" b="1" dirty="0"/>
              <a:t>.</a:t>
            </a:r>
          </a:p>
          <a:p>
            <a:pPr marL="342900" indent="-342900">
              <a:buFont typeface="Arial" panose="020B0604020202020204" pitchFamily="34" charset="0"/>
              <a:buChar char="•"/>
            </a:pPr>
            <a:r>
              <a:rPr lang="en-US" b="1" dirty="0"/>
              <a:t>Employee rating-</a:t>
            </a:r>
            <a:r>
              <a:rPr lang="en-IN" b="1" dirty="0"/>
              <a:t> numerical value </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85567" y="2019300"/>
            <a:ext cx="7011207" cy="2246769"/>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=IF(Z8&gt;5, “CERY HIGH ”,IF(Z8&gt;4,”HIGH”,IF(Z8&gt;3,”MED”,IF(Z8&gt;2,”TRUE </a:t>
            </a:r>
          </a:p>
          <a:p>
            <a:r>
              <a:rPr lang="en-IN" sz="2800" dirty="0">
                <a:latin typeface="Times New Roman" panose="02020603050405020304" pitchFamily="18" charset="0"/>
                <a:cs typeface="Times New Roman" panose="02020603050405020304" pitchFamily="18" charset="0"/>
              </a:rPr>
              <a:t>”,”LOW”)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92B16A6-4C19-8D1D-FD46-926599BF7FB8}"/>
              </a:ext>
            </a:extLst>
          </p:cNvPr>
          <p:cNvSpPr txBox="1"/>
          <p:nvPr/>
        </p:nvSpPr>
        <p:spPr>
          <a:xfrm rot="10800000" flipV="1">
            <a:off x="1040798" y="1483522"/>
            <a:ext cx="6813809" cy="4247317"/>
          </a:xfrm>
          <a:prstGeom prst="rect">
            <a:avLst/>
          </a:prstGeom>
          <a:noFill/>
        </p:spPr>
        <p:txBody>
          <a:bodyPr wrap="square">
            <a:spAutoFit/>
          </a:bodyPr>
          <a:lstStyle/>
          <a:p>
            <a:r>
              <a:rPr lang="en-US" dirty="0"/>
              <a:t>Data collection </a:t>
            </a:r>
            <a:endParaRPr lang="en-IN" dirty="0"/>
          </a:p>
          <a:p>
            <a:r>
              <a:rPr lang="en-IN" dirty="0"/>
              <a:t>1. </a:t>
            </a:r>
            <a:r>
              <a:rPr lang="en-IN" i="1" dirty="0" err="1"/>
              <a:t>edunet</a:t>
            </a:r>
            <a:endParaRPr lang="en-IN" i="1" dirty="0"/>
          </a:p>
          <a:p>
            <a:r>
              <a:rPr lang="en-US" dirty="0"/>
              <a:t>Feature collection </a:t>
            </a:r>
            <a:endParaRPr lang="en-IN" dirty="0"/>
          </a:p>
          <a:p>
            <a:r>
              <a:rPr lang="en-US" dirty="0"/>
              <a:t>1)</a:t>
            </a:r>
            <a:r>
              <a:rPr lang="en-IN" dirty="0"/>
              <a:t> How to use conditional formatting </a:t>
            </a:r>
          </a:p>
          <a:p>
            <a:r>
              <a:rPr lang="en-US" dirty="0"/>
              <a:t> 2) </a:t>
            </a:r>
            <a:r>
              <a:rPr lang="en-IN" dirty="0"/>
              <a:t>missing space fill and removed </a:t>
            </a:r>
          </a:p>
          <a:p>
            <a:r>
              <a:rPr lang="en-US" dirty="0"/>
              <a:t>Data cleaning</a:t>
            </a:r>
            <a:endParaRPr lang="en-IN" dirty="0"/>
          </a:p>
          <a:p>
            <a:r>
              <a:rPr lang="en-US" dirty="0"/>
              <a:t> 1)  </a:t>
            </a:r>
            <a:r>
              <a:rPr lang="en-IN" dirty="0"/>
              <a:t>sort&amp; filter </a:t>
            </a:r>
          </a:p>
          <a:p>
            <a:r>
              <a:rPr lang="en-US" dirty="0"/>
              <a:t>Performance level </a:t>
            </a:r>
            <a:endParaRPr lang="en-IN" dirty="0"/>
          </a:p>
          <a:p>
            <a:pPr marL="342900" indent="-342900">
              <a:buAutoNum type="arabicParenR"/>
            </a:pPr>
            <a:r>
              <a:rPr lang="en-IN" dirty="0"/>
              <a:t>Use graph and identify high,low,medium </a:t>
            </a:r>
          </a:p>
          <a:p>
            <a:r>
              <a:rPr lang="en-IN" dirty="0"/>
              <a:t>Summary </a:t>
            </a:r>
          </a:p>
          <a:p>
            <a:r>
              <a:rPr lang="en-IN" dirty="0"/>
              <a:t>1)Pivot chart </a:t>
            </a:r>
          </a:p>
          <a:p>
            <a:r>
              <a:rPr lang="en-IN" dirty="0"/>
              <a:t>2) Using Excel formulas </a:t>
            </a:r>
          </a:p>
          <a:p>
            <a:r>
              <a:rPr lang="en-IN" dirty="0"/>
              <a:t>Visualization </a:t>
            </a:r>
          </a:p>
          <a:p>
            <a:r>
              <a:rPr lang="en-IN" dirty="0"/>
              <a:t>1)Use </a:t>
            </a:r>
            <a:r>
              <a:rPr lang="en-IN" dirty="0" err="1"/>
              <a:t>sliscer</a:t>
            </a:r>
            <a:r>
              <a:rPr lang="en-IN" dirty="0"/>
              <a:t> for identify employee type</a:t>
            </a:r>
          </a:p>
          <a:p>
            <a:r>
              <a:rPr lang="en-IN" dirty="0"/>
              <a:t>2) Using pivot chart for identify low, medium, high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7296186" y="385443"/>
            <a:ext cx="308959" cy="41071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F71C4B2-AF73-8CCB-891D-CF22C61FB0B4}"/>
              </a:ext>
            </a:extLst>
          </p:cNvPr>
          <p:cNvGraphicFramePr>
            <a:graphicFrameLocks/>
          </p:cNvGraphicFramePr>
          <p:nvPr>
            <p:extLst>
              <p:ext uri="{D42A27DB-BD31-4B8C-83A1-F6EECF244321}">
                <p14:modId xmlns:p14="http://schemas.microsoft.com/office/powerpoint/2010/main" val="1286377515"/>
              </p:ext>
            </p:extLst>
          </p:nvPr>
        </p:nvGraphicFramePr>
        <p:xfrm>
          <a:off x="649701" y="1312937"/>
          <a:ext cx="8586537" cy="45830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417FB4-C0D0-144F-56FD-09077710686C}"/>
              </a:ext>
            </a:extLst>
          </p:cNvPr>
          <p:cNvSpPr txBox="1"/>
          <p:nvPr/>
        </p:nvSpPr>
        <p:spPr>
          <a:xfrm>
            <a:off x="541437" y="1251128"/>
            <a:ext cx="8299545" cy="4524315"/>
          </a:xfrm>
          <a:prstGeom prst="rect">
            <a:avLst/>
          </a:prstGeom>
          <a:noFill/>
        </p:spPr>
        <p:txBody>
          <a:bodyPr wrap="square">
            <a:spAutoFit/>
          </a:bodyPr>
          <a:lstStyle/>
          <a:p>
            <a:r>
              <a:rPr lang="en-US" dirty="0"/>
              <a:t>To grow employee performance improvement, it's essential to implement a combination of strategies that foster growth, development, and continuous learning. Setting clear goals and expectations, providing regular feedback and coaching, and offering training and development opportunities are crucial steps. Additionally, recognizing and rewarding outstanding performance, empowering autonomy and ownership, and encouraging open communication help create a supportive environment. Regular performance evaluations, providing necessary resources and support, and promoting work-life balance also contribute to employee growth. Leading by example, celebrating milestones and successes, and staying flexible and adaptable further reinforce a culture of continuous improvement, ultimately driving employee performance and success.</a:t>
            </a:r>
            <a:endParaRPr lang="en-IN" dirty="0"/>
          </a:p>
          <a:p>
            <a:endParaRPr lang="en-IN" dirty="0"/>
          </a:p>
          <a:p>
            <a:endParaRPr lang="en-IN" dirty="0"/>
          </a:p>
          <a:p>
            <a:r>
              <a:rPr lang="en-IN" dirty="0"/>
              <a:t>SO focus on true employee first and encourage. Then second improved low employee performance.  This is help to the company growth and best performance of Employee’s.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1B1027F-603A-6837-9CD7-C8C2DBE1728B}"/>
              </a:ext>
            </a:extLst>
          </p:cNvPr>
          <p:cNvSpPr txBox="1"/>
          <p:nvPr/>
        </p:nvSpPr>
        <p:spPr>
          <a:xfrm>
            <a:off x="522854" y="2136338"/>
            <a:ext cx="7028819" cy="3139321"/>
          </a:xfrm>
          <a:prstGeom prst="rect">
            <a:avLst/>
          </a:prstGeom>
          <a:noFill/>
        </p:spPr>
        <p:txBody>
          <a:bodyPr wrap="square">
            <a:spAutoFit/>
          </a:bodyPr>
          <a:lstStyle/>
          <a:p>
            <a:pPr marL="342900" indent="-342900">
              <a:buAutoNum type="arabicPeriod"/>
            </a:pPr>
            <a:r>
              <a:rPr lang="en-US" dirty="0"/>
              <a:t>*"Evaluating Excellence: A Data-Driven Approach to Employee Performance Analysis“</a:t>
            </a:r>
            <a:endParaRPr lang="en-IN" dirty="0"/>
          </a:p>
          <a:p>
            <a:pPr marL="342900" indent="-342900">
              <a:buAutoNum type="arabicPeriod"/>
            </a:pPr>
            <a:r>
              <a:rPr lang="en-US" dirty="0"/>
              <a:t>*"Performance Pulse: Analyzing Employee Efficiency and Effectiveness“</a:t>
            </a:r>
            <a:endParaRPr lang="en-IN" dirty="0"/>
          </a:p>
          <a:p>
            <a:pPr marL="342900" indent="-342900">
              <a:buAutoNum type="arabicPeriod"/>
            </a:pPr>
            <a:r>
              <a:rPr lang="en-US" dirty="0"/>
              <a:t>"Employee Excellence Explorer: A Data Science Approach to Performance Analysis“</a:t>
            </a:r>
            <a:endParaRPr lang="en-IN" dirty="0"/>
          </a:p>
          <a:p>
            <a:pPr marL="342900" indent="-342900">
              <a:buAutoNum type="arabicPeriod"/>
            </a:pPr>
            <a:r>
              <a:rPr lang="en-US" dirty="0"/>
              <a:t>Unlocking Human Potential: Employee Performance Analysis and Insights“</a:t>
            </a:r>
            <a:endParaRPr lang="en-IN" dirty="0"/>
          </a:p>
          <a:p>
            <a:pPr marL="342900" indent="-342900">
              <a:buAutoNum type="arabicPeriod"/>
            </a:pPr>
            <a:r>
              <a:rPr lang="en-US" dirty="0"/>
              <a:t>The Performance Factor: A Data-Driven Study of Employee Success"*Choose the one that resonates with your project's goals and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AB0D121-817C-39DB-C617-B2CC479810D4}"/>
              </a:ext>
            </a:extLst>
          </p:cNvPr>
          <p:cNvSpPr txBox="1"/>
          <p:nvPr/>
        </p:nvSpPr>
        <p:spPr>
          <a:xfrm>
            <a:off x="676275" y="2436228"/>
            <a:ext cx="7796291" cy="2862322"/>
          </a:xfrm>
          <a:prstGeom prst="rect">
            <a:avLst/>
          </a:prstGeom>
          <a:noFill/>
        </p:spPr>
        <p:txBody>
          <a:bodyPr wrap="square">
            <a:spAutoFit/>
          </a:bodyPr>
          <a:lstStyle/>
          <a:p>
            <a:r>
              <a:rPr lang="en-IN" dirty="0"/>
              <a:t>*</a:t>
            </a:r>
            <a:r>
              <a:rPr lang="en-US" dirty="0"/>
              <a:t>Employee Data Analyst*- Collects, analyzes, and interprets employee data to inform HR and business decisions</a:t>
            </a:r>
            <a:r>
              <a:rPr lang="en-IN" dirty="0"/>
              <a:t> and identify the difference category of employee like high, medium and low.</a:t>
            </a:r>
          </a:p>
          <a:p>
            <a:r>
              <a:rPr lang="en-US" dirty="0"/>
              <a:t>Develops insights on performance, productivity, and workforce dynamics</a:t>
            </a:r>
            <a:r>
              <a:rPr lang="en-IN" dirty="0"/>
              <a:t>.</a:t>
            </a:r>
            <a:r>
              <a:rPr lang="en-US" dirty="0"/>
              <a:t> Presents findings and recommendations to stakeholders</a:t>
            </a:r>
            <a:r>
              <a:rPr lang="en-IN" dirty="0"/>
              <a:t>.</a:t>
            </a:r>
            <a:r>
              <a:rPr lang="en-US" dirty="0"/>
              <a:t> Requires data analysis, Excel, and communication skills</a:t>
            </a:r>
            <a:r>
              <a:rPr lang="en-IN" dirty="0"/>
              <a:t>.</a:t>
            </a:r>
          </a:p>
          <a:p>
            <a:r>
              <a:rPr lang="en-US" dirty="0"/>
              <a:t>Helps organizations optimize talent development, improve engagement, and drive business outcomes</a:t>
            </a:r>
            <a:r>
              <a:rPr lang="en-IN" dirty="0"/>
              <a:t>.</a:t>
            </a:r>
          </a:p>
          <a:p>
            <a:r>
              <a:rPr lang="en-US" dirty="0"/>
              <a:t> In short, an Employee Data Analyst turns employee data into actionable insights to support strategic workforce management and business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249030" y="1682684"/>
            <a:ext cx="212997" cy="20589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5" name="object 5"/>
          <p:cNvSpPr txBox="1">
            <a:spLocks noGrp="1"/>
          </p:cNvSpPr>
          <p:nvPr>
            <p:ph type="title" idx="4294967295"/>
          </p:nvPr>
        </p:nvSpPr>
        <p:spPr>
          <a:xfrm>
            <a:off x="0" y="544513"/>
            <a:ext cx="5013325" cy="519112"/>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BA7735D8-9825-E67F-E1A3-B172100B9B54}"/>
              </a:ext>
            </a:extLst>
          </p:cNvPr>
          <p:cNvSpPr txBox="1"/>
          <p:nvPr/>
        </p:nvSpPr>
        <p:spPr>
          <a:xfrm>
            <a:off x="1069474" y="1305996"/>
            <a:ext cx="5466199" cy="5109091"/>
          </a:xfrm>
          <a:prstGeom prst="rect">
            <a:avLst/>
          </a:prstGeom>
          <a:ln/>
        </p:spPr>
        <p:style>
          <a:lnRef idx="3">
            <a:schemeClr val="lt1"/>
          </a:lnRef>
          <a:fillRef idx="1">
            <a:schemeClr val="accent3"/>
          </a:fillRef>
          <a:effectRef idx="1">
            <a:schemeClr val="accent3"/>
          </a:effectRef>
          <a:fontRef idx="minor">
            <a:schemeClr val="lt1"/>
          </a:fontRef>
        </p:style>
        <p:txBody>
          <a:bodyPr wrap="square">
            <a:spAutoFit/>
          </a:bodyPr>
          <a:lstStyle/>
          <a:p>
            <a:pPr marL="342900" indent="-342900">
              <a:buAutoNum type="arabicPeriod"/>
            </a:pPr>
            <a:r>
              <a:rPr lang="en-US" i="1" dirty="0"/>
              <a:t>*</a:t>
            </a:r>
            <a:r>
              <a:rPr lang="en-US" sz="1400" i="1" dirty="0"/>
              <a:t>HR Managers*: Use insights to develop talent management strategies, improve employee engagement, and optimize workforce planning.</a:t>
            </a:r>
            <a:endParaRPr lang="en-IN" sz="1400" i="1" dirty="0"/>
          </a:p>
          <a:p>
            <a:pPr marL="342900" indent="-342900">
              <a:buAutoNum type="arabicPeriod"/>
            </a:pPr>
            <a:r>
              <a:rPr lang="en-US" sz="1400" i="1" dirty="0"/>
              <a:t> *Line Managers*: Utilize data to evaluate team performance, identify areas for improvement, and inform coaching and development decisions.</a:t>
            </a:r>
            <a:endParaRPr lang="en-IN" sz="1400" i="1" dirty="0"/>
          </a:p>
          <a:p>
            <a:pPr marL="342900" indent="-342900">
              <a:buAutoNum type="arabicPeriod"/>
            </a:pPr>
            <a:r>
              <a:rPr lang="en-US" sz="1400" i="1" dirty="0"/>
              <a:t>*Senior Leaders*: Receive high-level insights to inform strategic decisions, drive business outcomes, and measure organizational effectiveness.</a:t>
            </a:r>
            <a:endParaRPr lang="en-IN" sz="1400" i="1" dirty="0"/>
          </a:p>
          <a:p>
            <a:pPr marL="342900" indent="-342900">
              <a:buAutoNum type="arabicPeriod"/>
            </a:pPr>
            <a:r>
              <a:rPr lang="en-US" sz="1400" i="1" dirty="0"/>
              <a:t> *Employee Development Teams*: Use data to create targeted training programs, improve employee skills, and enhance career development </a:t>
            </a:r>
            <a:r>
              <a:rPr lang="en-IN" sz="1400" i="1" dirty="0"/>
              <a:t>opportunities. </a:t>
            </a:r>
          </a:p>
          <a:p>
            <a:pPr marL="342900" indent="-342900">
              <a:buAutoNum type="arabicPeriod"/>
            </a:pPr>
            <a:r>
              <a:rPr lang="en-US" sz="1400" i="1" dirty="0"/>
              <a:t>*Compensation and Benefits Teams*: Analyze performance data to inform compensation and benefits decisions, ensuring fair and competitive practices.6. *Succession Planning Teams</a:t>
            </a:r>
            <a:r>
              <a:rPr lang="en-IN" sz="1400" i="1" dirty="0"/>
              <a:t>.</a:t>
            </a:r>
          </a:p>
          <a:p>
            <a:pPr marL="342900" indent="-342900">
              <a:buAutoNum type="arabicPeriod"/>
            </a:pPr>
            <a:r>
              <a:rPr lang="en-US" sz="1400" i="1" dirty="0"/>
              <a:t> Identify top performers and potential successors to critical roles, ensuring continuity and leadership development.</a:t>
            </a:r>
            <a:endParaRPr lang="en-IN" sz="1400" i="1" dirty="0"/>
          </a:p>
          <a:p>
            <a:pPr marL="342900" indent="-342900">
              <a:buAutoNum type="arabicPeriod"/>
            </a:pPr>
            <a:r>
              <a:rPr lang="en-US" sz="1400" i="1" dirty="0"/>
              <a:t> *Diversity, Equity, and Inclusion (DEI) Teams*: Use data to identify areas for improvement, track progress, and inform initiatives promoting a more inclusive workplace.</a:t>
            </a:r>
            <a:endParaRPr lang="en-IN" sz="1400" i="1" dirty="0"/>
          </a:p>
          <a:p>
            <a:pPr marL="342900" indent="-342900">
              <a:buAutoNum type="arabicPeriod"/>
            </a:pPr>
            <a:r>
              <a:rPr lang="en-US" sz="1400" i="1" dirty="0"/>
              <a:t>Employees themselves*: Receive feedback and insights to understand their strengths, weaknesses, and opportunities for growth and development.</a:t>
            </a:r>
          </a:p>
        </p:txBody>
      </p:sp>
      <p:pic>
        <p:nvPicPr>
          <p:cNvPr id="10" name="Picture 9">
            <a:extLst>
              <a:ext uri="{FF2B5EF4-FFF2-40B4-BE49-F238E27FC236}">
                <a16:creationId xmlns:a16="http://schemas.microsoft.com/office/drawing/2014/main" id="{EDFDA538-86AB-3791-8A1D-C6280AF48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285" y="1305996"/>
            <a:ext cx="2953752" cy="2461460"/>
          </a:xfrm>
          <a:prstGeom prst="rect">
            <a:avLst/>
          </a:prstGeom>
          <a:effectLst>
            <a:reflection blurRad="6350" stA="50000" endA="300" endPos="5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5E4566-5D34-2176-6E5E-0494F739F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43" y="305245"/>
            <a:ext cx="8300740" cy="5982369"/>
          </a:xfrm>
          <a:prstGeom prst="roundRect">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79881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E1C765-88E9-3DEB-48B1-09A1DEC65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561" y="470122"/>
            <a:ext cx="6820865" cy="57255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21840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4AFBBAEF-3610-D44D-CE0D-52904DA7067E}"/>
              </a:ext>
            </a:extLst>
          </p:cNvPr>
          <p:cNvSpPr txBox="1"/>
          <p:nvPr/>
        </p:nvSpPr>
        <p:spPr>
          <a:xfrm>
            <a:off x="3258098" y="2965084"/>
            <a:ext cx="8095320" cy="1200329"/>
          </a:xfrm>
          <a:prstGeom prst="rect">
            <a:avLst/>
          </a:prstGeom>
          <a:noFill/>
        </p:spPr>
        <p:txBody>
          <a:bodyPr wrap="square">
            <a:spAutoFit/>
          </a:bodyPr>
          <a:lstStyle/>
          <a:p>
            <a:r>
              <a:rPr lang="en-US" b="1" i="1" dirty="0"/>
              <a:t>Conditional formatting- missing </a:t>
            </a:r>
            <a:endParaRPr lang="en-IN" b="1" i="1" dirty="0"/>
          </a:p>
          <a:p>
            <a:r>
              <a:rPr lang="en-US" b="1" i="1" dirty="0"/>
              <a:t>Filter- remove Formula- performance </a:t>
            </a:r>
            <a:endParaRPr lang="en-IN" b="1" i="1" dirty="0"/>
          </a:p>
          <a:p>
            <a:r>
              <a:rPr lang="en-US" b="1" i="1" dirty="0"/>
              <a:t>Pivot-summary </a:t>
            </a:r>
            <a:endParaRPr lang="en-IN" b="1" i="1" dirty="0"/>
          </a:p>
          <a:p>
            <a:r>
              <a:rPr lang="en-US" b="1" i="1" dirty="0"/>
              <a:t>Graph- data visualization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717</Words>
  <Application>Microsoft Office PowerPoint</Application>
  <PresentationFormat>Widescreen</PresentationFormat>
  <Paragraphs>94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PowerPoint Presentation</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16</cp:revision>
  <dcterms:created xsi:type="dcterms:W3CDTF">2024-03-29T15:07:22Z</dcterms:created>
  <dcterms:modified xsi:type="dcterms:W3CDTF">2024-08-31T06:47:01Z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