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317" r:id="rId5"/>
    <p:sldId id="332" r:id="rId6"/>
    <p:sldId id="344" r:id="rId7"/>
    <p:sldId id="354" r:id="rId8"/>
    <p:sldId id="345" r:id="rId9"/>
    <p:sldId id="342" r:id="rId10"/>
    <p:sldId id="346" r:id="rId11"/>
    <p:sldId id="347" r:id="rId12"/>
    <p:sldId id="329" r:id="rId13"/>
    <p:sldId id="355" r:id="rId14"/>
    <p:sldId id="348" r:id="rId15"/>
    <p:sldId id="312" r:id="rId16"/>
    <p:sldId id="325" r:id="rId17"/>
    <p:sldId id="327" r:id="rId18"/>
    <p:sldId id="333" r:id="rId19"/>
    <p:sldId id="335" r:id="rId20"/>
    <p:sldId id="337" r:id="rId21"/>
    <p:sldId id="324" r:id="rId22"/>
    <p:sldId id="349" r:id="rId23"/>
    <p:sldId id="350" r:id="rId24"/>
    <p:sldId id="351" r:id="rId25"/>
    <p:sldId id="343" r:id="rId26"/>
    <p:sldId id="33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36A58"/>
    <a:srgbClr val="505A47"/>
    <a:srgbClr val="D1D8B7"/>
    <a:srgbClr val="A09D79"/>
    <a:srgbClr val="AD5C4D"/>
    <a:srgbClr val="543E35"/>
    <a:srgbClr val="637700"/>
    <a:srgbClr val="FFF4ED"/>
    <a:srgbClr val="5E6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5405" autoAdjust="0"/>
  </p:normalViewPr>
  <p:slideViewPr>
    <p:cSldViewPr snapToGrid="0">
      <p:cViewPr varScale="1">
        <p:scale>
          <a:sx n="91" d="100"/>
          <a:sy n="91" d="100"/>
        </p:scale>
        <p:origin x="206" y="7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WINI ANIL" userId="8797349d5bb95fdd" providerId="LiveId" clId="{E311EFB9-3A20-4AE0-89B3-55DA19D53964}"/>
    <pc:docChg chg="custSel delSld modSld">
      <pc:chgData name="ASWINI ANIL" userId="8797349d5bb95fdd" providerId="LiveId" clId="{E311EFB9-3A20-4AE0-89B3-55DA19D53964}" dt="2025-10-22T09:58:22.187" v="1" actId="2696"/>
      <pc:docMkLst>
        <pc:docMk/>
      </pc:docMkLst>
      <pc:sldChg chg="delSp del mod delAnim">
        <pc:chgData name="ASWINI ANIL" userId="8797349d5bb95fdd" providerId="LiveId" clId="{E311EFB9-3A20-4AE0-89B3-55DA19D53964}" dt="2025-10-22T09:58:22.187" v="1" actId="2696"/>
        <pc:sldMkLst>
          <pc:docMk/>
          <pc:sldMk cId="2933883312" sldId="352"/>
        </pc:sldMkLst>
        <pc:picChg chg="del">
          <ac:chgData name="ASWINI ANIL" userId="8797349d5bb95fdd" providerId="LiveId" clId="{E311EFB9-3A20-4AE0-89B3-55DA19D53964}" dt="2025-10-22T09:58:17.972" v="0" actId="478"/>
          <ac:picMkLst>
            <pc:docMk/>
            <pc:sldMk cId="2933883312" sldId="352"/>
            <ac:picMk id="5" creationId="{0C9F4545-D2CC-083D-3F55-89EE122130A8}"/>
          </ac:picMkLst>
        </pc:picChg>
      </pc:sldChg>
    </pc:docChg>
  </pc:docChgLst>
  <pc:docChgLst>
    <pc:chgData name="ASWINI ANIL" userId="8797349d5bb95fdd" providerId="LiveId" clId="{3B2D648D-E8FA-4CE4-BA2E-CF6409112249}"/>
    <pc:docChg chg="undo custSel addSld delSld modSld sldOrd">
      <pc:chgData name="ASWINI ANIL" userId="8797349d5bb95fdd" providerId="LiveId" clId="{3B2D648D-E8FA-4CE4-BA2E-CF6409112249}" dt="2025-08-18T15:42:12.349" v="1212" actId="1076"/>
      <pc:docMkLst>
        <pc:docMk/>
      </pc:docMkLst>
      <pc:sldChg chg="modSp mod">
        <pc:chgData name="ASWINI ANIL" userId="8797349d5bb95fdd" providerId="LiveId" clId="{3B2D648D-E8FA-4CE4-BA2E-CF6409112249}" dt="2025-07-19T15:36:08.806" v="468" actId="2711"/>
        <pc:sldMkLst>
          <pc:docMk/>
          <pc:sldMk cId="1096717490" sldId="263"/>
        </pc:sldMkLst>
      </pc:sldChg>
      <pc:sldChg chg="modSp mod">
        <pc:chgData name="ASWINI ANIL" userId="8797349d5bb95fdd" providerId="LiveId" clId="{3B2D648D-E8FA-4CE4-BA2E-CF6409112249}" dt="2025-07-19T15:35:57.760" v="467" actId="2711"/>
        <pc:sldMkLst>
          <pc:docMk/>
          <pc:sldMk cId="1966913227" sldId="309"/>
        </pc:sldMkLst>
      </pc:sldChg>
      <pc:sldChg chg="modSp mod">
        <pc:chgData name="ASWINI ANIL" userId="8797349d5bb95fdd" providerId="LiveId" clId="{3B2D648D-E8FA-4CE4-BA2E-CF6409112249}" dt="2025-07-19T15:36:17.532" v="469" actId="2711"/>
        <pc:sldMkLst>
          <pc:docMk/>
          <pc:sldMk cId="4230106960" sldId="310"/>
        </pc:sldMkLst>
      </pc:sldChg>
      <pc:sldChg chg="modSp mod">
        <pc:chgData name="ASWINI ANIL" userId="8797349d5bb95fdd" providerId="LiveId" clId="{3B2D648D-E8FA-4CE4-BA2E-CF6409112249}" dt="2025-07-19T15:36:34.039" v="470" actId="2711"/>
        <pc:sldMkLst>
          <pc:docMk/>
          <pc:sldMk cId="3748348926" sldId="311"/>
        </pc:sldMkLst>
      </pc:sldChg>
      <pc:sldChg chg="modSp mod">
        <pc:chgData name="ASWINI ANIL" userId="8797349d5bb95fdd" providerId="LiveId" clId="{3B2D648D-E8FA-4CE4-BA2E-CF6409112249}" dt="2025-08-06T15:23:36.788" v="976" actId="2711"/>
        <pc:sldMkLst>
          <pc:docMk/>
          <pc:sldMk cId="859909800" sldId="312"/>
        </pc:sldMkLst>
      </pc:sldChg>
      <pc:sldChg chg="modSp del mod">
        <pc:chgData name="ASWINI ANIL" userId="8797349d5bb95fdd" providerId="LiveId" clId="{3B2D648D-E8FA-4CE4-BA2E-CF6409112249}" dt="2025-07-19T15:26:47.557" v="380" actId="2696"/>
        <pc:sldMkLst>
          <pc:docMk/>
          <pc:sldMk cId="3064996118" sldId="315"/>
        </pc:sldMkLst>
      </pc:sldChg>
      <pc:sldChg chg="modSp mod">
        <pc:chgData name="ASWINI ANIL" userId="8797349d5bb95fdd" providerId="LiveId" clId="{3B2D648D-E8FA-4CE4-BA2E-CF6409112249}" dt="2025-08-18T15:12:35.706" v="1076" actId="20577"/>
        <pc:sldMkLst>
          <pc:docMk/>
          <pc:sldMk cId="537809529" sldId="316"/>
        </pc:sldMkLst>
      </pc:sldChg>
      <pc:sldChg chg="modSp mod">
        <pc:chgData name="ASWINI ANIL" userId="8797349d5bb95fdd" providerId="LiveId" clId="{3B2D648D-E8FA-4CE4-BA2E-CF6409112249}" dt="2025-07-19T15:41:51.856" v="527" actId="20577"/>
        <pc:sldMkLst>
          <pc:docMk/>
          <pc:sldMk cId="1338167130" sldId="317"/>
        </pc:sldMkLst>
      </pc:sldChg>
      <pc:sldChg chg="modSp mod ord">
        <pc:chgData name="ASWINI ANIL" userId="8797349d5bb95fdd" providerId="LiveId" clId="{3B2D648D-E8FA-4CE4-BA2E-CF6409112249}" dt="2025-08-06T15:02:33.791" v="908"/>
        <pc:sldMkLst>
          <pc:docMk/>
          <pc:sldMk cId="3116005990" sldId="318"/>
        </pc:sldMkLst>
      </pc:sldChg>
      <pc:sldChg chg="modSp mod ord">
        <pc:chgData name="ASWINI ANIL" userId="8797349d5bb95fdd" providerId="LiveId" clId="{3B2D648D-E8FA-4CE4-BA2E-CF6409112249}" dt="2025-08-06T15:03:49.299" v="931"/>
        <pc:sldMkLst>
          <pc:docMk/>
          <pc:sldMk cId="39299912" sldId="319"/>
        </pc:sldMkLst>
      </pc:sldChg>
      <pc:sldChg chg="modSp mod ord">
        <pc:chgData name="ASWINI ANIL" userId="8797349d5bb95fdd" providerId="LiveId" clId="{3B2D648D-E8FA-4CE4-BA2E-CF6409112249}" dt="2025-08-06T15:03:29.160" v="930"/>
        <pc:sldMkLst>
          <pc:docMk/>
          <pc:sldMk cId="4241745039" sldId="320"/>
        </pc:sldMkLst>
      </pc:sldChg>
      <pc:sldChg chg="modSp mod ord">
        <pc:chgData name="ASWINI ANIL" userId="8797349d5bb95fdd" providerId="LiveId" clId="{3B2D648D-E8FA-4CE4-BA2E-CF6409112249}" dt="2025-08-06T15:04:15.552" v="933"/>
        <pc:sldMkLst>
          <pc:docMk/>
          <pc:sldMk cId="3467161257" sldId="321"/>
        </pc:sldMkLst>
      </pc:sldChg>
      <pc:sldChg chg="modSp mod">
        <pc:chgData name="ASWINI ANIL" userId="8797349d5bb95fdd" providerId="LiveId" clId="{3B2D648D-E8FA-4CE4-BA2E-CF6409112249}" dt="2025-08-18T15:13:08.637" v="1089" actId="20577"/>
        <pc:sldMkLst>
          <pc:docMk/>
          <pc:sldMk cId="549400109" sldId="322"/>
        </pc:sldMkLst>
      </pc:sldChg>
      <pc:sldChg chg="modSp mod">
        <pc:chgData name="ASWINI ANIL" userId="8797349d5bb95fdd" providerId="LiveId" clId="{3B2D648D-E8FA-4CE4-BA2E-CF6409112249}" dt="2025-07-19T15:40:18.883" v="516" actId="2711"/>
        <pc:sldMkLst>
          <pc:docMk/>
          <pc:sldMk cId="629359976" sldId="323"/>
        </pc:sldMkLst>
      </pc:sldChg>
      <pc:sldChg chg="modSp add del mod ord">
        <pc:chgData name="ASWINI ANIL" userId="8797349d5bb95fdd" providerId="LiveId" clId="{3B2D648D-E8FA-4CE4-BA2E-CF6409112249}" dt="2025-08-06T15:05:21.364" v="939"/>
        <pc:sldMkLst>
          <pc:docMk/>
          <pc:sldMk cId="2965710268" sldId="324"/>
        </pc:sldMkLst>
      </pc:sldChg>
      <pc:sldChg chg="addSp delSp modSp new mod">
        <pc:chgData name="ASWINI ANIL" userId="8797349d5bb95fdd" providerId="LiveId" clId="{3B2D648D-E8FA-4CE4-BA2E-CF6409112249}" dt="2025-07-19T15:40:43.413" v="519" actId="113"/>
        <pc:sldMkLst>
          <pc:docMk/>
          <pc:sldMk cId="4184135842" sldId="325"/>
        </pc:sldMkLst>
      </pc:sldChg>
      <pc:sldChg chg="addSp delSp modSp new mod">
        <pc:chgData name="ASWINI ANIL" userId="8797349d5bb95fdd" providerId="LiveId" clId="{3B2D648D-E8FA-4CE4-BA2E-CF6409112249}" dt="2025-07-19T15:40:49.471" v="520" actId="2711"/>
        <pc:sldMkLst>
          <pc:docMk/>
          <pc:sldMk cId="2013533640" sldId="326"/>
        </pc:sldMkLst>
      </pc:sldChg>
      <pc:sldChg chg="addSp delSp modSp new mod">
        <pc:chgData name="ASWINI ANIL" userId="8797349d5bb95fdd" providerId="LiveId" clId="{3B2D648D-E8FA-4CE4-BA2E-CF6409112249}" dt="2025-07-28T09:44:48.972" v="592" actId="14100"/>
        <pc:sldMkLst>
          <pc:docMk/>
          <pc:sldMk cId="2663217637" sldId="327"/>
        </pc:sldMkLst>
      </pc:sldChg>
      <pc:sldChg chg="addSp delSp modSp new mod">
        <pc:chgData name="ASWINI ANIL" userId="8797349d5bb95fdd" providerId="LiveId" clId="{3B2D648D-E8FA-4CE4-BA2E-CF6409112249}" dt="2025-07-19T15:41:05.793" v="522" actId="2711"/>
        <pc:sldMkLst>
          <pc:docMk/>
          <pc:sldMk cId="2934587519" sldId="328"/>
        </pc:sldMkLst>
      </pc:sldChg>
      <pc:sldChg chg="addSp delSp modSp new mod ord">
        <pc:chgData name="ASWINI ANIL" userId="8797349d5bb95fdd" providerId="LiveId" clId="{3B2D648D-E8FA-4CE4-BA2E-CF6409112249}" dt="2025-08-06T15:04:53.702" v="935"/>
        <pc:sldMkLst>
          <pc:docMk/>
          <pc:sldMk cId="1635325976" sldId="329"/>
        </pc:sldMkLst>
      </pc:sldChg>
      <pc:sldChg chg="new del">
        <pc:chgData name="ASWINI ANIL" userId="8797349d5bb95fdd" providerId="LiveId" clId="{3B2D648D-E8FA-4CE4-BA2E-CF6409112249}" dt="2025-07-19T15:30:42.966" v="433" actId="2696"/>
        <pc:sldMkLst>
          <pc:docMk/>
          <pc:sldMk cId="2437256428" sldId="330"/>
        </pc:sldMkLst>
      </pc:sldChg>
      <pc:sldChg chg="delSp modSp new del mod">
        <pc:chgData name="ASWINI ANIL" userId="8797349d5bb95fdd" providerId="LiveId" clId="{3B2D648D-E8FA-4CE4-BA2E-CF6409112249}" dt="2025-07-19T15:30:24.950" v="430" actId="2696"/>
        <pc:sldMkLst>
          <pc:docMk/>
          <pc:sldMk cId="2637164562" sldId="330"/>
        </pc:sldMkLst>
      </pc:sldChg>
      <pc:sldChg chg="add del">
        <pc:chgData name="ASWINI ANIL" userId="8797349d5bb95fdd" providerId="LiveId" clId="{3B2D648D-E8FA-4CE4-BA2E-CF6409112249}" dt="2025-07-28T09:10:52.821" v="529" actId="2696"/>
        <pc:sldMkLst>
          <pc:docMk/>
          <pc:sldMk cId="2126428181" sldId="331"/>
        </pc:sldMkLst>
      </pc:sldChg>
      <pc:sldChg chg="addSp delSp modSp new mod">
        <pc:chgData name="ASWINI ANIL" userId="8797349d5bb95fdd" providerId="LiveId" clId="{3B2D648D-E8FA-4CE4-BA2E-CF6409112249}" dt="2025-07-19T15:35:30.332" v="465" actId="20577"/>
        <pc:sldMkLst>
          <pc:docMk/>
          <pc:sldMk cId="3456075551" sldId="332"/>
        </pc:sldMkLst>
      </pc:sldChg>
      <pc:sldChg chg="addSp delSp modSp mod">
        <pc:chgData name="ASWINI ANIL" userId="8797349d5bb95fdd" providerId="LiveId" clId="{3B2D648D-E8FA-4CE4-BA2E-CF6409112249}" dt="2025-08-05T15:18:42.726" v="821" actId="14100"/>
        <pc:sldMkLst>
          <pc:docMk/>
          <pc:sldMk cId="3078835597" sldId="333"/>
        </pc:sldMkLst>
      </pc:sldChg>
      <pc:sldChg chg="modSp new mod">
        <pc:chgData name="ASWINI ANIL" userId="8797349d5bb95fdd" providerId="LiveId" clId="{3B2D648D-E8FA-4CE4-BA2E-CF6409112249}" dt="2025-07-28T09:12:31.327" v="550" actId="2711"/>
        <pc:sldMkLst>
          <pc:docMk/>
          <pc:sldMk cId="775967595" sldId="334"/>
        </pc:sldMkLst>
      </pc:sldChg>
      <pc:sldChg chg="new del">
        <pc:chgData name="ASWINI ANIL" userId="8797349d5bb95fdd" providerId="LiveId" clId="{3B2D648D-E8FA-4CE4-BA2E-CF6409112249}" dt="2025-07-28T09:10:58.150" v="530" actId="2696"/>
        <pc:sldMkLst>
          <pc:docMk/>
          <pc:sldMk cId="1125058135" sldId="334"/>
        </pc:sldMkLst>
      </pc:sldChg>
      <pc:sldChg chg="addSp delSp modSp new mod">
        <pc:chgData name="ASWINI ANIL" userId="8797349d5bb95fdd" providerId="LiveId" clId="{3B2D648D-E8FA-4CE4-BA2E-CF6409112249}" dt="2025-08-06T15:07:01.335" v="944" actId="1076"/>
        <pc:sldMkLst>
          <pc:docMk/>
          <pc:sldMk cId="3036387053" sldId="335"/>
        </pc:sldMkLst>
      </pc:sldChg>
      <pc:sldChg chg="new del">
        <pc:chgData name="ASWINI ANIL" userId="8797349d5bb95fdd" providerId="LiveId" clId="{3B2D648D-E8FA-4CE4-BA2E-CF6409112249}" dt="2025-07-31T10:27:19.115" v="785" actId="2696"/>
        <pc:sldMkLst>
          <pc:docMk/>
          <pc:sldMk cId="789256120" sldId="336"/>
        </pc:sldMkLst>
      </pc:sldChg>
      <pc:sldChg chg="new del">
        <pc:chgData name="ASWINI ANIL" userId="8797349d5bb95fdd" providerId="LiveId" clId="{3B2D648D-E8FA-4CE4-BA2E-CF6409112249}" dt="2025-07-31T10:27:59.789" v="793" actId="680"/>
        <pc:sldMkLst>
          <pc:docMk/>
          <pc:sldMk cId="1131096500" sldId="336"/>
        </pc:sldMkLst>
      </pc:sldChg>
      <pc:sldChg chg="addSp delSp modSp new del mod">
        <pc:chgData name="ASWINI ANIL" userId="8797349d5bb95fdd" providerId="LiveId" clId="{3B2D648D-E8FA-4CE4-BA2E-CF6409112249}" dt="2025-08-06T14:50:30.966" v="845" actId="2696"/>
        <pc:sldMkLst>
          <pc:docMk/>
          <pc:sldMk cId="3737299729" sldId="336"/>
        </pc:sldMkLst>
      </pc:sldChg>
      <pc:sldChg chg="add del">
        <pc:chgData name="ASWINI ANIL" userId="8797349d5bb95fdd" providerId="LiveId" clId="{3B2D648D-E8FA-4CE4-BA2E-CF6409112249}" dt="2025-07-31T10:27:33.971" v="788"/>
        <pc:sldMkLst>
          <pc:docMk/>
          <pc:sldMk cId="170017219" sldId="337"/>
        </pc:sldMkLst>
      </pc:sldChg>
      <pc:sldChg chg="add del">
        <pc:chgData name="ASWINI ANIL" userId="8797349d5bb95fdd" providerId="LiveId" clId="{3B2D648D-E8FA-4CE4-BA2E-CF6409112249}" dt="2025-07-31T10:27:59.408" v="792"/>
        <pc:sldMkLst>
          <pc:docMk/>
          <pc:sldMk cId="1766500303" sldId="337"/>
        </pc:sldMkLst>
      </pc:sldChg>
      <pc:sldChg chg="addSp delSp modSp mod">
        <pc:chgData name="ASWINI ANIL" userId="8797349d5bb95fdd" providerId="LiveId" clId="{3B2D648D-E8FA-4CE4-BA2E-CF6409112249}" dt="2025-08-13T14:45:55.003" v="1030" actId="1076"/>
        <pc:sldMkLst>
          <pc:docMk/>
          <pc:sldMk cId="2161888173" sldId="337"/>
        </pc:sldMkLst>
      </pc:sldChg>
      <pc:sldChg chg="addSp delSp modSp mod">
        <pc:chgData name="ASWINI ANIL" userId="8797349d5bb95fdd" providerId="LiveId" clId="{3B2D648D-E8FA-4CE4-BA2E-CF6409112249}" dt="2025-08-06T14:31:08.848" v="838" actId="14100"/>
        <pc:sldMkLst>
          <pc:docMk/>
          <pc:sldMk cId="677878036" sldId="338"/>
        </pc:sldMkLst>
      </pc:sldChg>
      <pc:sldChg chg="add del">
        <pc:chgData name="ASWINI ANIL" userId="8797349d5bb95fdd" providerId="LiveId" clId="{3B2D648D-E8FA-4CE4-BA2E-CF6409112249}" dt="2025-07-31T10:27:59.087" v="791"/>
        <pc:sldMkLst>
          <pc:docMk/>
          <pc:sldMk cId="4126097480" sldId="338"/>
        </pc:sldMkLst>
      </pc:sldChg>
      <pc:sldChg chg="new del">
        <pc:chgData name="ASWINI ANIL" userId="8797349d5bb95fdd" providerId="LiveId" clId="{3B2D648D-E8FA-4CE4-BA2E-CF6409112249}" dt="2025-08-06T15:02:06.720" v="906" actId="2696"/>
        <pc:sldMkLst>
          <pc:docMk/>
          <pc:sldMk cId="653421882" sldId="339"/>
        </pc:sldMkLst>
      </pc:sldChg>
      <pc:sldChg chg="addSp delSp modSp new mod">
        <pc:chgData name="ASWINI ANIL" userId="8797349d5bb95fdd" providerId="LiveId" clId="{3B2D648D-E8FA-4CE4-BA2E-CF6409112249}" dt="2025-08-06T15:02:00.390" v="905" actId="1076"/>
        <pc:sldMkLst>
          <pc:docMk/>
          <pc:sldMk cId="411230359" sldId="340"/>
        </pc:sldMkLst>
      </pc:sldChg>
      <pc:sldChg chg="new del">
        <pc:chgData name="ASWINI ANIL" userId="8797349d5bb95fdd" providerId="LiveId" clId="{3B2D648D-E8FA-4CE4-BA2E-CF6409112249}" dt="2025-08-18T15:02:02.126" v="1032" actId="47"/>
        <pc:sldMkLst>
          <pc:docMk/>
          <pc:sldMk cId="2739588864" sldId="341"/>
        </pc:sldMkLst>
      </pc:sldChg>
      <pc:sldChg chg="addSp delSp modSp new mod modAnim">
        <pc:chgData name="ASWINI ANIL" userId="8797349d5bb95fdd" providerId="LiveId" clId="{3B2D648D-E8FA-4CE4-BA2E-CF6409112249}" dt="2025-08-18T15:04:30.532" v="1058" actId="1076"/>
        <pc:sldMkLst>
          <pc:docMk/>
          <pc:sldMk cId="4122835676" sldId="341"/>
        </pc:sldMkLst>
      </pc:sldChg>
      <pc:sldChg chg="addSp delSp modSp new mod">
        <pc:chgData name="ASWINI ANIL" userId="8797349d5bb95fdd" providerId="LiveId" clId="{3B2D648D-E8FA-4CE4-BA2E-CF6409112249}" dt="2025-08-18T15:34:41.073" v="1155" actId="1076"/>
        <pc:sldMkLst>
          <pc:docMk/>
          <pc:sldMk cId="3968755516" sldId="342"/>
        </pc:sldMkLst>
      </pc:sldChg>
      <pc:sldChg chg="addSp delSp modSp new mod">
        <pc:chgData name="ASWINI ANIL" userId="8797349d5bb95fdd" providerId="LiveId" clId="{3B2D648D-E8FA-4CE4-BA2E-CF6409112249}" dt="2025-08-18T15:37:56.408" v="1184" actId="1076"/>
        <pc:sldMkLst>
          <pc:docMk/>
          <pc:sldMk cId="1353049936" sldId="343"/>
        </pc:sldMkLst>
      </pc:sldChg>
      <pc:sldChg chg="addSp delSp modSp new mod">
        <pc:chgData name="ASWINI ANIL" userId="8797349d5bb95fdd" providerId="LiveId" clId="{3B2D648D-E8FA-4CE4-BA2E-CF6409112249}" dt="2025-08-18T15:42:12.349" v="1212" actId="1076"/>
        <pc:sldMkLst>
          <pc:docMk/>
          <pc:sldMk cId="1606052894" sldId="344"/>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10/22/2025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16T08:20:31.734"/>
    </inkml:context>
    <inkml:brush xml:id="br0">
      <inkml:brushProperty name="width" value="0.35" units="cm"/>
      <inkml:brushProperty name="height" value="0.35" units="cm"/>
      <inkml:brushProperty name="color" value="#FFFFFF"/>
    </inkml:brush>
  </inkml:definitions>
  <inkml:trace contextRef="#ctx0" brushRef="#br0">100 101 24575,'-2'-1'0,"0"0"0,0 0 0,0 0 0,0 0 0,0 0 0,1 0 0,-1-1 0,0 1 0,1-1 0,-1 1 0,1-1 0,-1 0 0,1 1 0,0-1 0,0 0 0,-1-2 0,-9-10 0,-10-2 0,18 14 0,-1-1 0,1 1 0,-1 0 0,1-1 0,0 0 0,0 0 0,0 0 0,0 0 0,1 0 0,0-1 0,-4-5 0,6 9 0,0 0 0,0-1 0,0 1 0,0 0 0,0 0 0,0 0 0,0 0 0,0-1 0,0 1 0,0 0 0,0 0 0,0 0 0,0-1 0,0 1 0,0 0 0,0 0 0,1 0 0,-1 0 0,0 0 0,0-1 0,0 1 0,0 0 0,0 0 0,0 0 0,1 0 0,-1 0 0,0 0 0,0 0 0,0-1 0,0 1 0,1 0 0,-1 0 0,0 0 0,0 0 0,0 0 0,0 0 0,1 0 0,-1 0 0,0 0 0,0 0 0,0 0 0,1 0 0,13 1 0,10 7 0,2 8 0,-21-12 0,0 0 0,1-1 0,0 0 0,-1 0 0,1 0 0,1 0 0,-1-1 0,0 0 0,0-1 0,12 2 0,33 1 0,-28-3 0,1 1 0,23 5 0,-5-1 0,0-1 0,0-3 0,73-4 0,-24-1 0,26 1 0,129 5 0,-171 8 0,-46-6 0,48 2 0,331-8 0,-385 2 0,-1 1 0,27 6 0,-24-3 0,38 2 0,249-6 0,-148-3 0,-142 4 0,-1 0 0,30 7 0,-28-5 0,41 4 0,-35-8 0,11 1 0,73 11 0,-84-8 0,0-2 0,34 0 0,-36-2 0,1 1 0,45 8 0,-15-1 0,1-2 0,-1-2 0,86-7 0,-32 1 0,0 2-1365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16T08:31:04.465"/>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16T08:31:12.828"/>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16T08:31:58.074"/>
    </inkml:context>
    <inkml:brush xml:id="br0">
      <inkml:brushProperty name="width" value="0.35" units="cm"/>
      <inkml:brushProperty name="height" value="0.35" units="cm"/>
      <inkml:brushProperty name="color" value="#FFFFFF"/>
    </inkml:brush>
  </inkml:definitions>
  <inkml:trace contextRef="#ctx0" brushRef="#br0">3282 4 24575,'65'-2'0,"-35"1"0,1 1 0,0 1 0,32 5 0,-61-6 0,0 0 0,1 1 0,-1-1 0,0 1 0,0 0 0,1-1 0,-1 1 0,0 0 0,0 0 0,0 1 0,0-1 0,0 0 0,3 4 0,-5-5 0,0 0 0,1 1 0,-1-1 0,0 1 0,0-1 0,0 0 0,0 1 0,0-1 0,0 1 0,0-1 0,0 0 0,0 1 0,0-1 0,0 1 0,0-1 0,0 1 0,0-1 0,0 0 0,0 1 0,0-1 0,0 1 0,-1-1 0,1 0 0,0 1 0,0-1 0,-1 1 0,-16 13 0,-110 48 0,119-58 0,8-2 0,9 0 0,21-1 0,-9-1 0,-40-1 0,-38 0 0,102-21 0,-22 14 0,-15 6 0,0 0 0,0-1 0,-1 0 0,0 0 0,9-6 0,-16 9 0,1 0 0,-1 0 0,0 0 0,0 0 0,0 0 0,1 0 0,-1-1 0,0 1 0,0 0 0,0 0 0,0 0 0,0 0 0,0-1 0,1 1 0,-1 0 0,0 0 0,0 0 0,0 0 0,0-1 0,0 1 0,0 0 0,0 0 0,0 0 0,0-1 0,0 1 0,0 0 0,0 0 0,0-1 0,0 1 0,0 0 0,0 0 0,0 0 0,0-1 0,0 1 0,0 0 0,0 0 0,0 0 0,-1 0 0,1-1 0,0 1 0,0 0 0,0 0 0,0 0 0,0 0 0,0-1 0,-1 1 0,1 0 0,0 0 0,0 0 0,0 0 0,0 0 0,-1 0 0,1 0 0,0-1 0,0 1 0,0 0 0,-1 0 0,1 0 0,0 0 0,0 0 0,0 0 0,-1 0 0,1 0 0,0 0 0,0 0 0,-1 0 0,-18-3 0,-34 4 0,0 1 0,0 4 0,-60 12 0,46-6 0,-94 17 0,-119 15 0,390-46 0,-70 3 0,0-2 0,0-2 0,45-8 0,-82 10 0,19-3 0,-16 5 0,-13 6 0,-97 56 0,86-53 0,-56 22 0,73-32 0,1 0 0,0 0 0,0 0 0,-1 0 0,1 0 0,0 0 0,-1 0 0,1 0 0,0 0 0,-1 0 0,1 1 0,0-1 0,0 0 0,-1 0 0,1 0 0,0 0 0,0 0 0,-1 1 0,1-1 0,0 0 0,0 0 0,-1 0 0,1 1 0,0-1 0,0 0 0,0 0 0,0 1 0,-1-1 0,1 0 0,0 0 0,0 1 0,0-1 0,0 0 0,0 1 0,0-1 0,0 0 0,0 1 0,0-1 0,0 0 0,0 0 0,0 1 0,0-1 0,0 0 0,0 1 0,0-1 0,0 1 0,17 3 0,29-3 0,-11-6 0,53-15 0,-73 16 0,-1-1 0,1 0 0,-1-1 0,-1-1 0,1 0 0,14-11 0,-27 18 0,-1 0 0,0 0 0,0 0 0,0-1 0,1 1 0,-1 0 0,0 0 0,0 0 0,0 0 0,0-1 0,0 1 0,1 0 0,-1 0 0,0-1 0,0 1 0,0 0 0,0 0 0,0 0 0,0-1 0,0 1 0,0 0 0,0 0 0,0-1 0,0 1 0,0 0 0,0 0 0,0-1 0,0 1 0,0 0 0,0 0 0,0-1 0,0 1 0,0 0 0,0 0 0,0 0 0,0-1 0,-1 1 0,1 0 0,0 0 0,0 0 0,0-1 0,0 1 0,-1 0 0,1 0 0,0 0 0,0 0 0,0 0 0,-1-1 0,1 1 0,0 0 0,0 0 0,0 0 0,-1 0 0,1 0 0,0 0 0,0 0 0,-1 0 0,1 0 0,0 0 0,0 0 0,-1 0 0,1 0 0,0 0 0,0 0 0,0 0 0,-1 0 0,1 0 0,0 0 0,-1 0 0,-21-2 0,21 2 0,-404-1 0,180 4 0,-228-3 0,413 2 0,-45 8 0,-32 1 0,98-11 0,-1 0 0,0-2 0,1 0 0,-33-8 0,34 7 0,-1 0 0,1 1 0,-35 1 0,-9 0 0,61 1 0,-1 0 0,0-1 0,0 1 0,0 0 0,1-1 0,-1 1 0,0-1 0,0 1 0,1-1 0,-1 0 0,0 0 0,1 0 0,-1 0 0,1 0 0,-1 0 0,1 0 0,-3-3 0,4 3 0,0 1 0,0 0 0,0-1 0,-1 1 0,1-1 0,0 1 0,0 0 0,0-1 0,0 1 0,0-1 0,0 1 0,0 0 0,0-1 0,0 1 0,0-1 0,0 1 0,0-1 0,0 1 0,0 0 0,0-1 0,1 1 0,-1-1 0,0 1 0,0 0 0,0-1 0,1 1 0,-1-1 0,19-9 0,32 3 0,-43 7 0,-1 0 0,1-1 0,-1 0 0,1 0 0,-1-1 0,1 0 0,-1 0 0,7-4 0,-15 3 0,-9 1 0,-12 0 0,-2 5 0,-1 1 0,1 1 0,0 1 0,0 1 0,1 1 0,-33 16 0,33-13 0,-1-1 0,-1-1 0,1-1 0,-1-1 0,-1-2 0,-29 3 0,-241-8 0,151-2 0,167 2 0,-11-1 0,0 0 0,0 2 0,0-1 0,-1 1 0,1 0 0,0 1 0,0 1 0,-1 0 0,16 6 0,-26-9 0,1 0 0,0 0 0,-1 0 0,1 1 0,-1-1 0,1 0 0,-1 1 0,1-1 0,-1 0 0,1 1 0,-1-1 0,1 0 0,-1 1 0,0-1 0,1 1 0,-1-1 0,0 1 0,1-1 0,-1 1 0,0-1 0,0 1 0,1-1 0,-1 1 0,0 0 0,0-1 0,0 1 0,0-1 0,0 1 0,0 0 0,0-1 0,0 1 0,0-1 0,0 1 0,0 0 0,0-1 0,0 1 0,0-1 0,-1 1 0,1-1 0,0 1 0,0-1 0,-1 1 0,1-1 0,0 1 0,-1-1 0,1 1 0,0-1 0,-1 1 0,1-1 0,-1 0 0,1 1 0,-1-1 0,1 1 0,-1-1 0,1 0 0,-1 0 0,0 1 0,-35 16 0,-8-4 0,0-2 0,0-2 0,-79 5 0,-139-9 0,171-5 0,89 0 0,1 1 0,0 0 0,0-1 0,-1 1 0,1 0 0,0 0 0,0 0 0,0 0 0,0 0 0,0 0 0,0 0 0,0 0 0,1 1 0,-1-1 0,0 0 0,1 1 0,-1-1 0,1 0 0,-1 1 0,1-1 0,-1 2 0,-4 8 0,-24 29 0,-3-1 0,-1-1 0,-53 46 0,85-83 0,20-11 0,12-12 0,-11 5 0,1 1 0,1 1 0,0 1 0,1 1 0,0 1 0,1 1 0,26-8 0,181-45 0,-165 48 0,-16 4 0,264-53 0,-260 62 0,-54 3 0,0 0 0,-1 0 0,1 0 0,0 0 0,0 0 0,0-1 0,0 1 0,0 0 0,0 0 0,-1 0 0,1 0 0,0-1 0,0 1 0,0 0 0,0 0 0,0 0 0,0 0 0,0-1 0,0 1 0,0 0 0,0 0 0,0 0 0,0-1 0,0 1 0,0 0 0,0 0 0,0 0 0,0-1 0,0 1 0,0 0 0,0 0 0,0 0 0,0 0 0,0-1 0,0 1 0,0 0 0,0 0 0,0 0 0,0 0 0,1-1 0,-1 1 0,0 0 0,0 0 0,0 0 0,0 0 0,0 0 0,1-1 0,-1 1 0,0 0 0,0 0 0,0 0 0,0 0 0,1 0 0,-1 0 0,0 0 0,13-11 0,-1 7 0,0-1 0,0 2 0,0 0 0,0 0 0,0 1 0,14-1 0,78 1 0,-68 3 0,185 17 0,-177-12 0,-37-5 0,-1 0 0,1 0 0,0 1 0,0-1 0,-1 2 0,1-1 0,-1 1 0,0 0 0,9 6 0,-14-9 0,0 1 0,0 0 0,0 0 0,0 0 0,0 0 0,0 0 0,0 0 0,-1 0 0,1 1 0,0-1 0,-1 0 0,1 0 0,-1 1 0,1-1 0,-1 0 0,1 1 0,-1-1 0,0 0 0,0 1 0,0 1 0,0-1 0,-1 1 0,1-1 0,-1 0 0,0 1 0,0-1 0,0 0 0,0 0 0,0 0 0,-1 0 0,1 0 0,-1 0 0,1 0 0,-1 0 0,0 0 0,-3 2 0,-2 2 0,-2 0 0,1 0 0,0-1 0,-1 0 0,0 0 0,0-1 0,-11 4 0,-73 17 0,3-1 0,81-20 0,3-2 0,1 1 0,-1-1 0,0 0 0,0 0 0,-1-1 0,1 0 0,0 0 0,0 0 0,-1-1 0,1 0 0,-11-1 0,16 1 0,1 0 0,0 0 0,-1 0 0,1 0 0,0 0 0,-1 0 0,1 0 0,0 0 0,0 0 0,-1-1 0,1 1 0,0 0 0,-1 0 0,1 0 0,0 0 0,-1-1 0,1 1 0,0 0 0,0 0 0,0-1 0,-1 1 0,1 0 0,0 0 0,0-1 0,0 1 0,-1 0 0,1-1 0,0 1 0,0 0 0,0-1 0,0 1 0,0 0 0,0-1 0,0 1 0,0 0 0,0-1 0,0 1 0,0 0 0,0-1 0,0 0 0,12-13 0,21-7 0,-20 15 0,-6 3 0,0-1 0,0 1 0,0 0 0,1 0 0,-1 1 0,1 0 0,15-2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10/22/2025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8.jp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customXml" Target="../ink/ink2.xml"/><Relationship Id="rId4" Type="http://schemas.openxmlformats.org/officeDocument/2006/relationships/image" Target="../media/image11.png"/><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title"/>
          </p:nvPr>
        </p:nvSpPr>
        <p:spPr>
          <a:xfrm>
            <a:off x="2796595" y="-561155"/>
            <a:ext cx="6247047" cy="5141343"/>
          </a:xfrm>
        </p:spPr>
        <p:txBody>
          <a:bodyPr anchor="ctr"/>
          <a:lstStyle/>
          <a:p>
            <a:pPr algn="ctr"/>
            <a:r>
              <a:rPr lang="en-IN" sz="3600" b="1" i="1" dirty="0">
                <a:solidFill>
                  <a:schemeClr val="accent6">
                    <a:lumMod val="10000"/>
                  </a:schemeClr>
                </a:solidFill>
                <a:latin typeface="Bodoni MT Black" panose="02070A03080606020203" pitchFamily="18" charset="0"/>
                <a:cs typeface="Times New Roman" panose="02020603050405020304" pitchFamily="18" charset="0"/>
              </a:rPr>
              <a:t>FRUIT DISEASE </a:t>
            </a:r>
            <a:br>
              <a:rPr lang="en-IN" sz="3600" b="1" i="1" dirty="0">
                <a:solidFill>
                  <a:schemeClr val="accent6">
                    <a:lumMod val="10000"/>
                  </a:schemeClr>
                </a:solidFill>
                <a:latin typeface="Bodoni MT Black" panose="02070A03080606020203" pitchFamily="18" charset="0"/>
                <a:cs typeface="Times New Roman" panose="02020603050405020304" pitchFamily="18" charset="0"/>
              </a:rPr>
            </a:br>
            <a:r>
              <a:rPr lang="en-IN" sz="3600" b="1" i="1" dirty="0">
                <a:solidFill>
                  <a:schemeClr val="accent6">
                    <a:lumMod val="10000"/>
                  </a:schemeClr>
                </a:solidFill>
                <a:latin typeface="Bodoni MT Black" panose="02070A03080606020203" pitchFamily="18" charset="0"/>
                <a:cs typeface="Times New Roman" panose="02020603050405020304" pitchFamily="18" charset="0"/>
              </a:rPr>
              <a:t>DETECTION SYSTEM </a:t>
            </a:r>
            <a:endParaRPr lang="en-US" sz="3600" b="1" i="1" dirty="0">
              <a:solidFill>
                <a:schemeClr val="accent6">
                  <a:lumMod val="10000"/>
                </a:schemeClr>
              </a:solidFill>
              <a:latin typeface="Bodoni MT Black" panose="02070A03080606020203" pitchFamily="18" charset="0"/>
              <a:cs typeface="Times New Roman" panose="02020603050405020304" pitchFamily="18" charset="0"/>
            </a:endParaRPr>
          </a:p>
        </p:txBody>
      </p:sp>
      <p:sp>
        <p:nvSpPr>
          <p:cNvPr id="11" name="Content Placeholder 10">
            <a:extLst>
              <a:ext uri="{FF2B5EF4-FFF2-40B4-BE49-F238E27FC236}">
                <a16:creationId xmlns:a16="http://schemas.microsoft.com/office/drawing/2014/main" id="{EE77E950-AD1D-D2A8-3C57-E68F2F652211}"/>
              </a:ext>
            </a:extLst>
          </p:cNvPr>
          <p:cNvSpPr>
            <a:spLocks noGrp="1"/>
          </p:cNvSpPr>
          <p:nvPr>
            <p:ph idx="1"/>
          </p:nvPr>
        </p:nvSpPr>
        <p:spPr>
          <a:xfrm>
            <a:off x="6271882" y="3824232"/>
            <a:ext cx="5641848" cy="2792185"/>
          </a:xfrm>
        </p:spPr>
        <p:txBody>
          <a:bodyPr>
            <a:normAutofit/>
          </a:bodyPr>
          <a:lstStyle/>
          <a:p>
            <a:r>
              <a:rPr lang="en-IN" sz="1800" dirty="0">
                <a:solidFill>
                  <a:srgbClr val="000000"/>
                </a:solidFill>
                <a:latin typeface="Times New Roman" panose="02020603050405020304" pitchFamily="18" charset="0"/>
                <a:cs typeface="Times New Roman" panose="02020603050405020304" pitchFamily="18" charset="0"/>
              </a:rPr>
              <a:t>ASWINI ANIL</a:t>
            </a:r>
          </a:p>
          <a:p>
            <a:r>
              <a:rPr lang="en-IN" sz="1800" dirty="0">
                <a:solidFill>
                  <a:srgbClr val="000000"/>
                </a:solidFill>
                <a:latin typeface="Times New Roman" panose="02020603050405020304" pitchFamily="18" charset="0"/>
                <a:cs typeface="Times New Roman" panose="02020603050405020304" pitchFamily="18" charset="0"/>
              </a:rPr>
              <a:t>ROLL NO:20</a:t>
            </a:r>
          </a:p>
          <a:p>
            <a:r>
              <a:rPr lang="en-IN" sz="1800" dirty="0">
                <a:solidFill>
                  <a:srgbClr val="000000"/>
                </a:solidFill>
                <a:latin typeface="Times New Roman" panose="02020603050405020304" pitchFamily="18" charset="0"/>
                <a:cs typeface="Times New Roman" panose="02020603050405020304" pitchFamily="18" charset="0"/>
              </a:rPr>
              <a:t>S3 MCA</a:t>
            </a:r>
          </a:p>
          <a:p>
            <a:r>
              <a:rPr lang="en-IN" sz="1800" dirty="0">
                <a:solidFill>
                  <a:srgbClr val="000000"/>
                </a:solidFill>
                <a:latin typeface="Times New Roman" panose="02020603050405020304" pitchFamily="18" charset="0"/>
                <a:cs typeface="Times New Roman" panose="02020603050405020304" pitchFamily="18" charset="0"/>
              </a:rPr>
              <a:t>                     REG NO: MLM24MCA-2021</a:t>
            </a:r>
          </a:p>
          <a:p>
            <a:r>
              <a:rPr lang="en-IN" sz="1800" dirty="0">
                <a:solidFill>
                  <a:srgbClr val="000000"/>
                </a:solidFill>
                <a:latin typeface="Times New Roman" panose="02020603050405020304" pitchFamily="18" charset="0"/>
                <a:cs typeface="Times New Roman" panose="02020603050405020304" pitchFamily="18" charset="0"/>
              </a:rPr>
              <a:t>                         DATE OF </a:t>
            </a:r>
            <a:r>
              <a:rPr lang="en-IN" sz="1800">
                <a:solidFill>
                  <a:srgbClr val="000000"/>
                </a:solidFill>
                <a:latin typeface="Times New Roman" panose="02020603050405020304" pitchFamily="18" charset="0"/>
                <a:cs typeface="Times New Roman" panose="02020603050405020304" pitchFamily="18" charset="0"/>
              </a:rPr>
              <a:t>REVIEW:21/07/2025</a:t>
            </a:r>
            <a:endParaRPr lang="en-IN" sz="1800" dirty="0">
              <a:solidFill>
                <a:srgbClr val="000000"/>
              </a:solidFill>
              <a:latin typeface="Times New Roman" panose="02020603050405020304" pitchFamily="18" charset="0"/>
              <a:cs typeface="Times New Roman" panose="02020603050405020304" pitchFamily="18" charset="0"/>
            </a:endParaRPr>
          </a:p>
          <a:p>
            <a:endParaRPr lang="en-IN" dirty="0"/>
          </a:p>
        </p:txBody>
      </p:sp>
      <p:pic>
        <p:nvPicPr>
          <p:cNvPr id="10" name="Picture 9">
            <a:extLst>
              <a:ext uri="{FF2B5EF4-FFF2-40B4-BE49-F238E27FC236}">
                <a16:creationId xmlns:a16="http://schemas.microsoft.com/office/drawing/2014/main" id="{A1F227D1-835F-5173-4479-6170CA3CF4EA}"/>
              </a:ext>
            </a:extLst>
          </p:cNvPr>
          <p:cNvPicPr>
            <a:picLocks noChangeAspect="1"/>
          </p:cNvPicPr>
          <p:nvPr/>
        </p:nvPicPr>
        <p:blipFill>
          <a:blip r:embed="rId3"/>
          <a:stretch>
            <a:fillRect/>
          </a:stretch>
        </p:blipFill>
        <p:spPr>
          <a:xfrm>
            <a:off x="7044780" y="4580188"/>
            <a:ext cx="5450296" cy="1280271"/>
          </a:xfrm>
          <a:prstGeom prst="rect">
            <a:avLst/>
          </a:prstGeom>
        </p:spPr>
      </p:pic>
      <p:sp>
        <p:nvSpPr>
          <p:cNvPr id="13" name="TextBox 12">
            <a:extLst>
              <a:ext uri="{FF2B5EF4-FFF2-40B4-BE49-F238E27FC236}">
                <a16:creationId xmlns:a16="http://schemas.microsoft.com/office/drawing/2014/main" id="{8DBC05E3-8FA7-6B5B-E683-90252476C784}"/>
              </a:ext>
            </a:extLst>
          </p:cNvPr>
          <p:cNvSpPr txBox="1"/>
          <p:nvPr/>
        </p:nvSpPr>
        <p:spPr>
          <a:xfrm>
            <a:off x="416408" y="4054187"/>
            <a:ext cx="5274128" cy="1292662"/>
          </a:xfrm>
          <a:prstGeom prst="rect">
            <a:avLst/>
          </a:prstGeom>
          <a:noFill/>
        </p:spPr>
        <p:txBody>
          <a:bodyPr wrap="square">
            <a:spAutoFit/>
          </a:bodyPr>
          <a:lstStyle/>
          <a:p>
            <a:r>
              <a:rPr lang="en-IN" dirty="0">
                <a:solidFill>
                  <a:srgbClr val="000000"/>
                </a:solidFill>
                <a:latin typeface="Times New Roman" panose="02020603050405020304" pitchFamily="18" charset="0"/>
                <a:cs typeface="Times New Roman" panose="02020603050405020304" pitchFamily="18" charset="0"/>
              </a:rPr>
              <a:t>GUIDE:</a:t>
            </a:r>
          </a:p>
          <a:p>
            <a:r>
              <a:rPr lang="en-IN" dirty="0">
                <a:solidFill>
                  <a:srgbClr val="000000"/>
                </a:solidFill>
                <a:latin typeface="Times New Roman" panose="02020603050405020304" pitchFamily="18" charset="0"/>
                <a:cs typeface="Times New Roman" panose="02020603050405020304" pitchFamily="18" charset="0"/>
              </a:rPr>
              <a:t>MS. GREESHMA P KURIAN</a:t>
            </a:r>
          </a:p>
          <a:p>
            <a:r>
              <a:rPr lang="en-IN" dirty="0">
                <a:solidFill>
                  <a:srgbClr val="000000"/>
                </a:solidFill>
                <a:latin typeface="Times New Roman" panose="02020603050405020304" pitchFamily="18" charset="0"/>
                <a:cs typeface="Times New Roman" panose="02020603050405020304" pitchFamily="18" charset="0"/>
              </a:rPr>
              <a:t>ASSISTANT PROFESSOR</a:t>
            </a:r>
          </a:p>
          <a:p>
            <a:r>
              <a:rPr lang="en-IN" dirty="0">
                <a:solidFill>
                  <a:srgbClr val="000000"/>
                </a:solidFill>
                <a:latin typeface="Times New Roman" panose="02020603050405020304" pitchFamily="18" charset="0"/>
                <a:cs typeface="Times New Roman" panose="02020603050405020304" pitchFamily="18" charset="0"/>
              </a:rPr>
              <a:t>DEPT. OF COMPUTER APPLICATIONS</a:t>
            </a:r>
            <a:r>
              <a:rPr lang="en-IN" sz="2400" dirty="0">
                <a:solidFill>
                  <a:srgbClr val="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7BA8-2C55-B2FF-1CBA-8F373878C245}"/>
              </a:ext>
            </a:extLst>
          </p:cNvPr>
          <p:cNvSpPr>
            <a:spLocks noGrp="1"/>
          </p:cNvSpPr>
          <p:nvPr>
            <p:ph type="title"/>
          </p:nvPr>
        </p:nvSpPr>
        <p:spPr>
          <a:xfrm>
            <a:off x="880547" y="204107"/>
            <a:ext cx="10360152" cy="914400"/>
          </a:xfrm>
        </p:spPr>
        <p:txBody>
          <a:bodyPr/>
          <a:lstStyle/>
          <a:p>
            <a:pPr algn="ctr"/>
            <a:r>
              <a:rPr lang="en-IN" b="1" dirty="0">
                <a:solidFill>
                  <a:srgbClr val="000000"/>
                </a:solidFill>
              </a:rPr>
              <a:t>LITERATURE REVIEW </a:t>
            </a:r>
            <a:endParaRPr lang="en-IN" dirty="0"/>
          </a:p>
        </p:txBody>
      </p:sp>
      <p:sp>
        <p:nvSpPr>
          <p:cNvPr id="4" name="Slide Number Placeholder 3">
            <a:extLst>
              <a:ext uri="{FF2B5EF4-FFF2-40B4-BE49-F238E27FC236}">
                <a16:creationId xmlns:a16="http://schemas.microsoft.com/office/drawing/2014/main" id="{F4B7D84A-56A0-B048-C649-BFBBA0532CFE}"/>
              </a:ext>
            </a:extLst>
          </p:cNvPr>
          <p:cNvSpPr>
            <a:spLocks noGrp="1"/>
          </p:cNvSpPr>
          <p:nvPr>
            <p:ph type="sldNum" sz="quarter" idx="4"/>
          </p:nvPr>
        </p:nvSpPr>
        <p:spPr/>
        <p:txBody>
          <a:bodyPr/>
          <a:lstStyle/>
          <a:p>
            <a:fld id="{58FB4751-880F-D840-AAA9-3A15815CC996}" type="slidenum">
              <a:rPr lang="en-US" smtClean="0"/>
              <a:pPr/>
              <a:t>10</a:t>
            </a:fld>
            <a:endParaRPr lang="en-US" dirty="0"/>
          </a:p>
        </p:txBody>
      </p:sp>
      <p:graphicFrame>
        <p:nvGraphicFramePr>
          <p:cNvPr id="5" name="Table 4">
            <a:extLst>
              <a:ext uri="{FF2B5EF4-FFF2-40B4-BE49-F238E27FC236}">
                <a16:creationId xmlns:a16="http://schemas.microsoft.com/office/drawing/2014/main" id="{660CBAD1-6079-81D0-F4D2-71088F49190B}"/>
              </a:ext>
            </a:extLst>
          </p:cNvPr>
          <p:cNvGraphicFramePr>
            <a:graphicFrameLocks noGrp="1"/>
          </p:cNvGraphicFramePr>
          <p:nvPr>
            <p:extLst>
              <p:ext uri="{D42A27DB-BD31-4B8C-83A1-F6EECF244321}">
                <p14:modId xmlns:p14="http://schemas.microsoft.com/office/powerpoint/2010/main" val="3643703638"/>
              </p:ext>
            </p:extLst>
          </p:nvPr>
        </p:nvGraphicFramePr>
        <p:xfrm>
          <a:off x="767440" y="1335201"/>
          <a:ext cx="10586360" cy="4167528"/>
        </p:xfrm>
        <a:graphic>
          <a:graphicData uri="http://schemas.openxmlformats.org/drawingml/2006/table">
            <a:tbl>
              <a:tblPr firstRow="1" bandRow="1">
                <a:tableStyleId>{284E427A-3D55-4303-BF80-6455036E1DE7}</a:tableStyleId>
              </a:tblPr>
              <a:tblGrid>
                <a:gridCol w="2117273">
                  <a:extLst>
                    <a:ext uri="{9D8B030D-6E8A-4147-A177-3AD203B41FA5}">
                      <a16:colId xmlns:a16="http://schemas.microsoft.com/office/drawing/2014/main" val="1047556655"/>
                    </a:ext>
                  </a:extLst>
                </a:gridCol>
                <a:gridCol w="1025977">
                  <a:extLst>
                    <a:ext uri="{9D8B030D-6E8A-4147-A177-3AD203B41FA5}">
                      <a16:colId xmlns:a16="http://schemas.microsoft.com/office/drawing/2014/main" val="3809966549"/>
                    </a:ext>
                  </a:extLst>
                </a:gridCol>
                <a:gridCol w="1608364">
                  <a:extLst>
                    <a:ext uri="{9D8B030D-6E8A-4147-A177-3AD203B41FA5}">
                      <a16:colId xmlns:a16="http://schemas.microsoft.com/office/drawing/2014/main" val="4198906866"/>
                    </a:ext>
                  </a:extLst>
                </a:gridCol>
                <a:gridCol w="3208564">
                  <a:extLst>
                    <a:ext uri="{9D8B030D-6E8A-4147-A177-3AD203B41FA5}">
                      <a16:colId xmlns:a16="http://schemas.microsoft.com/office/drawing/2014/main" val="3006892448"/>
                    </a:ext>
                  </a:extLst>
                </a:gridCol>
                <a:gridCol w="2626182">
                  <a:extLst>
                    <a:ext uri="{9D8B030D-6E8A-4147-A177-3AD203B41FA5}">
                      <a16:colId xmlns:a16="http://schemas.microsoft.com/office/drawing/2014/main" val="3719829545"/>
                    </a:ext>
                  </a:extLst>
                </a:gridCol>
              </a:tblGrid>
              <a:tr h="5691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AUTHOR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SOURCE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TITLE</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WORK</a:t>
                      </a:r>
                    </a:p>
                    <a:p>
                      <a:endParaRPr lang="en-IN" dirty="0"/>
                    </a:p>
                  </a:txBody>
                  <a:tcPr/>
                </a:tc>
                <a:extLst>
                  <a:ext uri="{0D108BD9-81ED-4DB2-BD59-A6C34878D82A}">
                    <a16:rowId xmlns:a16="http://schemas.microsoft.com/office/drawing/2014/main" val="2286303914"/>
                  </a:ext>
                </a:extLst>
              </a:tr>
              <a:tr h="650475">
                <a:tc>
                  <a:txBody>
                    <a:bodyPr/>
                    <a:lstStyle/>
                    <a:p>
                      <a:r>
                        <a:rPr lang="en-IN" sz="1400" dirty="0">
                          <a:latin typeface="Times New Roman" panose="02020603050405020304" pitchFamily="18" charset="0"/>
                          <a:cs typeface="Times New Roman" panose="02020603050405020304" pitchFamily="18" charset="0"/>
                        </a:rPr>
                        <a:t>Wang, Liu, Wang, Xiong, Zhang, Zhao, Luo, Lin &amp; He</a:t>
                      </a:r>
                    </a:p>
                  </a:txBody>
                  <a:tcPr/>
                </a:tc>
                <a:tc>
                  <a:txBody>
                    <a:bodyPr/>
                    <a:lstStyle/>
                    <a:p>
                      <a:r>
                        <a:rPr lang="en-IN" sz="1400" dirty="0">
                          <a:latin typeface="Times New Roman" panose="02020603050405020304" pitchFamily="18" charset="0"/>
                          <a:cs typeface="Times New Roman" panose="02020603050405020304" pitchFamily="18" charset="0"/>
                        </a:rPr>
                        <a:t>2022</a:t>
                      </a:r>
                    </a:p>
                  </a:txBody>
                  <a:tcPr/>
                </a:tc>
                <a:tc>
                  <a:txBody>
                    <a:bodyPr/>
                    <a:lstStyle/>
                    <a:p>
                      <a:r>
                        <a:rPr lang="en-IN" sz="1400" dirty="0">
                          <a:latin typeface="Times New Roman" panose="02020603050405020304" pitchFamily="18" charset="0"/>
                          <a:cs typeface="Times New Roman" panose="02020603050405020304" pitchFamily="18" charset="0"/>
                        </a:rPr>
                        <a:t>PubMed</a:t>
                      </a:r>
                    </a:p>
                  </a:txBody>
                  <a:tcPr/>
                </a:tc>
                <a:tc>
                  <a:txBody>
                    <a:bodyPr/>
                    <a:lstStyle/>
                    <a:p>
                      <a:r>
                        <a:rPr lang="en-US" sz="1400" dirty="0">
                          <a:latin typeface="Times New Roman" panose="02020603050405020304" pitchFamily="18" charset="0"/>
                          <a:cs typeface="Times New Roman" panose="02020603050405020304" pitchFamily="18" charset="0"/>
                        </a:rPr>
                        <a:t>Application of CNN-Based Detection Methods in Fresh Fruit Production: A Comprehensive Review</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Reviewed CNN-based fruit detection and classification techniques.</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Yunyoung</a:t>
                      </a:r>
                      <a:r>
                        <a:rPr lang="en-IN" sz="1400" dirty="0">
                          <a:latin typeface="Times New Roman" panose="02020603050405020304" pitchFamily="18" charset="0"/>
                          <a:cs typeface="Times New Roman" panose="02020603050405020304" pitchFamily="18" charset="0"/>
                        </a:rPr>
                        <a:t> Nam et al.</a:t>
                      </a:r>
                    </a:p>
                  </a:txBody>
                  <a:tcPr/>
                </a:tc>
                <a:extLst>
                  <a:ext uri="{0D108BD9-81ED-4DB2-BD59-A6C34878D82A}">
                    <a16:rowId xmlns:a16="http://schemas.microsoft.com/office/drawing/2014/main" val="2298011901"/>
                  </a:ext>
                </a:extLst>
              </a:tr>
              <a:tr h="460753">
                <a:tc>
                  <a:txBody>
                    <a:bodyPr/>
                    <a:lstStyle/>
                    <a:p>
                      <a:r>
                        <a:rPr lang="en-IN" sz="1400" dirty="0" err="1">
                          <a:latin typeface="Times New Roman" panose="02020603050405020304" pitchFamily="18" charset="0"/>
                          <a:cs typeface="Times New Roman" panose="02020603050405020304" pitchFamily="18" charset="0"/>
                        </a:rPr>
                        <a:t>Yunyoung</a:t>
                      </a:r>
                      <a:r>
                        <a:rPr lang="en-IN" sz="1400" dirty="0">
                          <a:latin typeface="Times New Roman" panose="02020603050405020304" pitchFamily="18" charset="0"/>
                          <a:cs typeface="Times New Roman" panose="02020603050405020304" pitchFamily="18" charset="0"/>
                        </a:rPr>
                        <a:t> Nam et al.</a:t>
                      </a:r>
                    </a:p>
                  </a:txBody>
                  <a:tcPr/>
                </a:tc>
                <a:tc>
                  <a:txBody>
                    <a:bodyPr/>
                    <a:lstStyle/>
                    <a:p>
                      <a:r>
                        <a:rPr lang="en-IN" sz="1400" dirty="0">
                          <a:latin typeface="Times New Roman" panose="02020603050405020304" pitchFamily="18" charset="0"/>
                          <a:cs typeface="Times New Roman" panose="02020603050405020304" pitchFamily="18" charset="0"/>
                        </a:rPr>
                        <a:t>2021</a:t>
                      </a:r>
                    </a:p>
                  </a:txBody>
                  <a:tcPr/>
                </a:tc>
                <a:tc>
                  <a:txBody>
                    <a:bodyPr/>
                    <a:lstStyle/>
                    <a:p>
                      <a:r>
                        <a:rPr lang="en-IN" sz="1400" dirty="0">
                          <a:latin typeface="Times New Roman" panose="02020603050405020304" pitchFamily="18" charset="0"/>
                          <a:cs typeface="Times New Roman" panose="02020603050405020304" pitchFamily="18" charset="0"/>
                        </a:rPr>
                        <a:t>CMC Journal</a:t>
                      </a:r>
                    </a:p>
                  </a:txBody>
                  <a:tcPr/>
                </a:tc>
                <a:tc>
                  <a:txBody>
                    <a:bodyPr/>
                    <a:lstStyle/>
                    <a:p>
                      <a:r>
                        <a:rPr lang="en-US" sz="1400" dirty="0">
                          <a:latin typeface="Times New Roman" panose="02020603050405020304" pitchFamily="18" charset="0"/>
                          <a:cs typeface="Times New Roman" panose="02020603050405020304" pitchFamily="18" charset="0"/>
                        </a:rPr>
                        <a:t>An Integrated Deep Learning Framework for Fruits Diseases Classification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Created a hybrid CNN model for classifying multiple fruit diseases.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18683645"/>
                  </a:ext>
                </a:extLst>
              </a:tr>
              <a:tr h="986084">
                <a:tc>
                  <a:txBody>
                    <a:bodyPr/>
                    <a:lstStyle/>
                    <a:p>
                      <a:r>
                        <a:rPr lang="fi-FI" sz="1400" dirty="0">
                          <a:latin typeface="Times New Roman" panose="02020603050405020304" pitchFamily="18" charset="0"/>
                          <a:cs typeface="Times New Roman" panose="02020603050405020304" pitchFamily="18" charset="0"/>
                        </a:rPr>
                        <a:t>Tian Y., Li E., Liang Z., Tan M., &amp; He X.</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2021</a:t>
                      </a:r>
                    </a:p>
                  </a:txBody>
                  <a:tcPr/>
                </a:tc>
                <a:tc>
                  <a:txBody>
                    <a:bodyPr/>
                    <a:lstStyle/>
                    <a:p>
                      <a:r>
                        <a:rPr lang="en-IN" sz="1400" dirty="0">
                          <a:latin typeface="Times New Roman" panose="02020603050405020304" pitchFamily="18" charset="0"/>
                          <a:cs typeface="Times New Roman" panose="02020603050405020304" pitchFamily="18" charset="0"/>
                        </a:rPr>
                        <a:t>Frontiers in Plant Science</a:t>
                      </a:r>
                    </a:p>
                  </a:txBody>
                  <a:tcPr/>
                </a:tc>
                <a:tc>
                  <a:txBody>
                    <a:bodyPr/>
                    <a:lstStyle/>
                    <a:p>
                      <a:r>
                        <a:rPr lang="en-US" sz="1400" dirty="0">
                          <a:latin typeface="Times New Roman" panose="02020603050405020304" pitchFamily="18" charset="0"/>
                          <a:cs typeface="Times New Roman" panose="02020603050405020304" pitchFamily="18" charset="0"/>
                        </a:rPr>
                        <a:t>Diagnosis of Typical Apple Diseases: A Deep Learning Method Based on Multi-Scale Dense Classification Network</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Developed a multi-scale CNN for accurate apple disease diagnosis.</a:t>
                      </a:r>
                    </a:p>
                  </a:txBody>
                  <a:tcPr/>
                </a:tc>
                <a:extLst>
                  <a:ext uri="{0D108BD9-81ED-4DB2-BD59-A6C34878D82A}">
                    <a16:rowId xmlns:a16="http://schemas.microsoft.com/office/drawing/2014/main" val="3176667100"/>
                  </a:ext>
                </a:extLst>
              </a:tr>
              <a:tr h="1291684">
                <a:tc>
                  <a:txBody>
                    <a:bodyPr/>
                    <a:lstStyle/>
                    <a:p>
                      <a:r>
                        <a:rPr lang="en-IN" sz="1400" dirty="0" err="1">
                          <a:latin typeface="Times New Roman" panose="02020603050405020304" pitchFamily="18" charset="0"/>
                          <a:cs typeface="Times New Roman" panose="02020603050405020304" pitchFamily="18" charset="0"/>
                        </a:rPr>
                        <a:t>Khandoker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Nosiba</a:t>
                      </a:r>
                      <a:r>
                        <a:rPr lang="en-IN" sz="1400" dirty="0">
                          <a:latin typeface="Times New Roman" panose="02020603050405020304" pitchFamily="18" charset="0"/>
                          <a:cs typeface="Times New Roman" panose="02020603050405020304" pitchFamily="18" charset="0"/>
                        </a:rPr>
                        <a:t> Arifin, Sayma Akter Rupa, Md </a:t>
                      </a:r>
                      <a:r>
                        <a:rPr lang="en-IN" sz="1400" dirty="0" err="1">
                          <a:latin typeface="Times New Roman" panose="02020603050405020304" pitchFamily="18" charset="0"/>
                          <a:cs typeface="Times New Roman" panose="02020603050405020304" pitchFamily="18" charset="0"/>
                        </a:rPr>
                        <a:t>Musfique</a:t>
                      </a:r>
                      <a:r>
                        <a:rPr lang="en-IN" sz="1400" dirty="0">
                          <a:latin typeface="Times New Roman" panose="02020603050405020304" pitchFamily="18" charset="0"/>
                          <a:cs typeface="Times New Roman" panose="02020603050405020304" pitchFamily="18" charset="0"/>
                        </a:rPr>
                        <a:t> Anwar, Israt Jahan</a:t>
                      </a:r>
                    </a:p>
                  </a:txBody>
                  <a:tcPr/>
                </a:tc>
                <a:tc>
                  <a:txBody>
                    <a:bodyPr/>
                    <a:lstStyle/>
                    <a:p>
                      <a:r>
                        <a:rPr lang="en-IN" sz="1400" dirty="0">
                          <a:latin typeface="Times New Roman" panose="02020603050405020304" pitchFamily="18" charset="0"/>
                          <a:cs typeface="Times New Roman" panose="02020603050405020304" pitchFamily="18" charset="0"/>
                        </a:rPr>
                        <a:t>2024</a:t>
                      </a:r>
                    </a:p>
                  </a:txBody>
                  <a:tcPr/>
                </a:tc>
                <a:tc>
                  <a:txBody>
                    <a:bodyPr/>
                    <a:lstStyle/>
                    <a:p>
                      <a:r>
                        <a:rPr lang="en-IN" sz="1400" dirty="0">
                          <a:latin typeface="Times New Roman" panose="02020603050405020304" pitchFamily="18" charset="0"/>
                          <a:cs typeface="Times New Roman" panose="02020603050405020304" pitchFamily="18" charset="0"/>
                        </a:rPr>
                        <a:t>Cornell University Library</a:t>
                      </a:r>
                    </a:p>
                  </a:txBody>
                  <a:tcPr/>
                </a:tc>
                <a:tc>
                  <a:txBody>
                    <a:bodyPr/>
                    <a:lstStyle/>
                    <a:p>
                      <a:r>
                        <a:rPr lang="en-US" sz="1400" dirty="0">
                          <a:latin typeface="Times New Roman" panose="02020603050405020304" pitchFamily="18" charset="0"/>
                          <a:cs typeface="Times New Roman" panose="02020603050405020304" pitchFamily="18" charset="0"/>
                        </a:rPr>
                        <a:t>Lemon and Orange Disease Classification using CNN-Extracted Features and Machine Learning Classifier</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Used to extract features from lemon and orange fruit images and then applied traditional ML classifiers to accurately classify diseases in citrus fruits. </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6396945"/>
                  </a:ext>
                </a:extLst>
              </a:tr>
            </a:tbl>
          </a:graphicData>
        </a:graphic>
      </p:graphicFrame>
    </p:spTree>
    <p:extLst>
      <p:ext uri="{BB962C8B-B14F-4D97-AF65-F5344CB8AC3E}">
        <p14:creationId xmlns:p14="http://schemas.microsoft.com/office/powerpoint/2010/main" val="228876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D0CB-194D-8065-FCC1-64C1E350E5AA}"/>
              </a:ext>
            </a:extLst>
          </p:cNvPr>
          <p:cNvSpPr>
            <a:spLocks noGrp="1"/>
          </p:cNvSpPr>
          <p:nvPr>
            <p:ph type="title"/>
          </p:nvPr>
        </p:nvSpPr>
        <p:spPr>
          <a:xfrm>
            <a:off x="800100" y="171450"/>
            <a:ext cx="10360152" cy="914400"/>
          </a:xfrm>
        </p:spPr>
        <p:txBody>
          <a:bodyPr/>
          <a:lstStyle/>
          <a:p>
            <a:pPr algn="ctr"/>
            <a:r>
              <a:rPr lang="en-IN" b="1" dirty="0">
                <a:solidFill>
                  <a:srgbClr val="000000"/>
                </a:solidFill>
                <a:latin typeface="Times New Roman" panose="02020603050405020304" pitchFamily="18" charset="0"/>
                <a:cs typeface="Times New Roman" panose="02020603050405020304" pitchFamily="18" charset="0"/>
              </a:rPr>
              <a:t>SYSTEM REQUIREMENTS </a:t>
            </a:r>
            <a:endParaRPr lang="en-IN" dirty="0"/>
          </a:p>
        </p:txBody>
      </p:sp>
      <p:sp>
        <p:nvSpPr>
          <p:cNvPr id="3" name="Content Placeholder 2">
            <a:extLst>
              <a:ext uri="{FF2B5EF4-FFF2-40B4-BE49-F238E27FC236}">
                <a16:creationId xmlns:a16="http://schemas.microsoft.com/office/drawing/2014/main" id="{C388BB47-9049-02B8-32B5-E1FCCE3CFEEC}"/>
              </a:ext>
            </a:extLst>
          </p:cNvPr>
          <p:cNvSpPr>
            <a:spLocks noGrp="1"/>
          </p:cNvSpPr>
          <p:nvPr>
            <p:ph sz="quarter" idx="11"/>
          </p:nvPr>
        </p:nvSpPr>
        <p:spPr>
          <a:xfrm>
            <a:off x="873579" y="1490472"/>
            <a:ext cx="4576953" cy="4787864"/>
          </a:xfrm>
        </p:spPr>
        <p:txBody>
          <a:bodyPr>
            <a:normAutofit fontScale="40000" lnSpcReduction="20000"/>
          </a:bodyPr>
          <a:lstStyle/>
          <a:p>
            <a:r>
              <a:rPr lang="en-IN" sz="4000" b="1" dirty="0">
                <a:solidFill>
                  <a:srgbClr val="000000"/>
                </a:solidFill>
                <a:latin typeface="Times New Roman" panose="02020603050405020304" pitchFamily="18" charset="0"/>
                <a:cs typeface="Times New Roman" panose="02020603050405020304" pitchFamily="18" charset="0"/>
              </a:rPr>
              <a:t>Software Requirements</a:t>
            </a:r>
          </a:p>
          <a:p>
            <a:pPr marL="285750" indent="-285750">
              <a:lnSpc>
                <a:spcPct val="150000"/>
              </a:lnSpc>
              <a:buFont typeface="Arial" panose="020B0604020202020204" pitchFamily="34" charset="0"/>
              <a:buChar char="•"/>
            </a:pPr>
            <a:r>
              <a:rPr lang="en-IN" sz="4000" dirty="0">
                <a:solidFill>
                  <a:srgbClr val="000000"/>
                </a:solidFill>
                <a:latin typeface="Times New Roman" panose="02020603050405020304" pitchFamily="18" charset="0"/>
                <a:cs typeface="Times New Roman" panose="02020603050405020304" pitchFamily="18" charset="0"/>
              </a:rPr>
              <a:t>Operating System: Windows 10 / 11 </a:t>
            </a:r>
          </a:p>
          <a:p>
            <a:pPr marL="285750" indent="-285750">
              <a:lnSpc>
                <a:spcPct val="150000"/>
              </a:lnSpc>
              <a:buFont typeface="Arial" panose="020B0604020202020204" pitchFamily="34" charset="0"/>
              <a:buChar char="•"/>
            </a:pPr>
            <a:r>
              <a:rPr lang="en-IN" sz="4000" dirty="0">
                <a:solidFill>
                  <a:srgbClr val="000000"/>
                </a:solidFill>
                <a:latin typeface="Times New Roman" panose="02020603050405020304" pitchFamily="18" charset="0"/>
                <a:cs typeface="Times New Roman" panose="02020603050405020304" pitchFamily="18" charset="0"/>
              </a:rPr>
              <a:t>Programming Language: Python 3.9 </a:t>
            </a:r>
          </a:p>
          <a:p>
            <a:pPr marL="342900" indent="-342900">
              <a:lnSpc>
                <a:spcPct val="150000"/>
              </a:lnSpc>
              <a:buFont typeface="Arial" panose="020B0604020202020204" pitchFamily="34" charset="0"/>
              <a:buChar char="•"/>
            </a:pPr>
            <a:r>
              <a:rPr lang="en-IN" sz="4000" dirty="0">
                <a:solidFill>
                  <a:srgbClr val="000000"/>
                </a:solidFill>
                <a:latin typeface="Times New Roman" panose="02020603050405020304" pitchFamily="18" charset="0"/>
                <a:cs typeface="Times New Roman" panose="02020603050405020304" pitchFamily="18" charset="0"/>
              </a:rPr>
              <a:t>Libraries/Frameworks:</a:t>
            </a:r>
          </a:p>
          <a:p>
            <a:pPr marL="742950" lvl="1" indent="-285750" algn="just">
              <a:lnSpc>
                <a:spcPct val="150000"/>
              </a:lnSpc>
            </a:pPr>
            <a:r>
              <a:rPr lang="en-IN" sz="4000" dirty="0">
                <a:solidFill>
                  <a:srgbClr val="000000"/>
                </a:solidFill>
                <a:latin typeface="Times New Roman" panose="02020603050405020304" pitchFamily="18" charset="0"/>
                <a:cs typeface="Times New Roman" panose="02020603050405020304" pitchFamily="18" charset="0"/>
              </a:rPr>
              <a:t>TensorFlow / </a:t>
            </a:r>
            <a:r>
              <a:rPr lang="en-IN" sz="4000" dirty="0" err="1">
                <a:solidFill>
                  <a:srgbClr val="000000"/>
                </a:solidFill>
                <a:latin typeface="Times New Roman" panose="02020603050405020304" pitchFamily="18" charset="0"/>
                <a:cs typeface="Times New Roman" panose="02020603050405020304" pitchFamily="18" charset="0"/>
              </a:rPr>
              <a:t>Keras</a:t>
            </a:r>
            <a:endParaRPr lang="en-IN" sz="4000" dirty="0">
              <a:solidFill>
                <a:srgbClr val="000000"/>
              </a:solidFill>
              <a:latin typeface="Times New Roman" panose="02020603050405020304" pitchFamily="18" charset="0"/>
              <a:cs typeface="Times New Roman" panose="02020603050405020304" pitchFamily="18" charset="0"/>
            </a:endParaRPr>
          </a:p>
          <a:p>
            <a:pPr marL="742950" lvl="1" indent="-285750" algn="just">
              <a:lnSpc>
                <a:spcPct val="150000"/>
              </a:lnSpc>
            </a:pPr>
            <a:r>
              <a:rPr lang="en-IN" sz="4000" dirty="0">
                <a:solidFill>
                  <a:srgbClr val="000000"/>
                </a:solidFill>
                <a:latin typeface="Times New Roman" panose="02020603050405020304" pitchFamily="18" charset="0"/>
                <a:cs typeface="Times New Roman" panose="02020603050405020304" pitchFamily="18" charset="0"/>
              </a:rPr>
              <a:t>NumPy</a:t>
            </a:r>
          </a:p>
          <a:p>
            <a:pPr marL="742950" lvl="1" indent="-285750" algn="just">
              <a:lnSpc>
                <a:spcPct val="150000"/>
              </a:lnSpc>
            </a:pPr>
            <a:r>
              <a:rPr lang="en-IN" sz="4000" dirty="0">
                <a:solidFill>
                  <a:srgbClr val="000000"/>
                </a:solidFill>
                <a:latin typeface="Times New Roman" panose="02020603050405020304" pitchFamily="18" charset="0"/>
                <a:cs typeface="Times New Roman" panose="02020603050405020304" pitchFamily="18" charset="0"/>
              </a:rPr>
              <a:t>Matplotlib</a:t>
            </a:r>
          </a:p>
          <a:p>
            <a:pPr marL="742950" lvl="1" indent="-285750" algn="just">
              <a:lnSpc>
                <a:spcPct val="150000"/>
              </a:lnSpc>
            </a:pPr>
            <a:r>
              <a:rPr lang="en-IN" sz="4000" dirty="0">
                <a:solidFill>
                  <a:srgbClr val="000000"/>
                </a:solidFill>
                <a:latin typeface="Times New Roman" panose="02020603050405020304" pitchFamily="18" charset="0"/>
                <a:cs typeface="Times New Roman" panose="02020603050405020304" pitchFamily="18" charset="0"/>
              </a:rPr>
              <a:t>Pandas</a:t>
            </a:r>
          </a:p>
          <a:p>
            <a:pPr marL="742950" lvl="1" indent="-285750" algn="just">
              <a:lnSpc>
                <a:spcPct val="150000"/>
              </a:lnSpc>
            </a:pPr>
            <a:r>
              <a:rPr lang="en-IN" sz="4000">
                <a:solidFill>
                  <a:srgbClr val="000000"/>
                </a:solidFill>
                <a:latin typeface="Times New Roman" panose="02020603050405020304" pitchFamily="18" charset="0"/>
                <a:cs typeface="Times New Roman" panose="02020603050405020304" pitchFamily="18" charset="0"/>
              </a:rPr>
              <a:t>OpenCV</a:t>
            </a:r>
            <a:endParaRPr lang="en-IN" sz="4000"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sz="4000" dirty="0">
                <a:solidFill>
                  <a:srgbClr val="000000"/>
                </a:solidFill>
                <a:latin typeface="Times New Roman" panose="02020603050405020304" pitchFamily="18" charset="0"/>
                <a:cs typeface="Times New Roman" panose="02020603050405020304" pitchFamily="18" charset="0"/>
              </a:rPr>
              <a:t>IDE: VS Code</a:t>
            </a:r>
          </a:p>
          <a:p>
            <a:endParaRPr lang="en-IN" dirty="0"/>
          </a:p>
        </p:txBody>
      </p:sp>
      <p:sp>
        <p:nvSpPr>
          <p:cNvPr id="4" name="Content Placeholder 3">
            <a:extLst>
              <a:ext uri="{FF2B5EF4-FFF2-40B4-BE49-F238E27FC236}">
                <a16:creationId xmlns:a16="http://schemas.microsoft.com/office/drawing/2014/main" id="{A4715FF7-A2A9-E71F-CC63-65D533AF2241}"/>
              </a:ext>
            </a:extLst>
          </p:cNvPr>
          <p:cNvSpPr>
            <a:spLocks noGrp="1"/>
          </p:cNvSpPr>
          <p:nvPr>
            <p:ph sz="quarter" idx="12"/>
          </p:nvPr>
        </p:nvSpPr>
        <p:spPr>
          <a:xfrm>
            <a:off x="6308761" y="1304326"/>
            <a:ext cx="4576953" cy="3877055"/>
          </a:xfrm>
        </p:spPr>
        <p:txBody>
          <a:bodyPr>
            <a:normAutofit fontScale="85000" lnSpcReduction="10000"/>
          </a:bodyPr>
          <a:lstStyle/>
          <a:p>
            <a:pPr>
              <a:lnSpc>
                <a:spcPct val="150000"/>
              </a:lnSpc>
            </a:pPr>
            <a:r>
              <a:rPr lang="en-IN" b="1" dirty="0">
                <a:solidFill>
                  <a:srgbClr val="000000"/>
                </a:solidFill>
                <a:latin typeface="Times New Roman" panose="02020603050405020304" pitchFamily="18" charset="0"/>
                <a:cs typeface="Times New Roman" panose="02020603050405020304" pitchFamily="18" charset="0"/>
              </a:rPr>
              <a:t>Hardware Requirements</a:t>
            </a:r>
          </a:p>
          <a:p>
            <a:pPr marL="285750" indent="-285750">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Processor: Intel i5 / AMD </a:t>
            </a:r>
            <a:r>
              <a:rPr lang="en-IN" dirty="0" err="1">
                <a:solidFill>
                  <a:srgbClr val="000000"/>
                </a:solidFill>
                <a:latin typeface="Times New Roman" panose="02020603050405020304" pitchFamily="18" charset="0"/>
                <a:cs typeface="Times New Roman" panose="02020603050405020304" pitchFamily="18" charset="0"/>
              </a:rPr>
              <a:t>Ryzen</a:t>
            </a:r>
            <a:r>
              <a:rPr lang="en-IN" dirty="0">
                <a:solidFill>
                  <a:srgbClr val="000000"/>
                </a:solidFill>
                <a:latin typeface="Times New Roman" panose="02020603050405020304" pitchFamily="18" charset="0"/>
                <a:cs typeface="Times New Roman" panose="02020603050405020304" pitchFamily="18" charset="0"/>
              </a:rPr>
              <a:t> 5 or higher</a:t>
            </a:r>
          </a:p>
          <a:p>
            <a:pPr marL="285750" indent="-285750">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RAM: Minimum 8 GB (Recommended 16 GB)</a:t>
            </a:r>
          </a:p>
          <a:p>
            <a:pPr marL="285750" indent="-285750">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GPU: NVIDIA GPU</a:t>
            </a:r>
          </a:p>
          <a:p>
            <a:pPr marL="285750" indent="-285750">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Storage: Minimum 256 GB (Recommended 512 GB SSD)</a:t>
            </a:r>
          </a:p>
          <a:p>
            <a:pPr marL="285750" indent="-285750">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Display Monitor</a:t>
            </a:r>
          </a:p>
          <a:p>
            <a:pPr marL="285750" indent="-285750">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Keyboard and Mouse</a:t>
            </a:r>
          </a:p>
          <a:p>
            <a:endParaRPr lang="en-IN" dirty="0"/>
          </a:p>
        </p:txBody>
      </p:sp>
      <p:sp>
        <p:nvSpPr>
          <p:cNvPr id="5" name="Slide Number Placeholder 4">
            <a:extLst>
              <a:ext uri="{FF2B5EF4-FFF2-40B4-BE49-F238E27FC236}">
                <a16:creationId xmlns:a16="http://schemas.microsoft.com/office/drawing/2014/main" id="{8763504D-4D3F-C3FA-DA7D-DDC3866A5F49}"/>
              </a:ext>
            </a:extLst>
          </p:cNvPr>
          <p:cNvSpPr>
            <a:spLocks noGrp="1"/>
          </p:cNvSpPr>
          <p:nvPr>
            <p:ph type="sldNum" sz="quarter" idx="4"/>
          </p:nvPr>
        </p:nvSpPr>
        <p:spPr/>
        <p:txBody>
          <a:bodyPr/>
          <a:lstStyle/>
          <a:p>
            <a:fld id="{58FB4751-880F-D840-AAA9-3A15815CC996}" type="slidenum">
              <a:rPr lang="en-US" smtClean="0"/>
              <a:pPr/>
              <a:t>11</a:t>
            </a:fld>
            <a:endParaRPr lang="en-US" dirty="0"/>
          </a:p>
        </p:txBody>
      </p:sp>
    </p:spTree>
    <p:extLst>
      <p:ext uri="{BB962C8B-B14F-4D97-AF65-F5344CB8AC3E}">
        <p14:creationId xmlns:p14="http://schemas.microsoft.com/office/powerpoint/2010/main" val="129577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a:xfrm>
            <a:off x="839862" y="0"/>
            <a:ext cx="10360152" cy="914400"/>
          </a:xfrm>
        </p:spPr>
        <p:txBody>
          <a:bodyPr/>
          <a:lstStyle/>
          <a:p>
            <a:pPr algn="ctr"/>
            <a:r>
              <a:rPr lang="en-IN" b="1" dirty="0">
                <a:solidFill>
                  <a:srgbClr val="000000"/>
                </a:solidFill>
                <a:latin typeface="Times New Roman" panose="02020603050405020304" pitchFamily="18" charset="0"/>
                <a:cs typeface="Times New Roman" panose="02020603050405020304" pitchFamily="18" charset="0"/>
              </a:rPr>
              <a:t>MODULES OF PROPOSED SYSTEM</a:t>
            </a:r>
            <a:endParaRPr lang="en-US" b="1" dirty="0">
              <a:solidFill>
                <a:srgbClr val="00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C27DBBD-8D33-3E79-AEDB-B406F6CAE98A}"/>
              </a:ext>
            </a:extLst>
          </p:cNvPr>
          <p:cNvSpPr txBox="1"/>
          <p:nvPr/>
        </p:nvSpPr>
        <p:spPr>
          <a:xfrm>
            <a:off x="991986" y="348003"/>
            <a:ext cx="10208029" cy="5770811"/>
          </a:xfrm>
          <a:prstGeom prst="rect">
            <a:avLst/>
          </a:prstGeom>
          <a:noFill/>
        </p:spPr>
        <p:txBody>
          <a:bodyPr wrap="square">
            <a:spAutoFit/>
          </a:bodyPr>
          <a:lstStyle/>
          <a:p>
            <a:pPr marL="285750" indent="-285750">
              <a:lnSpc>
                <a:spcPct val="150000"/>
              </a:lnSpc>
              <a:buFont typeface="Arial" panose="020B0604020202020204" pitchFamily="34" charset="0"/>
              <a:buChar char="•"/>
            </a:pPr>
            <a:endParaRPr lang="en-IN" b="1"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User Module:</a:t>
            </a:r>
            <a:br>
              <a:rPr lang="en-US" b="1"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Allows users to register, login, upload fruit images, and view disease predictions with prevention tips</a:t>
            </a:r>
            <a:r>
              <a:rPr lang="en-US" dirty="0">
                <a:solidFill>
                  <a:srgbClr val="000000"/>
                </a:solidFill>
              </a:rPr>
              <a:t>.</a:t>
            </a:r>
          </a:p>
          <a:p>
            <a:pPr marL="285750" indent="-285750">
              <a:lnSpc>
                <a:spcPct val="150000"/>
              </a:lnSpc>
              <a:buFont typeface="Arial" panose="020B0604020202020204" pitchFamily="34" charset="0"/>
              <a:buChar char="•"/>
            </a:pPr>
            <a:r>
              <a:rPr lang="en-IN" b="1" dirty="0">
                <a:solidFill>
                  <a:srgbClr val="000000"/>
                </a:solidFill>
                <a:latin typeface="Times New Roman" panose="02020603050405020304" pitchFamily="18" charset="0"/>
                <a:cs typeface="Times New Roman" panose="02020603050405020304" pitchFamily="18" charset="0"/>
              </a:rPr>
              <a:t>Image Acquisition:</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     This module is used to capture or upload images of fruits. The image can be taken from a dataset.</a:t>
            </a:r>
          </a:p>
          <a:p>
            <a:pPr marL="285750" indent="-285750">
              <a:lnSpc>
                <a:spcPct val="150000"/>
              </a:lnSpc>
              <a:buFont typeface="Arial" panose="020B0604020202020204" pitchFamily="34" charset="0"/>
              <a:buChar char="•"/>
            </a:pPr>
            <a:r>
              <a:rPr lang="en-IN" b="1" dirty="0">
                <a:solidFill>
                  <a:srgbClr val="000000"/>
                </a:solidFill>
                <a:latin typeface="Times New Roman" panose="02020603050405020304" pitchFamily="18" charset="0"/>
                <a:cs typeface="Times New Roman" panose="02020603050405020304" pitchFamily="18" charset="0"/>
              </a:rPr>
              <a:t>Pre-processing:</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     This step improves the quality of the image. It includes resizing and </a:t>
            </a:r>
            <a:r>
              <a:rPr lang="en-IN" dirty="0">
                <a:solidFill>
                  <a:srgbClr val="000000"/>
                </a:solidFill>
                <a:latin typeface="Times New Roman" panose="02020603050405020304" pitchFamily="18" charset="0"/>
                <a:cs typeface="Times New Roman" panose="02020603050405020304" pitchFamily="18" charset="0"/>
              </a:rPr>
              <a:t>filtering</a:t>
            </a:r>
            <a:r>
              <a:rPr lang="en-US" dirty="0">
                <a:solidFill>
                  <a:srgbClr val="000000"/>
                </a:solidFill>
                <a:latin typeface="Times New Roman" panose="02020603050405020304" pitchFamily="18" charset="0"/>
                <a:cs typeface="Times New Roman" panose="02020603050405020304" pitchFamily="18" charset="0"/>
              </a:rPr>
              <a:t>.</a:t>
            </a:r>
          </a:p>
          <a:p>
            <a:pPr marL="285750" indent="-285750">
              <a:lnSpc>
                <a:spcPct val="150000"/>
              </a:lnSpc>
              <a:buFont typeface="Arial" panose="020B0604020202020204" pitchFamily="34" charset="0"/>
              <a:buChar char="•"/>
            </a:pPr>
            <a:r>
              <a:rPr lang="en-IN" b="1" dirty="0">
                <a:solidFill>
                  <a:srgbClr val="000000"/>
                </a:solidFill>
                <a:latin typeface="Times New Roman" panose="02020603050405020304" pitchFamily="18" charset="0"/>
                <a:cs typeface="Times New Roman" panose="02020603050405020304" pitchFamily="18" charset="0"/>
              </a:rPr>
              <a:t>Feature Extraction:</a:t>
            </a:r>
          </a:p>
          <a:p>
            <a:pPr>
              <a:lnSpc>
                <a:spcPct val="150000"/>
              </a:lnSpc>
            </a:pPr>
            <a:r>
              <a:rPr lang="en-US" dirty="0">
                <a:solidFill>
                  <a:srgbClr val="000000"/>
                </a:solidFill>
                <a:latin typeface="Times New Roman" panose="02020603050405020304" pitchFamily="18" charset="0"/>
                <a:cs typeface="Times New Roman" panose="02020603050405020304" pitchFamily="18" charset="0"/>
              </a:rPr>
              <a:t>     These features help the model understand the type of disease.</a:t>
            </a:r>
          </a:p>
          <a:p>
            <a:pPr marL="285750" indent="-285750">
              <a:lnSpc>
                <a:spcPct val="150000"/>
              </a:lnSpc>
              <a:buFont typeface="Arial" panose="020B0604020202020204" pitchFamily="34" charset="0"/>
              <a:buChar char="•"/>
            </a:pPr>
            <a:r>
              <a:rPr lang="en-IN" b="1" dirty="0">
                <a:solidFill>
                  <a:srgbClr val="000000"/>
                </a:solidFill>
                <a:latin typeface="Times New Roman" panose="02020603050405020304" pitchFamily="18" charset="0"/>
                <a:cs typeface="Times New Roman" panose="02020603050405020304" pitchFamily="18" charset="0"/>
              </a:rPr>
              <a:t>Classification Categorising:</a:t>
            </a:r>
          </a:p>
          <a:p>
            <a:pPr>
              <a:lnSpc>
                <a:spcPct val="150000"/>
              </a:lnSpc>
            </a:pPr>
            <a:r>
              <a:rPr lang="en-IN"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It uses machine learning  (like CNN,) to identify the fruit disease.</a:t>
            </a:r>
          </a:p>
          <a:p>
            <a:pPr marL="285750" indent="-285750">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Disease &amp; Prevention Module</a:t>
            </a:r>
            <a:r>
              <a:rPr lang="en-US" dirty="0">
                <a:solidFill>
                  <a:srgbClr val="000000"/>
                </a:solidFill>
                <a:latin typeface="Times New Roman" panose="02020603050405020304" pitchFamily="18" charset="0"/>
                <a:cs typeface="Times New Roman" panose="02020603050405020304" pitchFamily="18" charset="0"/>
              </a:rPr>
              <a:t>:</a:t>
            </a:r>
            <a:br>
              <a:rPr lang="en-US" dirty="0">
                <a:solidFill>
                  <a:srgbClr val="000000"/>
                </a:solidFill>
                <a:latin typeface="Times New Roman" panose="02020603050405020304" pitchFamily="18" charset="0"/>
                <a:cs typeface="Times New Roman" panose="02020603050405020304" pitchFamily="18" charset="0"/>
              </a:rPr>
            </a:br>
            <a:r>
              <a:rPr lang="en-US" dirty="0">
                <a:solidFill>
                  <a:srgbClr val="000000"/>
                </a:solidFill>
                <a:latin typeface="Times New Roman" panose="02020603050405020304" pitchFamily="18" charset="0"/>
                <a:cs typeface="Times New Roman" panose="02020603050405020304" pitchFamily="18" charset="0"/>
              </a:rPr>
              <a:t>Stores and retrieves disease details and their corresponding prevention techniques.</a:t>
            </a:r>
          </a:p>
          <a:p>
            <a:pPr>
              <a:buNone/>
            </a:pPr>
            <a:endParaRPr lang="en-IN" dirty="0"/>
          </a:p>
        </p:txBody>
      </p:sp>
    </p:spTree>
    <p:extLst>
      <p:ext uri="{BB962C8B-B14F-4D97-AF65-F5344CB8AC3E}">
        <p14:creationId xmlns:p14="http://schemas.microsoft.com/office/powerpoint/2010/main" val="859909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D515-D493-EC10-A7B9-52C5F83D0E10}"/>
              </a:ext>
            </a:extLst>
          </p:cNvPr>
          <p:cNvSpPr>
            <a:spLocks noGrp="1"/>
          </p:cNvSpPr>
          <p:nvPr>
            <p:ph type="title"/>
          </p:nvPr>
        </p:nvSpPr>
        <p:spPr>
          <a:xfrm>
            <a:off x="914399" y="415562"/>
            <a:ext cx="10360152" cy="914400"/>
          </a:xfrm>
        </p:spPr>
        <p:txBody>
          <a:bodyPr/>
          <a:lstStyle/>
          <a:p>
            <a:pPr algn="ctr"/>
            <a:r>
              <a:rPr lang="en-IN" b="1" dirty="0">
                <a:solidFill>
                  <a:srgbClr val="000000"/>
                </a:solidFill>
                <a:latin typeface="Times New Roman" panose="02020603050405020304" pitchFamily="18" charset="0"/>
                <a:cs typeface="Times New Roman" panose="02020603050405020304" pitchFamily="18" charset="0"/>
              </a:rPr>
              <a:t>DATA FLOW DIAGRAM </a:t>
            </a:r>
          </a:p>
        </p:txBody>
      </p:sp>
      <p:sp>
        <p:nvSpPr>
          <p:cNvPr id="4" name="Slide Number Placeholder 3">
            <a:extLst>
              <a:ext uri="{FF2B5EF4-FFF2-40B4-BE49-F238E27FC236}">
                <a16:creationId xmlns:a16="http://schemas.microsoft.com/office/drawing/2014/main" id="{1D134EE3-17CF-6670-E35F-BBB83607A4AC}"/>
              </a:ext>
            </a:extLst>
          </p:cNvPr>
          <p:cNvSpPr>
            <a:spLocks noGrp="1"/>
          </p:cNvSpPr>
          <p:nvPr>
            <p:ph type="sldNum" sz="quarter" idx="4"/>
          </p:nvPr>
        </p:nvSpPr>
        <p:spPr/>
        <p:txBody>
          <a:bodyPr/>
          <a:lstStyle/>
          <a:p>
            <a:fld id="{58FB4751-880F-D840-AAA9-3A15815CC996}" type="slidenum">
              <a:rPr lang="en-US" smtClean="0"/>
              <a:pPr/>
              <a:t>13</a:t>
            </a:fld>
            <a:endParaRPr lang="en-US" dirty="0"/>
          </a:p>
        </p:txBody>
      </p:sp>
      <p:sp>
        <p:nvSpPr>
          <p:cNvPr id="9" name="TextBox 8">
            <a:extLst>
              <a:ext uri="{FF2B5EF4-FFF2-40B4-BE49-F238E27FC236}">
                <a16:creationId xmlns:a16="http://schemas.microsoft.com/office/drawing/2014/main" id="{E94711A0-0141-C6A6-166C-B9F5DD411BDF}"/>
              </a:ext>
            </a:extLst>
          </p:cNvPr>
          <p:cNvSpPr txBox="1"/>
          <p:nvPr/>
        </p:nvSpPr>
        <p:spPr>
          <a:xfrm>
            <a:off x="917649" y="1722204"/>
            <a:ext cx="7868874" cy="369332"/>
          </a:xfrm>
          <a:prstGeom prst="rect">
            <a:avLst/>
          </a:prstGeom>
          <a:noFill/>
        </p:spPr>
        <p:txBody>
          <a:bodyPr wrap="square">
            <a:spAutoFit/>
          </a:bodyPr>
          <a:lstStyle/>
          <a:p>
            <a:pPr algn="just"/>
            <a:r>
              <a:rPr lang="en-US" dirty="0">
                <a:solidFill>
                  <a:srgbClr val="202429"/>
                </a:solidFill>
                <a:latin typeface="Times New Roman" panose="02020603050405020304" pitchFamily="18" charset="0"/>
              </a:rPr>
              <a:t>LEVEL 0 - DFD</a:t>
            </a:r>
            <a:endParaRPr lang="en-IN" dirty="0"/>
          </a:p>
        </p:txBody>
      </p:sp>
      <p:sp>
        <p:nvSpPr>
          <p:cNvPr id="14" name="TextBox 13">
            <a:extLst>
              <a:ext uri="{FF2B5EF4-FFF2-40B4-BE49-F238E27FC236}">
                <a16:creationId xmlns:a16="http://schemas.microsoft.com/office/drawing/2014/main" id="{D4F771FB-4769-2D23-AA68-1697BF5230A0}"/>
              </a:ext>
            </a:extLst>
          </p:cNvPr>
          <p:cNvSpPr txBox="1"/>
          <p:nvPr/>
        </p:nvSpPr>
        <p:spPr>
          <a:xfrm>
            <a:off x="4970874" y="5272596"/>
            <a:ext cx="6094602" cy="369332"/>
          </a:xfrm>
          <a:prstGeom prst="rect">
            <a:avLst/>
          </a:prstGeom>
          <a:noFill/>
        </p:spPr>
        <p:txBody>
          <a:bodyPr wrap="square">
            <a:spAutoFit/>
          </a:bodyPr>
          <a:lstStyle/>
          <a:p>
            <a:r>
              <a:rPr lang="en-US" sz="1800" b="0" i="0" u="none" strike="noStrike" baseline="0" dirty="0">
                <a:solidFill>
                  <a:srgbClr val="202429"/>
                </a:solidFill>
                <a:latin typeface="Times New Roman" panose="02020603050405020304" pitchFamily="18" charset="0"/>
              </a:rPr>
              <a:t>DFD0</a:t>
            </a:r>
            <a:endParaRPr lang="en-IN" dirty="0"/>
          </a:p>
        </p:txBody>
      </p:sp>
      <p:pic>
        <p:nvPicPr>
          <p:cNvPr id="1026" name="Picture 2">
            <a:extLst>
              <a:ext uri="{FF2B5EF4-FFF2-40B4-BE49-F238E27FC236}">
                <a16:creationId xmlns:a16="http://schemas.microsoft.com/office/drawing/2014/main" id="{8D3F9992-70DE-5B79-74D1-78C193A8DD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254" y="2524650"/>
            <a:ext cx="7945221" cy="3117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135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FF5F-4EEE-37AD-B0EB-C41162E214E4}"/>
              </a:ext>
            </a:extLst>
          </p:cNvPr>
          <p:cNvSpPr>
            <a:spLocks noGrp="1"/>
          </p:cNvSpPr>
          <p:nvPr>
            <p:ph type="title"/>
          </p:nvPr>
        </p:nvSpPr>
        <p:spPr/>
        <p:txBody>
          <a:bodyPr/>
          <a:lstStyle/>
          <a:p>
            <a:pPr algn="ctr"/>
            <a:r>
              <a:rPr lang="en-IN" b="1" dirty="0">
                <a:solidFill>
                  <a:srgbClr val="000000"/>
                </a:solidFill>
                <a:latin typeface="Times New Roman" panose="02020603050405020304" pitchFamily="18" charset="0"/>
                <a:cs typeface="Times New Roman" panose="02020603050405020304" pitchFamily="18" charset="0"/>
              </a:rPr>
              <a:t>DATA FLOW DIAGRAM </a:t>
            </a:r>
            <a:endParaRPr lang="en-IN"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EF6BC40-33A3-F4FF-239E-817D6C34DE99}"/>
              </a:ext>
            </a:extLst>
          </p:cNvPr>
          <p:cNvSpPr>
            <a:spLocks noGrp="1"/>
          </p:cNvSpPr>
          <p:nvPr>
            <p:ph type="sldNum" sz="quarter" idx="4"/>
          </p:nvPr>
        </p:nvSpPr>
        <p:spPr/>
        <p:txBody>
          <a:bodyPr/>
          <a:lstStyle/>
          <a:p>
            <a:fld id="{58FB4751-880F-D840-AAA9-3A15815CC996}" type="slidenum">
              <a:rPr lang="en-US" smtClean="0"/>
              <a:pPr/>
              <a:t>14</a:t>
            </a:fld>
            <a:endParaRPr lang="en-US" dirty="0"/>
          </a:p>
        </p:txBody>
      </p:sp>
      <p:sp>
        <p:nvSpPr>
          <p:cNvPr id="6" name="TextBox 5">
            <a:extLst>
              <a:ext uri="{FF2B5EF4-FFF2-40B4-BE49-F238E27FC236}">
                <a16:creationId xmlns:a16="http://schemas.microsoft.com/office/drawing/2014/main" id="{9BB5236D-EA5C-AB10-A37F-BCE2EBCB2B85}"/>
              </a:ext>
            </a:extLst>
          </p:cNvPr>
          <p:cNvSpPr txBox="1"/>
          <p:nvPr/>
        </p:nvSpPr>
        <p:spPr>
          <a:xfrm>
            <a:off x="1352724" y="2327755"/>
            <a:ext cx="7254379" cy="646331"/>
          </a:xfrm>
          <a:prstGeom prst="rect">
            <a:avLst/>
          </a:prstGeom>
          <a:noFill/>
        </p:spPr>
        <p:txBody>
          <a:bodyPr wrap="square">
            <a:spAutoFit/>
          </a:bodyPr>
          <a:lstStyle/>
          <a:p>
            <a:r>
              <a:rPr lang="en-US" dirty="0">
                <a:solidFill>
                  <a:srgbClr val="202429"/>
                </a:solidFill>
                <a:latin typeface="Times New Roman" panose="02020603050405020304" pitchFamily="18" charset="0"/>
              </a:rPr>
              <a:t>LEVEL 1-USER</a:t>
            </a:r>
            <a:endParaRPr lang="en-US" sz="1800" b="0" i="0" u="none" strike="noStrike" baseline="0" dirty="0">
              <a:solidFill>
                <a:srgbClr val="202429"/>
              </a:solidFill>
              <a:latin typeface="Times New Roman" panose="02020603050405020304" pitchFamily="18" charset="0"/>
            </a:endParaRPr>
          </a:p>
          <a:p>
            <a:r>
              <a:rPr lang="en-US" sz="1800" b="0" i="0" u="none" strike="noStrike" baseline="0" dirty="0">
                <a:solidFill>
                  <a:srgbClr val="202429"/>
                </a:solidFill>
                <a:latin typeface="Times New Roman" panose="02020603050405020304" pitchFamily="18" charset="0"/>
              </a:rPr>
              <a:t> </a:t>
            </a:r>
            <a:endParaRPr lang="en-IN" dirty="0"/>
          </a:p>
        </p:txBody>
      </p:sp>
      <p:pic>
        <p:nvPicPr>
          <p:cNvPr id="1028" name="Picture 4">
            <a:extLst>
              <a:ext uri="{FF2B5EF4-FFF2-40B4-BE49-F238E27FC236}">
                <a16:creationId xmlns:a16="http://schemas.microsoft.com/office/drawing/2014/main" id="{4EEB6397-A6A5-633C-6C11-6F5D0D8645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1263" y="2327755"/>
            <a:ext cx="7339693" cy="3828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3217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C2243-94E0-3CF4-2418-5CE4A9A27589}"/>
              </a:ext>
            </a:extLst>
          </p:cNvPr>
          <p:cNvSpPr>
            <a:spLocks noGrp="1"/>
          </p:cNvSpPr>
          <p:nvPr>
            <p:ph type="title"/>
          </p:nvPr>
        </p:nvSpPr>
        <p:spPr>
          <a:xfrm>
            <a:off x="800100" y="-114300"/>
            <a:ext cx="10360152" cy="914400"/>
          </a:xfrm>
        </p:spPr>
        <p:txBody>
          <a:bodyPr/>
          <a:lstStyle/>
          <a:p>
            <a:pPr algn="ctr"/>
            <a:r>
              <a:rPr lang="en-IN" b="1" dirty="0">
                <a:solidFill>
                  <a:srgbClr val="000000"/>
                </a:solidFill>
                <a:latin typeface="Times New Roman" panose="02020603050405020304" pitchFamily="18" charset="0"/>
                <a:cs typeface="Times New Roman" panose="02020603050405020304" pitchFamily="18" charset="0"/>
              </a:rPr>
              <a:t>USE CASE DIAGRAM</a:t>
            </a:r>
          </a:p>
        </p:txBody>
      </p:sp>
      <p:sp>
        <p:nvSpPr>
          <p:cNvPr id="4" name="Slide Number Placeholder 3">
            <a:extLst>
              <a:ext uri="{FF2B5EF4-FFF2-40B4-BE49-F238E27FC236}">
                <a16:creationId xmlns:a16="http://schemas.microsoft.com/office/drawing/2014/main" id="{EBA7A762-F0A0-5FE0-4775-763313E9A6E7}"/>
              </a:ext>
            </a:extLst>
          </p:cNvPr>
          <p:cNvSpPr>
            <a:spLocks noGrp="1"/>
          </p:cNvSpPr>
          <p:nvPr>
            <p:ph type="sldNum" sz="quarter" idx="4"/>
          </p:nvPr>
        </p:nvSpPr>
        <p:spPr/>
        <p:txBody>
          <a:bodyPr/>
          <a:lstStyle/>
          <a:p>
            <a:fld id="{58FB4751-880F-D840-AAA9-3A15815CC996}" type="slidenum">
              <a:rPr lang="en-US" smtClean="0"/>
              <a:pPr/>
              <a:t>15</a:t>
            </a:fld>
            <a:endParaRPr lang="en-US" dirty="0"/>
          </a:p>
        </p:txBody>
      </p:sp>
      <p:pic>
        <p:nvPicPr>
          <p:cNvPr id="7" name="Picture 6">
            <a:extLst>
              <a:ext uri="{FF2B5EF4-FFF2-40B4-BE49-F238E27FC236}">
                <a16:creationId xmlns:a16="http://schemas.microsoft.com/office/drawing/2014/main" id="{FC3D47F4-C2C6-4492-4643-FEABA7308726}"/>
              </a:ext>
            </a:extLst>
          </p:cNvPr>
          <p:cNvPicPr>
            <a:picLocks noChangeAspect="1"/>
          </p:cNvPicPr>
          <p:nvPr/>
        </p:nvPicPr>
        <p:blipFill>
          <a:blip r:embed="rId2"/>
          <a:stretch>
            <a:fillRect/>
          </a:stretch>
        </p:blipFill>
        <p:spPr>
          <a:xfrm>
            <a:off x="3322865" y="734786"/>
            <a:ext cx="5657850" cy="6123214"/>
          </a:xfrm>
          <a:prstGeom prst="rect">
            <a:avLst/>
          </a:prstGeom>
        </p:spPr>
      </p:pic>
    </p:spTree>
    <p:extLst>
      <p:ext uri="{BB962C8B-B14F-4D97-AF65-F5344CB8AC3E}">
        <p14:creationId xmlns:p14="http://schemas.microsoft.com/office/powerpoint/2010/main" val="3078835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D66A4-C760-9B54-6320-B6E0F448E888}"/>
              </a:ext>
            </a:extLst>
          </p:cNvPr>
          <p:cNvSpPr>
            <a:spLocks noGrp="1"/>
          </p:cNvSpPr>
          <p:nvPr>
            <p:ph type="title"/>
          </p:nvPr>
        </p:nvSpPr>
        <p:spPr>
          <a:xfrm>
            <a:off x="914399" y="89807"/>
            <a:ext cx="10360152" cy="914400"/>
          </a:xfrm>
        </p:spPr>
        <p:txBody>
          <a:bodyPr/>
          <a:lstStyle/>
          <a:p>
            <a:pPr algn="ctr"/>
            <a:r>
              <a:rPr lang="en-US" b="1" dirty="0">
                <a:solidFill>
                  <a:srgbClr val="000000"/>
                </a:solidFill>
                <a:latin typeface="Times New Roman" panose="02020603050405020304" pitchFamily="18" charset="0"/>
                <a:cs typeface="Times New Roman" panose="02020603050405020304" pitchFamily="18" charset="0"/>
              </a:rPr>
              <a:t>CLASS DIAGRAM </a:t>
            </a:r>
            <a:endParaRPr lang="en-IN" b="1"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A6728C0-420C-9138-F41D-D0C1117FC72D}"/>
              </a:ext>
            </a:extLst>
          </p:cNvPr>
          <p:cNvSpPr>
            <a:spLocks noGrp="1"/>
          </p:cNvSpPr>
          <p:nvPr>
            <p:ph type="sldNum" sz="quarter" idx="4"/>
          </p:nvPr>
        </p:nvSpPr>
        <p:spPr/>
        <p:txBody>
          <a:bodyPr/>
          <a:lstStyle/>
          <a:p>
            <a:fld id="{58FB4751-880F-D840-AAA9-3A15815CC996}" type="slidenum">
              <a:rPr lang="en-US" smtClean="0"/>
              <a:pPr/>
              <a:t>16</a:t>
            </a:fld>
            <a:endParaRPr lang="en-US" dirty="0"/>
          </a:p>
        </p:txBody>
      </p:sp>
      <p:pic>
        <p:nvPicPr>
          <p:cNvPr id="8" name="Picture 7">
            <a:extLst>
              <a:ext uri="{FF2B5EF4-FFF2-40B4-BE49-F238E27FC236}">
                <a16:creationId xmlns:a16="http://schemas.microsoft.com/office/drawing/2014/main" id="{99BB6052-A9D8-4645-E5C3-C022AA3CE8AB}"/>
              </a:ext>
            </a:extLst>
          </p:cNvPr>
          <p:cNvPicPr>
            <a:picLocks noChangeAspect="1"/>
          </p:cNvPicPr>
          <p:nvPr/>
        </p:nvPicPr>
        <p:blipFill>
          <a:blip r:embed="rId2"/>
          <a:stretch>
            <a:fillRect/>
          </a:stretch>
        </p:blipFill>
        <p:spPr>
          <a:xfrm>
            <a:off x="2073730" y="1208313"/>
            <a:ext cx="7723414" cy="5298621"/>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74EB887-A33B-34DB-DF4C-DC1504408DE8}"/>
                  </a:ext>
                </a:extLst>
              </p14:cNvPr>
              <p14:cNvContentPartPr/>
              <p14:nvPr/>
            </p14:nvContentPartPr>
            <p14:xfrm>
              <a:off x="5295381" y="2388381"/>
              <a:ext cx="1219680" cy="71280"/>
            </p14:xfrm>
          </p:contentPart>
        </mc:Choice>
        <mc:Fallback xmlns="">
          <p:pic>
            <p:nvPicPr>
              <p:cNvPr id="6" name="Ink 5">
                <a:extLst>
                  <a:ext uri="{FF2B5EF4-FFF2-40B4-BE49-F238E27FC236}">
                    <a16:creationId xmlns:a16="http://schemas.microsoft.com/office/drawing/2014/main" id="{B74EB887-A33B-34DB-DF4C-DC1504408DE8}"/>
                  </a:ext>
                </a:extLst>
              </p:cNvPr>
              <p:cNvPicPr/>
              <p:nvPr/>
            </p:nvPicPr>
            <p:blipFill>
              <a:blip r:embed="rId4"/>
              <a:stretch>
                <a:fillRect/>
              </a:stretch>
            </p:blipFill>
            <p:spPr>
              <a:xfrm>
                <a:off x="5232741" y="2325381"/>
                <a:ext cx="134532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4F0CCA3C-11DC-D87D-22AE-C87C54D0A878}"/>
                  </a:ext>
                </a:extLst>
              </p14:cNvPr>
              <p14:cNvContentPartPr/>
              <p14:nvPr/>
            </p14:nvContentPartPr>
            <p14:xfrm>
              <a:off x="6008901" y="2571621"/>
              <a:ext cx="360" cy="360"/>
            </p14:xfrm>
          </p:contentPart>
        </mc:Choice>
        <mc:Fallback xmlns="">
          <p:pic>
            <p:nvPicPr>
              <p:cNvPr id="9" name="Ink 8">
                <a:extLst>
                  <a:ext uri="{FF2B5EF4-FFF2-40B4-BE49-F238E27FC236}">
                    <a16:creationId xmlns:a16="http://schemas.microsoft.com/office/drawing/2014/main" id="{4F0CCA3C-11DC-D87D-22AE-C87C54D0A878}"/>
                  </a:ext>
                </a:extLst>
              </p:cNvPr>
              <p:cNvPicPr/>
              <p:nvPr/>
            </p:nvPicPr>
            <p:blipFill>
              <a:blip r:embed="rId6"/>
              <a:stretch>
                <a:fillRect/>
              </a:stretch>
            </p:blipFill>
            <p:spPr>
              <a:xfrm>
                <a:off x="5945901" y="250862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32A29D8C-84AE-41ED-62C2-1C882FADB805}"/>
                  </a:ext>
                </a:extLst>
              </p14:cNvPr>
              <p14:cNvContentPartPr/>
              <p14:nvPr/>
            </p14:nvContentPartPr>
            <p14:xfrm>
              <a:off x="6310941" y="2441301"/>
              <a:ext cx="360" cy="360"/>
            </p14:xfrm>
          </p:contentPart>
        </mc:Choice>
        <mc:Fallback xmlns="">
          <p:pic>
            <p:nvPicPr>
              <p:cNvPr id="10" name="Ink 9">
                <a:extLst>
                  <a:ext uri="{FF2B5EF4-FFF2-40B4-BE49-F238E27FC236}">
                    <a16:creationId xmlns:a16="http://schemas.microsoft.com/office/drawing/2014/main" id="{32A29D8C-84AE-41ED-62C2-1C882FADB805}"/>
                  </a:ext>
                </a:extLst>
              </p:cNvPr>
              <p:cNvPicPr/>
              <p:nvPr/>
            </p:nvPicPr>
            <p:blipFill>
              <a:blip r:embed="rId6"/>
              <a:stretch>
                <a:fillRect/>
              </a:stretch>
            </p:blipFill>
            <p:spPr>
              <a:xfrm>
                <a:off x="6247941" y="2378301"/>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C823A2BB-7DDE-7F36-EA8E-7F3898FDD0E0}"/>
                  </a:ext>
                </a:extLst>
              </p14:cNvPr>
              <p14:cNvContentPartPr/>
              <p14:nvPr/>
            </p14:nvContentPartPr>
            <p14:xfrm>
              <a:off x="5268381" y="2407101"/>
              <a:ext cx="1273320" cy="209520"/>
            </p14:xfrm>
          </p:contentPart>
        </mc:Choice>
        <mc:Fallback xmlns="">
          <p:pic>
            <p:nvPicPr>
              <p:cNvPr id="11" name="Ink 10">
                <a:extLst>
                  <a:ext uri="{FF2B5EF4-FFF2-40B4-BE49-F238E27FC236}">
                    <a16:creationId xmlns:a16="http://schemas.microsoft.com/office/drawing/2014/main" id="{C823A2BB-7DDE-7F36-EA8E-7F3898FDD0E0}"/>
                  </a:ext>
                </a:extLst>
              </p:cNvPr>
              <p:cNvPicPr/>
              <p:nvPr/>
            </p:nvPicPr>
            <p:blipFill>
              <a:blip r:embed="rId9"/>
              <a:stretch>
                <a:fillRect/>
              </a:stretch>
            </p:blipFill>
            <p:spPr>
              <a:xfrm>
                <a:off x="5205381" y="2344461"/>
                <a:ext cx="1398960" cy="335160"/>
              </a:xfrm>
              <a:prstGeom prst="rect">
                <a:avLst/>
              </a:prstGeom>
            </p:spPr>
          </p:pic>
        </mc:Fallback>
      </mc:AlternateContent>
    </p:spTree>
    <p:extLst>
      <p:ext uri="{BB962C8B-B14F-4D97-AF65-F5344CB8AC3E}">
        <p14:creationId xmlns:p14="http://schemas.microsoft.com/office/powerpoint/2010/main" val="3036387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0DD4-C8A4-5A9B-3CA5-CB44DAFE40DA}"/>
              </a:ext>
            </a:extLst>
          </p:cNvPr>
          <p:cNvSpPr>
            <a:spLocks noGrp="1"/>
          </p:cNvSpPr>
          <p:nvPr>
            <p:ph type="title"/>
          </p:nvPr>
        </p:nvSpPr>
        <p:spPr>
          <a:xfrm>
            <a:off x="850609" y="-374903"/>
            <a:ext cx="10360152" cy="914400"/>
          </a:xfrm>
        </p:spPr>
        <p:txBody>
          <a:bodyPr/>
          <a:lstStyle/>
          <a:p>
            <a:pPr algn="ctr"/>
            <a:r>
              <a:rPr lang="en-IN" dirty="0">
                <a:solidFill>
                  <a:srgbClr val="000000"/>
                </a:solidFill>
                <a:latin typeface="Times New Roman" panose="02020603050405020304" pitchFamily="18" charset="0"/>
                <a:cs typeface="Times New Roman" panose="02020603050405020304" pitchFamily="18" charset="0"/>
              </a:rPr>
              <a:t>STATE DIAGRAM</a:t>
            </a:r>
          </a:p>
        </p:txBody>
      </p:sp>
      <p:sp>
        <p:nvSpPr>
          <p:cNvPr id="4" name="Slide Number Placeholder 3">
            <a:extLst>
              <a:ext uri="{FF2B5EF4-FFF2-40B4-BE49-F238E27FC236}">
                <a16:creationId xmlns:a16="http://schemas.microsoft.com/office/drawing/2014/main" id="{D0650F31-6FA0-F15F-C83F-29B0192E08DB}"/>
              </a:ext>
            </a:extLst>
          </p:cNvPr>
          <p:cNvSpPr>
            <a:spLocks noGrp="1"/>
          </p:cNvSpPr>
          <p:nvPr>
            <p:ph type="sldNum" sz="quarter" idx="4"/>
          </p:nvPr>
        </p:nvSpPr>
        <p:spPr/>
        <p:txBody>
          <a:bodyPr/>
          <a:lstStyle/>
          <a:p>
            <a:fld id="{58FB4751-880F-D840-AAA9-3A15815CC996}" type="slidenum">
              <a:rPr lang="en-US" smtClean="0"/>
              <a:pPr/>
              <a:t>17</a:t>
            </a:fld>
            <a:endParaRPr lang="en-US" dirty="0"/>
          </a:p>
        </p:txBody>
      </p:sp>
      <p:pic>
        <p:nvPicPr>
          <p:cNvPr id="8" name="Picture 7">
            <a:extLst>
              <a:ext uri="{FF2B5EF4-FFF2-40B4-BE49-F238E27FC236}">
                <a16:creationId xmlns:a16="http://schemas.microsoft.com/office/drawing/2014/main" id="{F5D6C5A9-0B2E-7148-FEF5-DFF8F228E725}"/>
              </a:ext>
            </a:extLst>
          </p:cNvPr>
          <p:cNvPicPr>
            <a:picLocks noChangeAspect="1"/>
          </p:cNvPicPr>
          <p:nvPr/>
        </p:nvPicPr>
        <p:blipFill>
          <a:blip r:embed="rId2"/>
          <a:stretch>
            <a:fillRect/>
          </a:stretch>
        </p:blipFill>
        <p:spPr>
          <a:xfrm>
            <a:off x="3502479" y="539497"/>
            <a:ext cx="5421086" cy="6000096"/>
          </a:xfrm>
          <a:prstGeom prst="rect">
            <a:avLst/>
          </a:prstGeom>
        </p:spPr>
      </p:pic>
    </p:spTree>
    <p:extLst>
      <p:ext uri="{BB962C8B-B14F-4D97-AF65-F5344CB8AC3E}">
        <p14:creationId xmlns:p14="http://schemas.microsoft.com/office/powerpoint/2010/main" val="21618881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A991B-F78A-E692-9858-D92977523799}"/>
              </a:ext>
            </a:extLst>
          </p:cNvPr>
          <p:cNvSpPr>
            <a:spLocks noGrp="1"/>
          </p:cNvSpPr>
          <p:nvPr>
            <p:ph type="title"/>
          </p:nvPr>
        </p:nvSpPr>
        <p:spPr>
          <a:xfrm>
            <a:off x="993648" y="82297"/>
            <a:ext cx="10360152" cy="914400"/>
          </a:xfrm>
        </p:spPr>
        <p:txBody>
          <a:bodyPr/>
          <a:lstStyle/>
          <a:p>
            <a:pPr algn="ctr"/>
            <a:r>
              <a:rPr lang="en-IN" b="1" dirty="0">
                <a:solidFill>
                  <a:srgbClr val="000000"/>
                </a:solidFill>
                <a:latin typeface="Times New Roman" panose="02020603050405020304" pitchFamily="18" charset="0"/>
                <a:cs typeface="Times New Roman" panose="02020603050405020304" pitchFamily="18" charset="0"/>
              </a:rPr>
              <a:t>SYSTEM ARCHITECTURE </a:t>
            </a:r>
          </a:p>
        </p:txBody>
      </p:sp>
      <p:sp>
        <p:nvSpPr>
          <p:cNvPr id="4" name="Slide Number Placeholder 3">
            <a:extLst>
              <a:ext uri="{FF2B5EF4-FFF2-40B4-BE49-F238E27FC236}">
                <a16:creationId xmlns:a16="http://schemas.microsoft.com/office/drawing/2014/main" id="{3788FEBE-090F-4CAC-7988-BCE71951188C}"/>
              </a:ext>
            </a:extLst>
          </p:cNvPr>
          <p:cNvSpPr>
            <a:spLocks noGrp="1"/>
          </p:cNvSpPr>
          <p:nvPr>
            <p:ph type="sldNum" sz="quarter" idx="4"/>
          </p:nvPr>
        </p:nvSpPr>
        <p:spPr/>
        <p:txBody>
          <a:bodyPr/>
          <a:lstStyle/>
          <a:p>
            <a:fld id="{58FB4751-880F-D840-AAA9-3A15815CC996}" type="slidenum">
              <a:rPr lang="en-US" smtClean="0"/>
              <a:pPr/>
              <a:t>18</a:t>
            </a:fld>
            <a:endParaRPr lang="en-US" dirty="0"/>
          </a:p>
        </p:txBody>
      </p:sp>
      <p:pic>
        <p:nvPicPr>
          <p:cNvPr id="3" name="Picture 2">
            <a:extLst>
              <a:ext uri="{FF2B5EF4-FFF2-40B4-BE49-F238E27FC236}">
                <a16:creationId xmlns:a16="http://schemas.microsoft.com/office/drawing/2014/main" id="{92F7C7B9-AEC6-8EA5-0EDA-D54ED89729E1}"/>
              </a:ext>
            </a:extLst>
          </p:cNvPr>
          <p:cNvPicPr>
            <a:picLocks noChangeAspect="1"/>
          </p:cNvPicPr>
          <p:nvPr/>
        </p:nvPicPr>
        <p:blipFill>
          <a:blip r:embed="rId2"/>
          <a:stretch>
            <a:fillRect/>
          </a:stretch>
        </p:blipFill>
        <p:spPr>
          <a:xfrm>
            <a:off x="4668864" y="1257299"/>
            <a:ext cx="2854271" cy="5078187"/>
          </a:xfrm>
          <a:prstGeom prst="rect">
            <a:avLst/>
          </a:prstGeom>
        </p:spPr>
      </p:pic>
    </p:spTree>
    <p:extLst>
      <p:ext uri="{BB962C8B-B14F-4D97-AF65-F5344CB8AC3E}">
        <p14:creationId xmlns:p14="http://schemas.microsoft.com/office/powerpoint/2010/main" val="2965710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773D-2135-DD60-85FA-10D032828FC6}"/>
              </a:ext>
            </a:extLst>
          </p:cNvPr>
          <p:cNvSpPr>
            <a:spLocks noGrp="1"/>
          </p:cNvSpPr>
          <p:nvPr>
            <p:ph type="title"/>
          </p:nvPr>
        </p:nvSpPr>
        <p:spPr/>
        <p:txBody>
          <a:bodyPr/>
          <a:lstStyle/>
          <a:p>
            <a:r>
              <a:rPr lang="en-US" dirty="0"/>
              <a:t>         </a:t>
            </a:r>
            <a:r>
              <a:rPr lang="en-US" b="1" dirty="0">
                <a:solidFill>
                  <a:srgbClr val="000000"/>
                </a:solidFill>
                <a:latin typeface="Times New Roman" panose="02020603050405020304" pitchFamily="18" charset="0"/>
                <a:cs typeface="Times New Roman" panose="02020603050405020304" pitchFamily="18" charset="0"/>
              </a:rPr>
              <a:t>RESULT ANALYSIS </a:t>
            </a:r>
            <a:endParaRPr lang="en-IN" b="1"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EFD961B8-0FD2-3A04-5BFE-30FBCBA61364}"/>
              </a:ext>
            </a:extLst>
          </p:cNvPr>
          <p:cNvSpPr>
            <a:spLocks noGrp="1"/>
          </p:cNvSpPr>
          <p:nvPr>
            <p:ph type="sldNum" sz="quarter" idx="4"/>
          </p:nvPr>
        </p:nvSpPr>
        <p:spPr/>
        <p:txBody>
          <a:bodyPr/>
          <a:lstStyle/>
          <a:p>
            <a:fld id="{58FB4751-880F-D840-AAA9-3A15815CC996}" type="slidenum">
              <a:rPr lang="en-US" smtClean="0"/>
              <a:pPr/>
              <a:t>19</a:t>
            </a:fld>
            <a:endParaRPr lang="en-US" dirty="0"/>
          </a:p>
        </p:txBody>
      </p:sp>
      <p:sp>
        <p:nvSpPr>
          <p:cNvPr id="8" name="TextBox 7">
            <a:extLst>
              <a:ext uri="{FF2B5EF4-FFF2-40B4-BE49-F238E27FC236}">
                <a16:creationId xmlns:a16="http://schemas.microsoft.com/office/drawing/2014/main" id="{7F71E994-C1AF-BF06-AE62-23452CC80861}"/>
              </a:ext>
            </a:extLst>
          </p:cNvPr>
          <p:cNvSpPr txBox="1"/>
          <p:nvPr/>
        </p:nvSpPr>
        <p:spPr>
          <a:xfrm>
            <a:off x="1300162" y="2177501"/>
            <a:ext cx="8121424" cy="253556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CNN model successfully detects healthy and diseased fruits.</a:t>
            </a:r>
          </a:p>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Achieved ~90–95% accuracy on test data.</a:t>
            </a:r>
          </a:p>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Provides real-time detection with instant prevention tips.</a:t>
            </a:r>
          </a:p>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Works best for fruits with distinct disease patterns.</a:t>
            </a:r>
          </a:p>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Reduces manual inspection effort and improves efficiency.</a:t>
            </a:r>
          </a:p>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User interface is easy-to-use and suitable for farmers and gardeners.</a:t>
            </a:r>
            <a:r>
              <a:rPr lang="en-IN" dirty="0">
                <a:solidFill>
                  <a:srgbClr val="0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466550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38C49-2DED-BBB4-20D7-EF5F580E3C9E}"/>
              </a:ext>
            </a:extLst>
          </p:cNvPr>
          <p:cNvSpPr>
            <a:spLocks noGrp="1"/>
          </p:cNvSpPr>
          <p:nvPr>
            <p:ph type="title"/>
          </p:nvPr>
        </p:nvSpPr>
        <p:spPr/>
        <p:txBody>
          <a:bodyPr/>
          <a:lstStyle/>
          <a:p>
            <a:pPr algn="ctr"/>
            <a:r>
              <a:rPr lang="en-IN" b="1" dirty="0">
                <a:solidFill>
                  <a:srgbClr val="000000"/>
                </a:solidFill>
              </a:rPr>
              <a:t>INTRODUCTION</a:t>
            </a:r>
            <a:r>
              <a:rPr lang="en-IN" dirty="0">
                <a:solidFill>
                  <a:srgbClr val="000000"/>
                </a:solidFill>
              </a:rPr>
              <a:t> </a:t>
            </a:r>
          </a:p>
        </p:txBody>
      </p:sp>
      <p:sp>
        <p:nvSpPr>
          <p:cNvPr id="4" name="Slide Number Placeholder 3">
            <a:extLst>
              <a:ext uri="{FF2B5EF4-FFF2-40B4-BE49-F238E27FC236}">
                <a16:creationId xmlns:a16="http://schemas.microsoft.com/office/drawing/2014/main" id="{38D8D148-F2F5-8477-5873-81171650C8B3}"/>
              </a:ext>
            </a:extLst>
          </p:cNvPr>
          <p:cNvSpPr>
            <a:spLocks noGrp="1"/>
          </p:cNvSpPr>
          <p:nvPr>
            <p:ph type="sldNum" sz="quarter" idx="4"/>
          </p:nvPr>
        </p:nvSpPr>
        <p:spPr/>
        <p:txBody>
          <a:bodyPr/>
          <a:lstStyle/>
          <a:p>
            <a:fld id="{58FB4751-880F-D840-AAA9-3A15815CC996}" type="slidenum">
              <a:rPr lang="en-US" smtClean="0"/>
              <a:pPr/>
              <a:t>2</a:t>
            </a:fld>
            <a:endParaRPr lang="en-US" dirty="0"/>
          </a:p>
        </p:txBody>
      </p:sp>
      <p:sp>
        <p:nvSpPr>
          <p:cNvPr id="6" name="TextBox 5">
            <a:extLst>
              <a:ext uri="{FF2B5EF4-FFF2-40B4-BE49-F238E27FC236}">
                <a16:creationId xmlns:a16="http://schemas.microsoft.com/office/drawing/2014/main" id="{6078FEC6-FE20-1694-0270-62C87FD911A6}"/>
              </a:ext>
            </a:extLst>
          </p:cNvPr>
          <p:cNvSpPr txBox="1"/>
          <p:nvPr/>
        </p:nvSpPr>
        <p:spPr>
          <a:xfrm>
            <a:off x="2065788" y="2413337"/>
            <a:ext cx="7690607" cy="2535566"/>
          </a:xfrm>
          <a:prstGeom prst="rect">
            <a:avLst/>
          </a:prstGeom>
          <a:noFill/>
        </p:spPr>
        <p:txBody>
          <a:bodyPr wrap="square">
            <a:spAutoFit/>
          </a:bodyPr>
          <a:lstStyle/>
          <a:p>
            <a:pPr algn="just">
              <a:lnSpc>
                <a:spcPct val="150000"/>
              </a:lnSpc>
            </a:pPr>
            <a:r>
              <a:rPr lang="en-US" dirty="0">
                <a:solidFill>
                  <a:srgbClr val="000000"/>
                </a:solidFill>
                <a:latin typeface="Times New Roman" panose="02020603050405020304" pitchFamily="18" charset="0"/>
                <a:cs typeface="Times New Roman" panose="02020603050405020304" pitchFamily="18" charset="0"/>
              </a:rPr>
              <a:t>Fruits are important in our daily life, but they can easily get diseases. Finding these diseases early is important to save crops and reduce loss. Checking fruits manually sometimes may not be accurate. In this project, we use </a:t>
            </a:r>
            <a:r>
              <a:rPr lang="en-IN" dirty="0">
                <a:solidFill>
                  <a:srgbClr val="000000"/>
                </a:solidFill>
                <a:latin typeface="Times New Roman" panose="02020603050405020304" pitchFamily="18" charset="0"/>
                <a:cs typeface="Times New Roman" panose="02020603050405020304" pitchFamily="18" charset="0"/>
              </a:rPr>
              <a:t>machine</a:t>
            </a:r>
            <a:r>
              <a:rPr lang="en-US" dirty="0">
                <a:solidFill>
                  <a:srgbClr val="000000"/>
                </a:solidFill>
                <a:latin typeface="Times New Roman" panose="02020603050405020304" pitchFamily="18" charset="0"/>
                <a:cs typeface="Times New Roman" panose="02020603050405020304" pitchFamily="18" charset="0"/>
              </a:rPr>
              <a:t> learning(CNN) to find fruit diseases from images. The system learns from healthy and infected fruit pictures and gives results quickly. This helps farmers take care of their crops in a better way.</a:t>
            </a:r>
            <a:endParaRPr lang="en-IN"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075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ADD84-2AD9-FBD3-E473-68B702288CAA}"/>
              </a:ext>
            </a:extLst>
          </p:cNvPr>
          <p:cNvSpPr>
            <a:spLocks noGrp="1"/>
          </p:cNvSpPr>
          <p:nvPr>
            <p:ph type="title"/>
          </p:nvPr>
        </p:nvSpPr>
        <p:spPr>
          <a:xfrm>
            <a:off x="1324356" y="889908"/>
            <a:ext cx="10360152" cy="914400"/>
          </a:xfrm>
        </p:spPr>
        <p:txBody>
          <a:bodyPr/>
          <a:lstStyle/>
          <a:p>
            <a:r>
              <a:rPr lang="en-US" b="1" dirty="0">
                <a:solidFill>
                  <a:srgbClr val="000000"/>
                </a:solidFill>
                <a:latin typeface="Times New Roman" panose="02020603050405020304" pitchFamily="18" charset="0"/>
                <a:cs typeface="Times New Roman" panose="02020603050405020304" pitchFamily="18" charset="0"/>
              </a:rPr>
              <a:t>FUTURE SCOPE</a:t>
            </a:r>
            <a:endParaRPr lang="en-IN" b="1"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3D73D23-AC8A-13B3-33B9-7EBF5D239753}"/>
              </a:ext>
            </a:extLst>
          </p:cNvPr>
          <p:cNvSpPr>
            <a:spLocks noGrp="1"/>
          </p:cNvSpPr>
          <p:nvPr>
            <p:ph type="sldNum" sz="quarter" idx="4"/>
          </p:nvPr>
        </p:nvSpPr>
        <p:spPr/>
        <p:txBody>
          <a:bodyPr/>
          <a:lstStyle/>
          <a:p>
            <a:fld id="{58FB4751-880F-D840-AAA9-3A15815CC996}" type="slidenum">
              <a:rPr lang="en-US" smtClean="0"/>
              <a:pPr/>
              <a:t>20</a:t>
            </a:fld>
            <a:endParaRPr lang="en-US" dirty="0"/>
          </a:p>
        </p:txBody>
      </p:sp>
      <p:sp>
        <p:nvSpPr>
          <p:cNvPr id="6" name="TextBox 5">
            <a:extLst>
              <a:ext uri="{FF2B5EF4-FFF2-40B4-BE49-F238E27FC236}">
                <a16:creationId xmlns:a16="http://schemas.microsoft.com/office/drawing/2014/main" id="{ED5275B9-4320-05AF-09C9-BD1D81846725}"/>
              </a:ext>
            </a:extLst>
          </p:cNvPr>
          <p:cNvSpPr txBox="1"/>
          <p:nvPr/>
        </p:nvSpPr>
        <p:spPr>
          <a:xfrm>
            <a:off x="1324356" y="2168702"/>
            <a:ext cx="8766401" cy="295106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Expand to more fruit types and disease categories.</a:t>
            </a:r>
          </a:p>
          <a:p>
            <a:pPr marL="285750" indent="-285750">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Develop a mobile app for farmers to detect diseases in the field.</a:t>
            </a:r>
          </a:p>
          <a:p>
            <a:pPr marL="285750" indent="-285750">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Detect early-stage or hidden symptoms for proactive treatment.</a:t>
            </a:r>
          </a:p>
          <a:p>
            <a:pPr marL="285750" indent="-285750">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Integrate with IoT devices, drones, or smart farms for automated monitoring.</a:t>
            </a:r>
          </a:p>
          <a:p>
            <a:pPr marL="285750" indent="-285750">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Include personalized treatment tips and support.</a:t>
            </a:r>
          </a:p>
          <a:p>
            <a:pPr marL="285750" indent="-285750">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Enable continuous learning by updating the model with new data.</a:t>
            </a:r>
          </a:p>
          <a:p>
            <a:pPr>
              <a:lnSpc>
                <a:spcPct val="150000"/>
              </a:lnSpc>
            </a:pPr>
            <a:endParaRPr lang="en-IN"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375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E7FA-E5F6-7433-7C41-F4210D40C55F}"/>
              </a:ext>
            </a:extLst>
          </p:cNvPr>
          <p:cNvSpPr>
            <a:spLocks noGrp="1"/>
          </p:cNvSpPr>
          <p:nvPr>
            <p:ph type="title"/>
          </p:nvPr>
        </p:nvSpPr>
        <p:spPr>
          <a:xfrm>
            <a:off x="1536926" y="1077686"/>
            <a:ext cx="10360152" cy="914400"/>
          </a:xfrm>
        </p:spPr>
        <p:txBody>
          <a:bodyPr/>
          <a:lstStyle/>
          <a:p>
            <a:r>
              <a:rPr lang="en-US" b="1" dirty="0">
                <a:solidFill>
                  <a:srgbClr val="000000"/>
                </a:solidFill>
                <a:latin typeface="Times New Roman" panose="02020603050405020304" pitchFamily="18" charset="0"/>
                <a:cs typeface="Times New Roman" panose="02020603050405020304" pitchFamily="18" charset="0"/>
              </a:rPr>
              <a:t>CONCLUSION </a:t>
            </a:r>
            <a:endParaRPr lang="en-IN" b="1"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9586C88-B9E3-264C-C4F3-B37E8A19D79D}"/>
              </a:ext>
            </a:extLst>
          </p:cNvPr>
          <p:cNvSpPr>
            <a:spLocks noGrp="1"/>
          </p:cNvSpPr>
          <p:nvPr>
            <p:ph type="sldNum" sz="quarter" idx="4"/>
          </p:nvPr>
        </p:nvSpPr>
        <p:spPr/>
        <p:txBody>
          <a:bodyPr/>
          <a:lstStyle/>
          <a:p>
            <a:fld id="{58FB4751-880F-D840-AAA9-3A15815CC996}" type="slidenum">
              <a:rPr lang="en-US" smtClean="0"/>
              <a:pPr/>
              <a:t>21</a:t>
            </a:fld>
            <a:endParaRPr lang="en-US" dirty="0"/>
          </a:p>
        </p:txBody>
      </p:sp>
      <p:sp>
        <p:nvSpPr>
          <p:cNvPr id="6" name="TextBox 5">
            <a:extLst>
              <a:ext uri="{FF2B5EF4-FFF2-40B4-BE49-F238E27FC236}">
                <a16:creationId xmlns:a16="http://schemas.microsoft.com/office/drawing/2014/main" id="{C623017F-D8EF-AFE6-D05B-F20C7C663554}"/>
              </a:ext>
            </a:extLst>
          </p:cNvPr>
          <p:cNvSpPr txBox="1"/>
          <p:nvPr/>
        </p:nvSpPr>
        <p:spPr>
          <a:xfrm>
            <a:off x="1536926" y="2502850"/>
            <a:ext cx="7958137" cy="21200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Successfully implemented real-time fruit disease detection using CNN.</a:t>
            </a:r>
          </a:p>
          <a:p>
            <a:pPr marL="285750" indent="-285750">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Provides instant disease diagnosis and prevention tips, helping reduce crop loss.</a:t>
            </a:r>
          </a:p>
          <a:p>
            <a:pPr marL="285750" indent="-285750">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Enhances efficiency, productivity, and decision-making in agriculture.</a:t>
            </a:r>
          </a:p>
          <a:p>
            <a:pPr marL="285750" indent="-285750">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Scalable for mobile apps, smart farms, and large-scale deployment.</a:t>
            </a:r>
          </a:p>
          <a:p>
            <a:pPr marL="285750" indent="-285750">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Promotes sustainable, technology-driven farming and modern crop management.</a:t>
            </a:r>
          </a:p>
        </p:txBody>
      </p:sp>
    </p:spTree>
    <p:extLst>
      <p:ext uri="{BB962C8B-B14F-4D97-AF65-F5344CB8AC3E}">
        <p14:creationId xmlns:p14="http://schemas.microsoft.com/office/powerpoint/2010/main" val="2418813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AA2A6-90B1-10B1-588E-39EE8B8B1545}"/>
              </a:ext>
            </a:extLst>
          </p:cNvPr>
          <p:cNvSpPr>
            <a:spLocks noGrp="1"/>
          </p:cNvSpPr>
          <p:nvPr>
            <p:ph type="title"/>
          </p:nvPr>
        </p:nvSpPr>
        <p:spPr>
          <a:xfrm>
            <a:off x="801624" y="236765"/>
            <a:ext cx="10360152" cy="914400"/>
          </a:xfrm>
        </p:spPr>
        <p:txBody>
          <a:bodyPr/>
          <a:lstStyle/>
          <a:p>
            <a:pPr algn="ctr"/>
            <a:r>
              <a:rPr lang="en-US" b="1" dirty="0">
                <a:solidFill>
                  <a:srgbClr val="000000"/>
                </a:solidFill>
                <a:latin typeface="Times New Roman" panose="02020603050405020304" pitchFamily="18" charset="0"/>
                <a:cs typeface="Times New Roman" panose="02020603050405020304" pitchFamily="18" charset="0"/>
              </a:rPr>
              <a:t>REFERENCES </a:t>
            </a:r>
            <a:endParaRPr lang="en-IN" b="1"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C4D551A7-72C8-3069-5224-BE75BB0E2418}"/>
              </a:ext>
            </a:extLst>
          </p:cNvPr>
          <p:cNvSpPr>
            <a:spLocks noGrp="1"/>
          </p:cNvSpPr>
          <p:nvPr>
            <p:ph type="sldNum" sz="quarter" idx="4"/>
          </p:nvPr>
        </p:nvSpPr>
        <p:spPr/>
        <p:txBody>
          <a:bodyPr/>
          <a:lstStyle/>
          <a:p>
            <a:fld id="{58FB4751-880F-D840-AAA9-3A15815CC996}" type="slidenum">
              <a:rPr lang="en-US" smtClean="0"/>
              <a:pPr/>
              <a:t>22</a:t>
            </a:fld>
            <a:endParaRPr lang="en-US" dirty="0"/>
          </a:p>
        </p:txBody>
      </p:sp>
      <p:sp>
        <p:nvSpPr>
          <p:cNvPr id="6" name="TextBox 5">
            <a:extLst>
              <a:ext uri="{FF2B5EF4-FFF2-40B4-BE49-F238E27FC236}">
                <a16:creationId xmlns:a16="http://schemas.microsoft.com/office/drawing/2014/main" id="{17AF5D9E-9B1B-F590-81FF-A8EE7192A912}"/>
              </a:ext>
            </a:extLst>
          </p:cNvPr>
          <p:cNvSpPr txBox="1"/>
          <p:nvPr/>
        </p:nvSpPr>
        <p:spPr>
          <a:xfrm>
            <a:off x="1577068" y="1306631"/>
            <a:ext cx="9037864" cy="5893921"/>
          </a:xfrm>
          <a:prstGeom prst="rect">
            <a:avLst/>
          </a:prstGeom>
          <a:noFill/>
        </p:spPr>
        <p:txBody>
          <a:bodyPr wrap="square">
            <a:spAutoFit/>
          </a:bodyPr>
          <a:lstStyle/>
          <a:p>
            <a:pPr marL="800100" lvl="1" indent="-342900">
              <a:lnSpc>
                <a:spcPct val="150000"/>
              </a:lnSpc>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Multiple Fruit Disease Detection Using Deep Learning[Varadraj Jadhav, Harshal Giri, Harish Thore, Kshitij Patil, Hemant Pawar, Dr. Tushar </a:t>
            </a:r>
            <a:r>
              <a:rPr lang="en-US" sz="1600" dirty="0" err="1">
                <a:solidFill>
                  <a:srgbClr val="000000"/>
                </a:solidFill>
                <a:latin typeface="Times New Roman" panose="02020603050405020304" pitchFamily="18" charset="0"/>
                <a:cs typeface="Times New Roman" panose="02020603050405020304" pitchFamily="18" charset="0"/>
              </a:rPr>
              <a:t>Phadtare</a:t>
            </a:r>
            <a:r>
              <a:rPr lang="en-US" sz="1600" dirty="0">
                <a:solidFill>
                  <a:srgbClr val="000000"/>
                </a:solidFill>
                <a:latin typeface="Times New Roman" panose="02020603050405020304" pitchFamily="18" charset="0"/>
                <a:cs typeface="Times New Roman" panose="02020603050405020304" pitchFamily="18" charset="0"/>
              </a:rPr>
              <a:t>(2021)]</a:t>
            </a:r>
          </a:p>
          <a:p>
            <a:pPr marL="800100" lvl="1" indent="-342900">
              <a:lnSpc>
                <a:spcPct val="150000"/>
              </a:lnSpc>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Optimized Deep Learning Framework for Pomegranate Disease Detection [R. K. Sharma, A. Verma, et al. (2024, ScienceDirect)]</a:t>
            </a:r>
            <a:endParaRPr lang="en-IN" sz="1600" dirty="0">
              <a:solidFill>
                <a:srgbClr val="000000"/>
              </a:solidFill>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CNN and SVM-Based Model for Watermelon Disease Classification [P. Kumar, S. R. Gupta, et al. (2023, ResearchGate)]</a:t>
            </a:r>
          </a:p>
          <a:p>
            <a:pPr marL="800100" lvl="1" indent="-342900">
              <a:lnSpc>
                <a:spcPct val="150000"/>
              </a:lnSpc>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Guava Disease Detection Using Deep Convolutional Neural Networks [R. S. Prasad, K. S. Raju, et al. (2021, MDPI)] </a:t>
            </a:r>
            <a:endParaRPr lang="en-IN" sz="1600" dirty="0">
              <a:solidFill>
                <a:srgbClr val="000000"/>
              </a:solidFill>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Fruit Disease Detection Using Deep Convolutional Neural Networks [Gupta R., Sharma A., and Verma K. (2023)]</a:t>
            </a:r>
          </a:p>
          <a:p>
            <a:pPr marL="800100" lvl="1" indent="-342900">
              <a:lnSpc>
                <a:spcPct val="150000"/>
              </a:lnSpc>
              <a:buFont typeface="+mj-lt"/>
              <a:buAutoNum type="arabicPeriod"/>
            </a:pPr>
            <a:r>
              <a:rPr lang="en-US" sz="1600" dirty="0">
                <a:solidFill>
                  <a:srgbClr val="000000"/>
                </a:solidFill>
                <a:latin typeface="Times New Roman" panose="02020603050405020304" pitchFamily="18" charset="0"/>
                <a:cs typeface="Times New Roman" panose="02020603050405020304" pitchFamily="18" charset="0"/>
              </a:rPr>
              <a:t>Automated Apple Leaf Disease Detection Using CNN [N. Singh, R. Kaur, et al. (2022, IEEE]</a:t>
            </a:r>
            <a:endParaRPr lang="en-US" dirty="0">
              <a:solidFill>
                <a:srgbClr val="000000"/>
              </a:solidFill>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US" dirty="0">
                <a:solidFill>
                  <a:srgbClr val="000000"/>
                </a:solidFill>
                <a:latin typeface="Times New Roman" panose="02020603050405020304" pitchFamily="18" charset="0"/>
                <a:cs typeface="Times New Roman" panose="02020603050405020304" pitchFamily="18" charset="0"/>
              </a:rPr>
              <a:t>Deep Learning Approach for Banana Leaf Disease Identification [A. Das, S. Roy, et al. (2023, Springer]</a:t>
            </a:r>
            <a:endParaRPr lang="en-IN" dirty="0">
              <a:solidFill>
                <a:srgbClr val="000000"/>
              </a:solidFill>
              <a:latin typeface="Times New Roman" panose="02020603050405020304" pitchFamily="18" charset="0"/>
              <a:cs typeface="Times New Roman" panose="02020603050405020304" pitchFamily="18" charset="0"/>
            </a:endParaRPr>
          </a:p>
          <a:p>
            <a:pPr lvl="1"/>
            <a:endParaRPr lang="en-IN" b="1" dirty="0"/>
          </a:p>
          <a:p>
            <a:r>
              <a:rPr lang="en-US" dirty="0"/>
              <a:t>                      </a:t>
            </a:r>
            <a:endParaRPr lang="en-IN" dirty="0"/>
          </a:p>
          <a:p>
            <a:pPr algn="l"/>
            <a:endParaRPr lang="en-IN" sz="2000" b="0" i="0" u="none" strike="noStrike" baseline="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353049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4535A-F079-217F-ADFB-A4C42D4A55E1}"/>
              </a:ext>
            </a:extLst>
          </p:cNvPr>
          <p:cNvSpPr>
            <a:spLocks noGrp="1"/>
          </p:cNvSpPr>
          <p:nvPr>
            <p:ph type="ctrTitle"/>
          </p:nvPr>
        </p:nvSpPr>
        <p:spPr/>
        <p:txBody>
          <a:bodyPr/>
          <a:lstStyle/>
          <a:p>
            <a:r>
              <a:rPr lang="en-US" b="1" dirty="0">
                <a:solidFill>
                  <a:srgbClr val="000000"/>
                </a:solidFill>
                <a:latin typeface="Snap ITC" panose="04040A07060A02020202" pitchFamily="82" charset="0"/>
                <a:ea typeface="Tahoma" panose="020B0604030504040204" pitchFamily="34" charset="0"/>
                <a:cs typeface="Times New Roman" panose="02020603050405020304" pitchFamily="18" charset="0"/>
              </a:rPr>
              <a:t>THANK</a:t>
            </a:r>
            <a:r>
              <a:rPr lang="en-US" b="1" dirty="0">
                <a:solidFill>
                  <a:srgbClr val="000000"/>
                </a:solidFill>
                <a:latin typeface="Snap ITC" panose="04040A07060A02020202" pitchFamily="82" charset="0"/>
                <a:cs typeface="Times New Roman" panose="02020603050405020304" pitchFamily="18" charset="0"/>
              </a:rPr>
              <a:t> YOU </a:t>
            </a:r>
            <a:endParaRPr lang="en-IN" b="1" dirty="0">
              <a:solidFill>
                <a:srgbClr val="000000"/>
              </a:solidFill>
              <a:latin typeface="Snap ITC" panose="04040A07060A02020202" pitchFamily="82" charset="0"/>
              <a:cs typeface="Times New Roman" panose="02020603050405020304" pitchFamily="18" charset="0"/>
            </a:endParaRPr>
          </a:p>
        </p:txBody>
      </p:sp>
    </p:spTree>
    <p:extLst>
      <p:ext uri="{BB962C8B-B14F-4D97-AF65-F5344CB8AC3E}">
        <p14:creationId xmlns:p14="http://schemas.microsoft.com/office/powerpoint/2010/main" val="77596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45EB-93AC-41B7-54FE-FF0DD808FD21}"/>
              </a:ext>
            </a:extLst>
          </p:cNvPr>
          <p:cNvSpPr>
            <a:spLocks noGrp="1"/>
          </p:cNvSpPr>
          <p:nvPr>
            <p:ph type="title"/>
          </p:nvPr>
        </p:nvSpPr>
        <p:spPr/>
        <p:txBody>
          <a:bodyPr/>
          <a:lstStyle/>
          <a:p>
            <a:pPr algn="ctr"/>
            <a:r>
              <a:rPr lang="en-US" b="1" dirty="0">
                <a:solidFill>
                  <a:srgbClr val="000000"/>
                </a:solidFill>
                <a:latin typeface="Times New Roman" panose="02020603050405020304" pitchFamily="18" charset="0"/>
                <a:cs typeface="Times New Roman" panose="02020603050405020304" pitchFamily="18" charset="0"/>
              </a:rPr>
              <a:t>ABSTRACT </a:t>
            </a:r>
            <a:endParaRPr lang="en-IN" b="1"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2081490-7FC9-809E-7F6C-76ECF1098294}"/>
              </a:ext>
            </a:extLst>
          </p:cNvPr>
          <p:cNvSpPr>
            <a:spLocks noGrp="1"/>
          </p:cNvSpPr>
          <p:nvPr>
            <p:ph type="sldNum" sz="quarter" idx="4"/>
          </p:nvPr>
        </p:nvSpPr>
        <p:spPr/>
        <p:txBody>
          <a:bodyPr/>
          <a:lstStyle/>
          <a:p>
            <a:fld id="{58FB4751-880F-D840-AAA9-3A15815CC996}" type="slidenum">
              <a:rPr lang="en-US" smtClean="0"/>
              <a:pPr/>
              <a:t>3</a:t>
            </a:fld>
            <a:endParaRPr lang="en-US" dirty="0"/>
          </a:p>
        </p:txBody>
      </p:sp>
      <p:sp>
        <p:nvSpPr>
          <p:cNvPr id="6" name="TextBox 5">
            <a:extLst>
              <a:ext uri="{FF2B5EF4-FFF2-40B4-BE49-F238E27FC236}">
                <a16:creationId xmlns:a16="http://schemas.microsoft.com/office/drawing/2014/main" id="{3AC4A404-20B0-E753-6C24-689613CF7094}"/>
              </a:ext>
            </a:extLst>
          </p:cNvPr>
          <p:cNvSpPr txBox="1"/>
          <p:nvPr/>
        </p:nvSpPr>
        <p:spPr>
          <a:xfrm>
            <a:off x="2956703" y="2551837"/>
            <a:ext cx="7455923" cy="212006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Fruits are often affected by fungal and bacterial diseases. </a:t>
            </a:r>
          </a:p>
          <a:p>
            <a:pPr marL="285750" indent="-285750" algn="just">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Early detection helps reduce crop loss and improve yield. </a:t>
            </a:r>
          </a:p>
          <a:p>
            <a:pPr marL="285750" indent="-285750" algn="just">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This study uses Machine Learning  for disease detection. </a:t>
            </a:r>
          </a:p>
          <a:p>
            <a:pPr marL="285750" indent="-285750" algn="just">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A CNN model gave 97.10% accuracy, better than traditional methods. </a:t>
            </a:r>
          </a:p>
          <a:p>
            <a:pPr marL="285750" indent="-285750" algn="just">
              <a:lnSpc>
                <a:spcPct val="150000"/>
              </a:lnSpc>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The system supports smart farming and reduces manual inspection costs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060528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F46E4-8592-1E0F-E11E-00AE1C9F5528}"/>
              </a:ext>
            </a:extLst>
          </p:cNvPr>
          <p:cNvSpPr>
            <a:spLocks noGrp="1"/>
          </p:cNvSpPr>
          <p:nvPr>
            <p:ph type="title"/>
          </p:nvPr>
        </p:nvSpPr>
        <p:spPr>
          <a:xfrm>
            <a:off x="915924" y="400050"/>
            <a:ext cx="10360152" cy="914400"/>
          </a:xfrm>
        </p:spPr>
        <p:txBody>
          <a:bodyPr/>
          <a:lstStyle/>
          <a:p>
            <a:pPr algn="ctr"/>
            <a:r>
              <a:rPr lang="en-US" b="1" dirty="0">
                <a:solidFill>
                  <a:srgbClr val="000000"/>
                </a:solidFill>
                <a:latin typeface="Times New Roman" panose="02020603050405020304" pitchFamily="18" charset="0"/>
                <a:cs typeface="Times New Roman" panose="02020603050405020304" pitchFamily="18" charset="0"/>
              </a:rPr>
              <a:t>Scope and Objectives</a:t>
            </a:r>
            <a:endParaRPr lang="en-IN" dirty="0"/>
          </a:p>
        </p:txBody>
      </p:sp>
      <p:sp>
        <p:nvSpPr>
          <p:cNvPr id="3" name="Content Placeholder 2">
            <a:extLst>
              <a:ext uri="{FF2B5EF4-FFF2-40B4-BE49-F238E27FC236}">
                <a16:creationId xmlns:a16="http://schemas.microsoft.com/office/drawing/2014/main" id="{5EE73297-D0F9-EDDF-1474-547AF83FE6D2}"/>
              </a:ext>
            </a:extLst>
          </p:cNvPr>
          <p:cNvSpPr>
            <a:spLocks noGrp="1"/>
          </p:cNvSpPr>
          <p:nvPr>
            <p:ph sz="quarter" idx="11"/>
          </p:nvPr>
        </p:nvSpPr>
        <p:spPr/>
        <p:txBody>
          <a:bodyPr/>
          <a:lstStyle/>
          <a:p>
            <a:r>
              <a:rPr lang="en-US" b="1" dirty="0">
                <a:solidFill>
                  <a:srgbClr val="000000"/>
                </a:solidFill>
                <a:latin typeface="Times New Roman" panose="02020603050405020304" pitchFamily="18" charset="0"/>
                <a:cs typeface="Times New Roman" panose="02020603050405020304" pitchFamily="18" charset="0"/>
              </a:rPr>
              <a:t>Scope </a:t>
            </a:r>
          </a:p>
          <a:p>
            <a:endParaRPr lang="en-US" b="1"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The system automatically detects and classifies fruit diseases using deep learning.</a:t>
            </a:r>
          </a:p>
          <a:p>
            <a:pPr marL="285750" indent="-285750" algn="just">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Users can upload fruit images and get instant predictions with prevention tips.</a:t>
            </a:r>
          </a:p>
          <a:p>
            <a:pPr marL="285750" indent="-285750" algn="just">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It ensures fast and accurate disease detection for multiple fruit types.</a:t>
            </a:r>
          </a:p>
          <a:p>
            <a:pPr marL="285750" indent="-285750" algn="just">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The system stores and displays users’ previous results for easy tracking.</a:t>
            </a:r>
          </a:p>
          <a:p>
            <a:pPr marL="285750" indent="-285750">
              <a:buFont typeface="Arial" panose="020B0604020202020204" pitchFamily="34" charset="0"/>
              <a:buChar char="•"/>
            </a:pPr>
            <a:endParaRPr lang="en-US" sz="1800" b="1" dirty="0">
              <a:solidFill>
                <a:srgbClr val="000000"/>
              </a:solidFill>
              <a:latin typeface="Times New Roman" panose="02020603050405020304" pitchFamily="18"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CC651FF7-3E55-C3FC-286F-01E2558CDB91}"/>
              </a:ext>
            </a:extLst>
          </p:cNvPr>
          <p:cNvSpPr>
            <a:spLocks noGrp="1"/>
          </p:cNvSpPr>
          <p:nvPr>
            <p:ph sz="quarter" idx="12"/>
          </p:nvPr>
        </p:nvSpPr>
        <p:spPr>
          <a:xfrm>
            <a:off x="6357747" y="2039112"/>
            <a:ext cx="5129403" cy="3877055"/>
          </a:xfrm>
        </p:spPr>
        <p:txBody>
          <a:bodyPr/>
          <a:lstStyle/>
          <a:p>
            <a:r>
              <a:rPr lang="en-US" b="1" dirty="0">
                <a:solidFill>
                  <a:srgbClr val="000000"/>
                </a:solidFill>
                <a:latin typeface="Times New Roman" panose="02020603050405020304" pitchFamily="18" charset="0"/>
                <a:cs typeface="Times New Roman" panose="02020603050405020304" pitchFamily="18" charset="0"/>
              </a:rPr>
              <a:t>Objectives</a:t>
            </a:r>
          </a:p>
          <a:p>
            <a:endParaRPr lang="en-US" b="1" dirty="0">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Detect fruit diseases using CNN</a:t>
            </a:r>
          </a:p>
          <a:p>
            <a:pPr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Allow users to upload images and view results</a:t>
            </a:r>
          </a:p>
          <a:p>
            <a:pPr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Provide prevention tips based on detected disease</a:t>
            </a:r>
          </a:p>
          <a:p>
            <a:pPr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Build a simple interface using </a:t>
            </a:r>
            <a:r>
              <a:rPr lang="en-US" dirty="0" err="1">
                <a:solidFill>
                  <a:srgbClr val="000000"/>
                </a:solidFill>
                <a:latin typeface="Times New Roman" panose="02020603050405020304" pitchFamily="18" charset="0"/>
                <a:cs typeface="Times New Roman" panose="02020603050405020304" pitchFamily="18" charset="0"/>
              </a:rPr>
              <a:t>Streamlit</a:t>
            </a:r>
            <a:endParaRPr lang="en-US" dirty="0">
              <a:solidFill>
                <a:srgbClr val="000000"/>
              </a:solidFill>
              <a:latin typeface="Times New Roman" panose="02020603050405020304" pitchFamily="18" charset="0"/>
              <a:cs typeface="Times New Roman" panose="02020603050405020304" pitchFamily="18" charset="0"/>
            </a:endParaRPr>
          </a:p>
          <a:p>
            <a:endParaRPr lang="en-IN" sz="1200" dirty="0"/>
          </a:p>
        </p:txBody>
      </p:sp>
      <p:sp>
        <p:nvSpPr>
          <p:cNvPr id="5" name="Slide Number Placeholder 4">
            <a:extLst>
              <a:ext uri="{FF2B5EF4-FFF2-40B4-BE49-F238E27FC236}">
                <a16:creationId xmlns:a16="http://schemas.microsoft.com/office/drawing/2014/main" id="{C7B95404-3DD0-514E-4227-C911C13389C8}"/>
              </a:ext>
            </a:extLst>
          </p:cNvPr>
          <p:cNvSpPr>
            <a:spLocks noGrp="1"/>
          </p:cNvSpPr>
          <p:nvPr>
            <p:ph type="sldNum" sz="quarter" idx="4"/>
          </p:nvPr>
        </p:nvSpPr>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1380072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855F0-F596-5E12-3A14-E70BF0F0AA80}"/>
              </a:ext>
            </a:extLst>
          </p:cNvPr>
          <p:cNvSpPr>
            <a:spLocks noGrp="1"/>
          </p:cNvSpPr>
          <p:nvPr>
            <p:ph type="title"/>
          </p:nvPr>
        </p:nvSpPr>
        <p:spPr>
          <a:xfrm>
            <a:off x="824593" y="27433"/>
            <a:ext cx="10360152" cy="914400"/>
          </a:xfrm>
        </p:spPr>
        <p:txBody>
          <a:bodyPr/>
          <a:lstStyle/>
          <a:p>
            <a:pPr algn="ctr"/>
            <a:r>
              <a:rPr lang="en-IN" b="1" dirty="0">
                <a:solidFill>
                  <a:srgbClr val="000000"/>
                </a:solidFill>
                <a:latin typeface="Times New Roman" panose="02020603050405020304" pitchFamily="18" charset="0"/>
                <a:cs typeface="Times New Roman" panose="02020603050405020304" pitchFamily="18" charset="0"/>
              </a:rPr>
              <a:t>FEASIBILITY STUDY</a:t>
            </a:r>
            <a:endParaRPr lang="en-IN" dirty="0"/>
          </a:p>
        </p:txBody>
      </p:sp>
      <p:sp>
        <p:nvSpPr>
          <p:cNvPr id="3" name="Content Placeholder 2">
            <a:extLst>
              <a:ext uri="{FF2B5EF4-FFF2-40B4-BE49-F238E27FC236}">
                <a16:creationId xmlns:a16="http://schemas.microsoft.com/office/drawing/2014/main" id="{6179B735-61EC-CFA5-3118-EC1439E00026}"/>
              </a:ext>
            </a:extLst>
          </p:cNvPr>
          <p:cNvSpPr>
            <a:spLocks noGrp="1"/>
          </p:cNvSpPr>
          <p:nvPr>
            <p:ph sz="quarter" idx="11"/>
          </p:nvPr>
        </p:nvSpPr>
        <p:spPr>
          <a:xfrm>
            <a:off x="824593" y="1385969"/>
            <a:ext cx="4576953" cy="3877055"/>
          </a:xfrm>
        </p:spPr>
        <p:txBody>
          <a:bodyPr>
            <a:normAutofit fontScale="92500" lnSpcReduction="10000"/>
          </a:bodyPr>
          <a:lstStyle/>
          <a:p>
            <a:r>
              <a:rPr lang="en-IN" b="1" dirty="0">
                <a:solidFill>
                  <a:srgbClr val="000000"/>
                </a:solidFill>
                <a:latin typeface="Times New Roman" panose="02020603050405020304" pitchFamily="18" charset="0"/>
                <a:cs typeface="Times New Roman" panose="02020603050405020304" pitchFamily="18" charset="0"/>
              </a:rPr>
              <a:t>1.Technical Feasibility</a:t>
            </a:r>
          </a:p>
          <a:p>
            <a:pPr marL="342900" indent="-342900">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Tools and technologies (Python, </a:t>
            </a:r>
            <a:r>
              <a:rPr lang="en-IN" dirty="0" err="1">
                <a:solidFill>
                  <a:srgbClr val="000000"/>
                </a:solidFill>
                <a:latin typeface="Times New Roman" panose="02020603050405020304" pitchFamily="18" charset="0"/>
                <a:cs typeface="Times New Roman" panose="02020603050405020304" pitchFamily="18" charset="0"/>
              </a:rPr>
              <a:t>Streamlit</a:t>
            </a:r>
            <a:r>
              <a:rPr lang="en-IN" dirty="0">
                <a:solidFill>
                  <a:srgbClr val="000000"/>
                </a:solidFill>
                <a:latin typeface="Times New Roman" panose="02020603050405020304" pitchFamily="18" charset="0"/>
                <a:cs typeface="Times New Roman" panose="02020603050405020304" pitchFamily="18" charset="0"/>
              </a:rPr>
              <a:t>, TensorFlow/</a:t>
            </a:r>
            <a:r>
              <a:rPr lang="en-IN" dirty="0" err="1">
                <a:solidFill>
                  <a:srgbClr val="000000"/>
                </a:solidFill>
                <a:latin typeface="Times New Roman" panose="02020603050405020304" pitchFamily="18" charset="0"/>
                <a:cs typeface="Times New Roman" panose="02020603050405020304" pitchFamily="18" charset="0"/>
              </a:rPr>
              <a:t>Keras</a:t>
            </a:r>
            <a:r>
              <a:rPr lang="en-IN" dirty="0">
                <a:solidFill>
                  <a:srgbClr val="000000"/>
                </a:solidFill>
                <a:latin typeface="Times New Roman" panose="02020603050405020304" pitchFamily="18" charset="0"/>
                <a:cs typeface="Times New Roman" panose="02020603050405020304" pitchFamily="18" charset="0"/>
              </a:rPr>
              <a:t>) are readily available.</a:t>
            </a:r>
          </a:p>
          <a:p>
            <a:pPr marL="342900" indent="-342900">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Dataset is easily accessible for training the model.</a:t>
            </a:r>
          </a:p>
          <a:p>
            <a:pPr marL="342900" indent="-342900">
              <a:buFont typeface="Arial" panose="020B0604020202020204" pitchFamily="34" charset="0"/>
              <a:buChar char="•"/>
            </a:pPr>
            <a:r>
              <a:rPr lang="en-IN" dirty="0">
                <a:solidFill>
                  <a:srgbClr val="000000"/>
                </a:solidFill>
                <a:latin typeface="Times New Roman" panose="02020603050405020304" pitchFamily="18" charset="0"/>
                <a:cs typeface="Times New Roman" panose="02020603050405020304" pitchFamily="18" charset="0"/>
              </a:rPr>
              <a:t>Hardware requirements are minimal (normal PC with GPU/CPU support).</a:t>
            </a:r>
          </a:p>
          <a:p>
            <a:r>
              <a:rPr lang="en-US" b="1" dirty="0">
                <a:solidFill>
                  <a:srgbClr val="000000"/>
                </a:solidFill>
                <a:latin typeface="Times New Roman" panose="02020603050405020304" pitchFamily="18" charset="0"/>
                <a:cs typeface="Times New Roman" panose="02020603050405020304" pitchFamily="18" charset="0"/>
              </a:rPr>
              <a:t>2. Economic Feasibility</a:t>
            </a:r>
          </a:p>
          <a:p>
            <a:pPr marL="342900" indent="-34290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Open-source tools and libraries are used (no extra cost).</a:t>
            </a:r>
          </a:p>
          <a:p>
            <a:pPr marL="342900" indent="-34290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Cost-effective solution for farmers compared to manual expert consultation</a:t>
            </a:r>
            <a:r>
              <a:rPr lang="en-US" dirty="0"/>
              <a:t>.</a:t>
            </a:r>
            <a:endParaRPr lang="en-IN" dirty="0"/>
          </a:p>
        </p:txBody>
      </p:sp>
      <p:sp>
        <p:nvSpPr>
          <p:cNvPr id="4" name="Content Placeholder 3">
            <a:extLst>
              <a:ext uri="{FF2B5EF4-FFF2-40B4-BE49-F238E27FC236}">
                <a16:creationId xmlns:a16="http://schemas.microsoft.com/office/drawing/2014/main" id="{D531FB77-31E7-A37F-F51E-D289A3E90CA5}"/>
              </a:ext>
            </a:extLst>
          </p:cNvPr>
          <p:cNvSpPr>
            <a:spLocks noGrp="1"/>
          </p:cNvSpPr>
          <p:nvPr>
            <p:ph sz="quarter" idx="12"/>
          </p:nvPr>
        </p:nvSpPr>
        <p:spPr>
          <a:xfrm>
            <a:off x="6267940" y="1247176"/>
            <a:ext cx="4576953" cy="3877055"/>
          </a:xfrm>
        </p:spPr>
        <p:txBody>
          <a:bodyPr>
            <a:normAutofit lnSpcReduction="10000"/>
          </a:bodyPr>
          <a:lstStyle/>
          <a:p>
            <a:r>
              <a:rPr lang="en-US" b="1" dirty="0">
                <a:solidFill>
                  <a:srgbClr val="000000"/>
                </a:solidFill>
                <a:latin typeface="Times New Roman" panose="02020603050405020304" pitchFamily="18" charset="0"/>
                <a:cs typeface="Times New Roman" panose="02020603050405020304" pitchFamily="18" charset="0"/>
              </a:rPr>
              <a:t>3. Operational Feasibility</a:t>
            </a:r>
          </a:p>
          <a:p>
            <a:pPr marL="342900" indent="-34290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Easy-to-use interface with simple login and image upload.</a:t>
            </a:r>
          </a:p>
          <a:p>
            <a:pPr marL="342900" indent="-34290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Farmers and non-technical users can operate it with minimal training.</a:t>
            </a:r>
          </a:p>
          <a:p>
            <a:pPr marL="342900" indent="-34290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Provides instant prediction with prevention tips.</a:t>
            </a:r>
          </a:p>
          <a:p>
            <a:r>
              <a:rPr lang="en-US" b="1" dirty="0">
                <a:solidFill>
                  <a:srgbClr val="000000"/>
                </a:solidFill>
                <a:latin typeface="Times New Roman" panose="02020603050405020304" pitchFamily="18" charset="0"/>
                <a:cs typeface="Times New Roman" panose="02020603050405020304" pitchFamily="18" charset="0"/>
              </a:rPr>
              <a:t>4. Time Feasibility</a:t>
            </a:r>
          </a:p>
          <a:p>
            <a:pPr marL="342900" indent="-34290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Development completed within academic project timeline.</a:t>
            </a:r>
          </a:p>
          <a:p>
            <a:pPr marL="342900" indent="-342900">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Faster predictions compared to manual checking.</a:t>
            </a:r>
            <a:endParaRPr lang="en-IN" dirty="0">
              <a:solidFill>
                <a:srgbClr val="000000"/>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123966D-DC38-D034-3C8F-6FE4768A91B0}"/>
              </a:ext>
            </a:extLst>
          </p:cNvPr>
          <p:cNvSpPr>
            <a:spLocks noGrp="1"/>
          </p:cNvSpPr>
          <p:nvPr>
            <p:ph type="sldNum" sz="quarter" idx="4"/>
          </p:nvPr>
        </p:nvSpPr>
        <p:spPr/>
        <p:txBody>
          <a:bodyPr/>
          <a:lstStyle/>
          <a:p>
            <a:fld id="{58FB4751-880F-D840-AAA9-3A15815CC996}" type="slidenum">
              <a:rPr lang="en-US" smtClean="0"/>
              <a:pPr/>
              <a:t>5</a:t>
            </a:fld>
            <a:endParaRPr lang="en-US" dirty="0"/>
          </a:p>
        </p:txBody>
      </p:sp>
    </p:spTree>
    <p:extLst>
      <p:ext uri="{BB962C8B-B14F-4D97-AF65-F5344CB8AC3E}">
        <p14:creationId xmlns:p14="http://schemas.microsoft.com/office/powerpoint/2010/main" val="4048149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EB04D-A6D0-2377-9FEC-276250D15EBF}"/>
              </a:ext>
            </a:extLst>
          </p:cNvPr>
          <p:cNvSpPr>
            <a:spLocks noGrp="1"/>
          </p:cNvSpPr>
          <p:nvPr>
            <p:ph type="title"/>
          </p:nvPr>
        </p:nvSpPr>
        <p:spPr/>
        <p:txBody>
          <a:bodyPr/>
          <a:lstStyle/>
          <a:p>
            <a:pPr algn="ctr"/>
            <a:r>
              <a:rPr lang="en-US" b="1" dirty="0">
                <a:solidFill>
                  <a:srgbClr val="000000"/>
                </a:solidFill>
                <a:latin typeface="Times New Roman" panose="02020603050405020304" pitchFamily="18" charset="0"/>
                <a:cs typeface="Times New Roman" panose="02020603050405020304" pitchFamily="18" charset="0"/>
              </a:rPr>
              <a:t>PROBLEM DEFINITION</a:t>
            </a:r>
            <a:endParaRPr lang="en-IN" b="1" dirty="0">
              <a:solidFill>
                <a:srgbClr val="00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9EE946A-1ED8-636E-02AB-D6ABE293B663}"/>
              </a:ext>
            </a:extLst>
          </p:cNvPr>
          <p:cNvSpPr>
            <a:spLocks noGrp="1"/>
          </p:cNvSpPr>
          <p:nvPr>
            <p:ph type="sldNum" sz="quarter" idx="4"/>
          </p:nvPr>
        </p:nvSpPr>
        <p:spPr/>
        <p:txBody>
          <a:bodyPr/>
          <a:lstStyle/>
          <a:p>
            <a:fld id="{58FB4751-880F-D840-AAA9-3A15815CC996}" type="slidenum">
              <a:rPr lang="en-US" smtClean="0"/>
              <a:pPr/>
              <a:t>6</a:t>
            </a:fld>
            <a:endParaRPr lang="en-US" dirty="0"/>
          </a:p>
        </p:txBody>
      </p:sp>
      <p:sp>
        <p:nvSpPr>
          <p:cNvPr id="6" name="TextBox 5">
            <a:extLst>
              <a:ext uri="{FF2B5EF4-FFF2-40B4-BE49-F238E27FC236}">
                <a16:creationId xmlns:a16="http://schemas.microsoft.com/office/drawing/2014/main" id="{69EE4D66-C0AD-E0BB-EC6D-427FBE6D13A5}"/>
              </a:ext>
            </a:extLst>
          </p:cNvPr>
          <p:cNvSpPr txBox="1"/>
          <p:nvPr/>
        </p:nvSpPr>
        <p:spPr>
          <a:xfrm>
            <a:off x="1877786" y="2372224"/>
            <a:ext cx="8858250" cy="2777940"/>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To develop a desktop application using machine learning manual fruit disease detection is labor-intensive and error-prone, making it difficult to handle diverse diseases effectively.</a:t>
            </a:r>
          </a:p>
          <a:p>
            <a:pPr marL="285750" indent="-285750">
              <a:lnSpc>
                <a:spcPct val="20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 Current methods lack scalability and accuracy, creating a need for automated machine learning solutions that can detect and classify fruit diseases from images. </a:t>
            </a:r>
          </a:p>
          <a:p>
            <a:pPr marL="285750" indent="-285750">
              <a:lnSpc>
                <a:spcPct val="20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Such systems can boost crop yield, reduce losses, and support sustainable farming.</a:t>
            </a:r>
            <a:endParaRPr lang="en-IN"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75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E3BD-E752-4637-FD0D-D6BB49CAA90E}"/>
              </a:ext>
            </a:extLst>
          </p:cNvPr>
          <p:cNvSpPr>
            <a:spLocks noGrp="1"/>
          </p:cNvSpPr>
          <p:nvPr>
            <p:ph type="title"/>
          </p:nvPr>
        </p:nvSpPr>
        <p:spPr/>
        <p:txBody>
          <a:bodyPr/>
          <a:lstStyle/>
          <a:p>
            <a:pPr algn="ctr"/>
            <a:r>
              <a:rPr lang="en-US" b="1" dirty="0">
                <a:solidFill>
                  <a:srgbClr val="000000"/>
                </a:solidFill>
                <a:latin typeface="Times New Roman" panose="02020603050405020304" pitchFamily="18" charset="0"/>
                <a:cs typeface="Times New Roman" panose="02020603050405020304" pitchFamily="18" charset="0"/>
              </a:rPr>
              <a:t>EXISTING SYSTEMS</a:t>
            </a:r>
            <a:br>
              <a:rPr lang="en-US" b="1" dirty="0"/>
            </a:br>
            <a:endParaRPr lang="en-IN" dirty="0"/>
          </a:p>
        </p:txBody>
      </p:sp>
      <p:sp>
        <p:nvSpPr>
          <p:cNvPr id="3" name="Content Placeholder 2">
            <a:extLst>
              <a:ext uri="{FF2B5EF4-FFF2-40B4-BE49-F238E27FC236}">
                <a16:creationId xmlns:a16="http://schemas.microsoft.com/office/drawing/2014/main" id="{86DBC20B-B1F7-8E1B-798A-C67B1CE5AB96}"/>
              </a:ext>
            </a:extLst>
          </p:cNvPr>
          <p:cNvSpPr>
            <a:spLocks noGrp="1"/>
          </p:cNvSpPr>
          <p:nvPr>
            <p:ph sz="quarter" idx="11"/>
          </p:nvPr>
        </p:nvSpPr>
        <p:spPr/>
        <p:txBody>
          <a:bodyPr>
            <a:normAutofit/>
          </a:bodyPr>
          <a:lstStyle/>
          <a:p>
            <a:pPr>
              <a:lnSpc>
                <a:spcPct val="100000"/>
              </a:lnSpc>
            </a:pPr>
            <a:r>
              <a:rPr lang="en-IN" b="1" dirty="0">
                <a:solidFill>
                  <a:srgbClr val="000000"/>
                </a:solidFill>
                <a:latin typeface="Times New Roman" panose="02020603050405020304" pitchFamily="18" charset="0"/>
                <a:cs typeface="Times New Roman" panose="02020603050405020304" pitchFamily="18" charset="0"/>
              </a:rPr>
              <a:t>ADVANTAGES:</a:t>
            </a:r>
            <a:r>
              <a:rPr lang="en-IN" dirty="0">
                <a:solidFill>
                  <a:srgbClr val="000000"/>
                </a:solidFill>
                <a:latin typeface="Times New Roman" panose="02020603050405020304" pitchFamily="18" charset="0"/>
                <a:cs typeface="Times New Roman" panose="02020603050405020304" pitchFamily="18" charset="0"/>
              </a:rPr>
              <a:t> </a:t>
            </a:r>
          </a:p>
          <a:p>
            <a:pPr>
              <a:lnSpc>
                <a:spcPct val="100000"/>
              </a:lnSpc>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Easy to use by farmers or experts.</a:t>
            </a:r>
          </a:p>
          <a:p>
            <a:pPr>
              <a:lnSpc>
                <a:spcPct val="100000"/>
              </a:lnSpc>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No need for computer or internet.</a:t>
            </a:r>
          </a:p>
          <a:p>
            <a:pPr>
              <a:lnSpc>
                <a:spcPct val="100000"/>
              </a:lnSpc>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Works well for small farms.</a:t>
            </a:r>
          </a:p>
          <a:p>
            <a:pPr>
              <a:lnSpc>
                <a:spcPct val="100000"/>
              </a:lnSpc>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Uses traditional farming knowledge.</a:t>
            </a:r>
            <a:endParaRPr lang="en-IN" dirty="0"/>
          </a:p>
        </p:txBody>
      </p:sp>
      <p:sp>
        <p:nvSpPr>
          <p:cNvPr id="4" name="Content Placeholder 3">
            <a:extLst>
              <a:ext uri="{FF2B5EF4-FFF2-40B4-BE49-F238E27FC236}">
                <a16:creationId xmlns:a16="http://schemas.microsoft.com/office/drawing/2014/main" id="{B3A07D64-8E92-84D0-A570-B50A052B80BC}"/>
              </a:ext>
            </a:extLst>
          </p:cNvPr>
          <p:cNvSpPr>
            <a:spLocks noGrp="1"/>
          </p:cNvSpPr>
          <p:nvPr>
            <p:ph sz="quarter" idx="12"/>
          </p:nvPr>
        </p:nvSpPr>
        <p:spPr/>
        <p:txBody>
          <a:bodyPr>
            <a:normAutofit/>
          </a:bodyPr>
          <a:lstStyle/>
          <a:p>
            <a:r>
              <a:rPr lang="en-IN" b="1" dirty="0">
                <a:solidFill>
                  <a:srgbClr val="000000"/>
                </a:solidFill>
                <a:latin typeface="Times New Roman" panose="02020603050405020304" pitchFamily="18" charset="0"/>
                <a:cs typeface="Times New Roman" panose="02020603050405020304" pitchFamily="18" charset="0"/>
              </a:rPr>
              <a:t>DISADVANTAGES:</a:t>
            </a:r>
          </a:p>
          <a:p>
            <a:pPr>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Not always accurate.</a:t>
            </a:r>
          </a:p>
          <a:p>
            <a:pPr>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Hard to find experts in remote areas.</a:t>
            </a:r>
          </a:p>
          <a:p>
            <a:pPr>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Cannot be used for large farms easily.</a:t>
            </a:r>
            <a:endParaRPr lang="en-IN" dirty="0"/>
          </a:p>
        </p:txBody>
      </p:sp>
      <p:sp>
        <p:nvSpPr>
          <p:cNvPr id="5" name="Slide Number Placeholder 4">
            <a:extLst>
              <a:ext uri="{FF2B5EF4-FFF2-40B4-BE49-F238E27FC236}">
                <a16:creationId xmlns:a16="http://schemas.microsoft.com/office/drawing/2014/main" id="{E31A58D5-0382-C8E8-A55B-9E405EBEA73A}"/>
              </a:ext>
            </a:extLst>
          </p:cNvPr>
          <p:cNvSpPr>
            <a:spLocks noGrp="1"/>
          </p:cNvSpPr>
          <p:nvPr>
            <p:ph type="sldNum" sz="quarter" idx="4"/>
          </p:nvPr>
        </p:nvSpPr>
        <p:spPr/>
        <p:txBody>
          <a:bodyPr/>
          <a:lstStyle/>
          <a:p>
            <a:fld id="{58FB4751-880F-D840-AAA9-3A15815CC996}" type="slidenum">
              <a:rPr lang="en-US" smtClean="0"/>
              <a:pPr/>
              <a:t>7</a:t>
            </a:fld>
            <a:endParaRPr lang="en-US" dirty="0"/>
          </a:p>
        </p:txBody>
      </p:sp>
    </p:spTree>
    <p:extLst>
      <p:ext uri="{BB962C8B-B14F-4D97-AF65-F5344CB8AC3E}">
        <p14:creationId xmlns:p14="http://schemas.microsoft.com/office/powerpoint/2010/main" val="62568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4302-0226-D0E6-85DD-070A09A1AC71}"/>
              </a:ext>
            </a:extLst>
          </p:cNvPr>
          <p:cNvSpPr>
            <a:spLocks noGrp="1"/>
          </p:cNvSpPr>
          <p:nvPr>
            <p:ph type="title"/>
          </p:nvPr>
        </p:nvSpPr>
        <p:spPr>
          <a:xfrm>
            <a:off x="912168" y="484633"/>
            <a:ext cx="10360152" cy="914400"/>
          </a:xfrm>
        </p:spPr>
        <p:txBody>
          <a:bodyPr/>
          <a:lstStyle/>
          <a:p>
            <a:pPr algn="ctr"/>
            <a:r>
              <a:rPr lang="en-IN" b="1" dirty="0">
                <a:solidFill>
                  <a:srgbClr val="000000"/>
                </a:solidFill>
                <a:latin typeface="Times New Roman" panose="02020603050405020304" pitchFamily="18" charset="0"/>
                <a:cs typeface="Times New Roman" panose="02020603050405020304" pitchFamily="18" charset="0"/>
              </a:rPr>
              <a:t>PROPOSED SYSTEM</a:t>
            </a:r>
            <a:endParaRPr lang="en-IN" dirty="0"/>
          </a:p>
        </p:txBody>
      </p:sp>
      <p:sp>
        <p:nvSpPr>
          <p:cNvPr id="3" name="Content Placeholder 2">
            <a:extLst>
              <a:ext uri="{FF2B5EF4-FFF2-40B4-BE49-F238E27FC236}">
                <a16:creationId xmlns:a16="http://schemas.microsoft.com/office/drawing/2014/main" id="{00D1F434-DCD2-709C-444B-B06C6378EDD7}"/>
              </a:ext>
            </a:extLst>
          </p:cNvPr>
          <p:cNvSpPr>
            <a:spLocks noGrp="1"/>
          </p:cNvSpPr>
          <p:nvPr>
            <p:ph sz="quarter" idx="11"/>
          </p:nvPr>
        </p:nvSpPr>
        <p:spPr/>
        <p:txBody>
          <a:bodyPr>
            <a:normAutofit/>
          </a:bodyPr>
          <a:lstStyle/>
          <a:p>
            <a:r>
              <a:rPr lang="en-IN" b="1" dirty="0">
                <a:solidFill>
                  <a:srgbClr val="000000"/>
                </a:solidFill>
                <a:latin typeface="Times New Roman" panose="02020603050405020304" pitchFamily="18" charset="0"/>
                <a:cs typeface="Times New Roman" panose="02020603050405020304" pitchFamily="18" charset="0"/>
              </a:rPr>
              <a:t>ADVANTAGES:</a:t>
            </a:r>
          </a:p>
          <a:p>
            <a:pPr>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Automatic disease detection.</a:t>
            </a:r>
          </a:p>
          <a:p>
            <a:pPr>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Gives more accurate results.</a:t>
            </a:r>
          </a:p>
          <a:p>
            <a:pPr>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Can help many farmers at the same time.</a:t>
            </a:r>
          </a:p>
          <a:p>
            <a:pPr>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Saves cost and improves fruit quality:</a:t>
            </a:r>
          </a:p>
          <a:p>
            <a:endParaRPr lang="en-IN" dirty="0"/>
          </a:p>
        </p:txBody>
      </p:sp>
      <p:sp>
        <p:nvSpPr>
          <p:cNvPr id="4" name="Content Placeholder 3">
            <a:extLst>
              <a:ext uri="{FF2B5EF4-FFF2-40B4-BE49-F238E27FC236}">
                <a16:creationId xmlns:a16="http://schemas.microsoft.com/office/drawing/2014/main" id="{13BCE866-AE7E-8567-7BE7-17062D3F152C}"/>
              </a:ext>
            </a:extLst>
          </p:cNvPr>
          <p:cNvSpPr>
            <a:spLocks noGrp="1"/>
          </p:cNvSpPr>
          <p:nvPr>
            <p:ph sz="quarter" idx="12"/>
          </p:nvPr>
        </p:nvSpPr>
        <p:spPr>
          <a:xfrm>
            <a:off x="6325090" y="1826840"/>
            <a:ext cx="4576953" cy="3877055"/>
          </a:xfrm>
        </p:spPr>
        <p:txBody>
          <a:bodyPr>
            <a:normAutofit/>
          </a:bodyPr>
          <a:lstStyle/>
          <a:p>
            <a:r>
              <a:rPr lang="en-IN" b="1" dirty="0">
                <a:solidFill>
                  <a:srgbClr val="000000"/>
                </a:solidFill>
                <a:latin typeface="Times New Roman" panose="02020603050405020304" pitchFamily="18" charset="0"/>
                <a:cs typeface="Times New Roman" panose="02020603050405020304" pitchFamily="18" charset="0"/>
              </a:rPr>
              <a:t>DISADVANTAGES:</a:t>
            </a:r>
          </a:p>
          <a:p>
            <a:pPr marL="342900" indent="-342900">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Needs camera or smartphone to take pictures.</a:t>
            </a:r>
          </a:p>
          <a:p>
            <a:pPr marL="342900" indent="-342900">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Requires internet or computer.</a:t>
            </a:r>
          </a:p>
          <a:p>
            <a:pPr marL="342900" indent="-342900">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Accuracy depends on training dataset.</a:t>
            </a:r>
          </a:p>
          <a:p>
            <a:pPr marL="342900" indent="-342900">
              <a:buFont typeface="Wingdings" panose="05000000000000000000" pitchFamily="2" charset="2"/>
              <a:buChar char="v"/>
            </a:pPr>
            <a:r>
              <a:rPr lang="en-US" dirty="0">
                <a:solidFill>
                  <a:srgbClr val="000000"/>
                </a:solidFill>
                <a:latin typeface="Times New Roman" panose="02020603050405020304" pitchFamily="18" charset="0"/>
                <a:cs typeface="Times New Roman" panose="02020603050405020304" pitchFamily="18" charset="0"/>
              </a:rPr>
              <a:t> May be hard for farmers who don’t know technology.</a:t>
            </a:r>
            <a:endParaRPr lang="en-IN" dirty="0"/>
          </a:p>
        </p:txBody>
      </p:sp>
      <p:sp>
        <p:nvSpPr>
          <p:cNvPr id="5" name="Slide Number Placeholder 4">
            <a:extLst>
              <a:ext uri="{FF2B5EF4-FFF2-40B4-BE49-F238E27FC236}">
                <a16:creationId xmlns:a16="http://schemas.microsoft.com/office/drawing/2014/main" id="{DAE49D77-504A-E466-AFCC-6954941F3F01}"/>
              </a:ext>
            </a:extLst>
          </p:cNvPr>
          <p:cNvSpPr>
            <a:spLocks noGrp="1"/>
          </p:cNvSpPr>
          <p:nvPr>
            <p:ph type="sldNum" sz="quarter" idx="4"/>
          </p:nvPr>
        </p:nvSpPr>
        <p:spPr/>
        <p:txBody>
          <a:bodyPr/>
          <a:lstStyle/>
          <a:p>
            <a:fld id="{58FB4751-880F-D840-AAA9-3A15815CC996}" type="slidenum">
              <a:rPr lang="en-US" smtClean="0"/>
              <a:pPr/>
              <a:t>8</a:t>
            </a:fld>
            <a:endParaRPr lang="en-US" dirty="0"/>
          </a:p>
        </p:txBody>
      </p:sp>
    </p:spTree>
    <p:extLst>
      <p:ext uri="{BB962C8B-B14F-4D97-AF65-F5344CB8AC3E}">
        <p14:creationId xmlns:p14="http://schemas.microsoft.com/office/powerpoint/2010/main" val="340111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9DDB0-5C03-AD6F-7A19-BFEE65448430}"/>
              </a:ext>
            </a:extLst>
          </p:cNvPr>
          <p:cNvSpPr>
            <a:spLocks noGrp="1"/>
          </p:cNvSpPr>
          <p:nvPr>
            <p:ph type="title"/>
          </p:nvPr>
        </p:nvSpPr>
        <p:spPr>
          <a:xfrm>
            <a:off x="915924" y="520993"/>
            <a:ext cx="10360152" cy="914400"/>
          </a:xfrm>
        </p:spPr>
        <p:txBody>
          <a:bodyPr/>
          <a:lstStyle/>
          <a:p>
            <a:pPr algn="ctr"/>
            <a:r>
              <a:rPr lang="en-IN" b="1" dirty="0">
                <a:solidFill>
                  <a:srgbClr val="000000"/>
                </a:solidFill>
              </a:rPr>
              <a:t>LITERATURE REVIEW </a:t>
            </a:r>
            <a:endParaRPr lang="en-IN" dirty="0">
              <a:solidFill>
                <a:srgbClr val="000000"/>
              </a:solidFill>
            </a:endParaRPr>
          </a:p>
        </p:txBody>
      </p:sp>
      <p:graphicFrame>
        <p:nvGraphicFramePr>
          <p:cNvPr id="5" name="Table Placeholder 4">
            <a:extLst>
              <a:ext uri="{FF2B5EF4-FFF2-40B4-BE49-F238E27FC236}">
                <a16:creationId xmlns:a16="http://schemas.microsoft.com/office/drawing/2014/main" id="{266EBCC0-2E93-3B60-889E-B7EF520CA5D2}"/>
              </a:ext>
            </a:extLst>
          </p:cNvPr>
          <p:cNvGraphicFramePr>
            <a:graphicFrameLocks noGrp="1"/>
          </p:cNvGraphicFramePr>
          <p:nvPr>
            <p:ph type="tbl" sz="quarter" idx="14"/>
            <p:extLst>
              <p:ext uri="{D42A27DB-BD31-4B8C-83A1-F6EECF244321}">
                <p14:modId xmlns:p14="http://schemas.microsoft.com/office/powerpoint/2010/main" val="3631144512"/>
              </p:ext>
            </p:extLst>
          </p:nvPr>
        </p:nvGraphicFramePr>
        <p:xfrm>
          <a:off x="587229" y="1971414"/>
          <a:ext cx="10972799" cy="4335350"/>
        </p:xfrm>
        <a:graphic>
          <a:graphicData uri="http://schemas.openxmlformats.org/drawingml/2006/table">
            <a:tbl>
              <a:tblPr firstRow="1" bandRow="1">
                <a:tableStyleId>{9DCAF9ED-07DC-4A11-8D7F-57B35C25682E}</a:tableStyleId>
              </a:tblPr>
              <a:tblGrid>
                <a:gridCol w="2256639">
                  <a:extLst>
                    <a:ext uri="{9D8B030D-6E8A-4147-A177-3AD203B41FA5}">
                      <a16:colId xmlns:a16="http://schemas.microsoft.com/office/drawing/2014/main" val="3311912789"/>
                    </a:ext>
                  </a:extLst>
                </a:gridCol>
                <a:gridCol w="704675">
                  <a:extLst>
                    <a:ext uri="{9D8B030D-6E8A-4147-A177-3AD203B41FA5}">
                      <a16:colId xmlns:a16="http://schemas.microsoft.com/office/drawing/2014/main" val="2887904960"/>
                    </a:ext>
                  </a:extLst>
                </a:gridCol>
                <a:gridCol w="1820411">
                  <a:extLst>
                    <a:ext uri="{9D8B030D-6E8A-4147-A177-3AD203B41FA5}">
                      <a16:colId xmlns:a16="http://schemas.microsoft.com/office/drawing/2014/main" val="450089642"/>
                    </a:ext>
                  </a:extLst>
                </a:gridCol>
                <a:gridCol w="3011648">
                  <a:extLst>
                    <a:ext uri="{9D8B030D-6E8A-4147-A177-3AD203B41FA5}">
                      <a16:colId xmlns:a16="http://schemas.microsoft.com/office/drawing/2014/main" val="3864616585"/>
                    </a:ext>
                  </a:extLst>
                </a:gridCol>
                <a:gridCol w="3179426">
                  <a:extLst>
                    <a:ext uri="{9D8B030D-6E8A-4147-A177-3AD203B41FA5}">
                      <a16:colId xmlns:a16="http://schemas.microsoft.com/office/drawing/2014/main" val="3589611662"/>
                    </a:ext>
                  </a:extLst>
                </a:gridCol>
              </a:tblGrid>
              <a:tr h="383194">
                <a:tc>
                  <a:txBody>
                    <a:bodyPr/>
                    <a:lstStyle/>
                    <a:p>
                      <a:pPr>
                        <a:lnSpc>
                          <a:spcPct val="107000"/>
                        </a:lnSpc>
                        <a:spcAft>
                          <a:spcPts val="800"/>
                        </a:spcAft>
                        <a:buNone/>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AUTHOR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YEAR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SOURCE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TITLE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WORK</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61789811"/>
                  </a:ext>
                </a:extLst>
              </a:tr>
              <a:tr h="690009">
                <a:tc>
                  <a:txBody>
                    <a:bodyPr/>
                    <a:lstStyle/>
                    <a:p>
                      <a:r>
                        <a:rPr lang="en-IN" sz="1200" b="1" dirty="0">
                          <a:latin typeface="Times New Roman" panose="02020603050405020304" pitchFamily="18" charset="0"/>
                          <a:cs typeface="Times New Roman" panose="02020603050405020304" pitchFamily="18" charset="0"/>
                        </a:rPr>
                        <a:t>Varadraj Jadhav, Harshal Giri, Harish Thore, Kshitij Patil, Dr. Tushar </a:t>
                      </a:r>
                      <a:r>
                        <a:rPr lang="en-IN" sz="1200" b="1" dirty="0" err="1">
                          <a:latin typeface="Times New Roman" panose="02020603050405020304" pitchFamily="18" charset="0"/>
                          <a:cs typeface="Times New Roman" panose="02020603050405020304" pitchFamily="18" charset="0"/>
                        </a:rPr>
                        <a:t>Phadtare</a:t>
                      </a:r>
                      <a:endParaRPr lang="en-IN" sz="12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1" kern="1200" dirty="0">
                          <a:solidFill>
                            <a:schemeClr val="dk1"/>
                          </a:solidFill>
                          <a:effectLst/>
                          <a:latin typeface="Times New Roman" panose="02020603050405020304" pitchFamily="18" charset="0"/>
                          <a:ea typeface="+mn-ea"/>
                          <a:cs typeface="Times New Roman" panose="02020603050405020304" pitchFamily="18" charset="0"/>
                        </a:rPr>
                        <a:t>2024</a:t>
                      </a:r>
                      <a:endParaRPr lang="en-IN" sz="12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IN" sz="1200" b="1" dirty="0">
                          <a:latin typeface="Times New Roman" panose="02020603050405020304" pitchFamily="18" charset="0"/>
                          <a:cs typeface="Times New Roman" panose="02020603050405020304" pitchFamily="18" charset="0"/>
                        </a:rPr>
                        <a:t>IJRESM</a:t>
                      </a:r>
                      <a:endPar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US" sz="1200" b="1" dirty="0">
                          <a:latin typeface="Times New Roman" panose="02020603050405020304" pitchFamily="18" charset="0"/>
                          <a:cs typeface="Times New Roman" panose="02020603050405020304" pitchFamily="18" charset="0"/>
                        </a:rPr>
                        <a:t>Multiple Fruit Disease Detection Using Deep Learning</a:t>
                      </a:r>
                      <a:endPar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US" sz="1200" b="1" dirty="0">
                          <a:latin typeface="Times New Roman" panose="02020603050405020304" pitchFamily="18" charset="0"/>
                          <a:cs typeface="Times New Roman" panose="02020603050405020304" pitchFamily="18" charset="0"/>
                        </a:rPr>
                        <a:t>Proposed a CNN-based model for detecting multiple fruit diseases with high accuracy using image datasets.</a:t>
                      </a:r>
                      <a:endPar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0832941"/>
                  </a:ext>
                </a:extLst>
              </a:tr>
              <a:tr h="525861">
                <a:tc>
                  <a:txBody>
                    <a:bodyPr/>
                    <a:lstStyle/>
                    <a:p>
                      <a:r>
                        <a:rPr lang="en-IN" sz="1200" b="1" dirty="0">
                          <a:latin typeface="Times New Roman" panose="02020603050405020304" pitchFamily="18" charset="0"/>
                          <a:cs typeface="Times New Roman" panose="02020603050405020304" pitchFamily="18" charset="0"/>
                        </a:rPr>
                        <a:t>Yadav, Burks, Frederick, Qin, Kim &amp; Ritenour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rPr>
                        <a:t>  2022</a:t>
                      </a: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1" dirty="0">
                          <a:latin typeface="Times New Roman" panose="02020603050405020304" pitchFamily="18" charset="0"/>
                          <a:cs typeface="Times New Roman" panose="02020603050405020304" pitchFamily="18" charset="0"/>
                        </a:rPr>
                        <a:t>PubMed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US" sz="1200" b="1" dirty="0">
                          <a:latin typeface="Times New Roman" panose="02020603050405020304" pitchFamily="18" charset="0"/>
                          <a:cs typeface="Times New Roman" panose="02020603050405020304" pitchFamily="18" charset="0"/>
                        </a:rPr>
                        <a:t>Citrus disease detection using convolution neural network generated features and </a:t>
                      </a:r>
                      <a:r>
                        <a:rPr lang="en-US" sz="1200" b="1" dirty="0" err="1">
                          <a:latin typeface="Times New Roman" panose="02020603050405020304" pitchFamily="18" charset="0"/>
                          <a:cs typeface="Times New Roman" panose="02020603050405020304" pitchFamily="18" charset="0"/>
                        </a:rPr>
                        <a:t>Softmax</a:t>
                      </a:r>
                      <a:r>
                        <a:rPr lang="en-US" sz="1200" b="1" dirty="0">
                          <a:latin typeface="Times New Roman" panose="02020603050405020304" pitchFamily="18" charset="0"/>
                          <a:cs typeface="Times New Roman" panose="02020603050405020304" pitchFamily="18" charset="0"/>
                        </a:rPr>
                        <a:t> classifier on hyperspectral image data</a:t>
                      </a:r>
                      <a:endPar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US" sz="1200" b="1" dirty="0">
                          <a:latin typeface="Times New Roman" panose="02020603050405020304" pitchFamily="18" charset="0"/>
                          <a:cs typeface="Times New Roman" panose="02020603050405020304" pitchFamily="18" charset="0"/>
                        </a:rPr>
                        <a:t>Detected citrus peel diseases using CNN with hyperspectral images.</a:t>
                      </a:r>
                      <a:endPar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875714"/>
                  </a:ext>
                </a:extLst>
              </a:tr>
              <a:tr h="525861">
                <a:tc>
                  <a:txBody>
                    <a:bodyPr/>
                    <a:lstStyle/>
                    <a:p>
                      <a:r>
                        <a:rPr lang="it-IT" sz="1200" b="1" dirty="0">
                          <a:latin typeface="Times New Roman" panose="02020603050405020304" pitchFamily="18" charset="0"/>
                          <a:cs typeface="Times New Roman" panose="02020603050405020304" pitchFamily="18" charset="0"/>
                        </a:rPr>
                        <a:t>Fu, Li, Sun, Mu, Hu &amp; Gong</a:t>
                      </a:r>
                      <a:endParaRPr lang="en-IN" sz="12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IN" sz="1200" b="1" kern="1200" dirty="0">
                          <a:solidFill>
                            <a:schemeClr val="dk1"/>
                          </a:solidFill>
                          <a:effectLst/>
                          <a:latin typeface="Times New Roman" panose="02020603050405020304" pitchFamily="18" charset="0"/>
                          <a:ea typeface="+mn-ea"/>
                          <a:cs typeface="Times New Roman" panose="02020603050405020304" pitchFamily="18" charset="0"/>
                        </a:rPr>
                        <a:t>  2022</a:t>
                      </a:r>
                      <a:endPar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IN" sz="1200" b="1" dirty="0">
                          <a:latin typeface="Times New Roman" panose="02020603050405020304" pitchFamily="18" charset="0"/>
                          <a:cs typeface="Times New Roman" panose="02020603050405020304" pitchFamily="18" charset="0"/>
                        </a:rPr>
                        <a:t>PubMed</a:t>
                      </a:r>
                      <a:endPar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US" sz="1200" b="1" dirty="0">
                          <a:latin typeface="Times New Roman" panose="02020603050405020304" pitchFamily="18" charset="0"/>
                          <a:cs typeface="Times New Roman" panose="02020603050405020304" pitchFamily="18" charset="0"/>
                        </a:rPr>
                        <a:t>Lightweight-Convolutional Neural Network for Apple Leaf Disease Identification</a:t>
                      </a:r>
                      <a:endPar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nSpc>
                          <a:spcPct val="107000"/>
                        </a:lnSpc>
                        <a:spcAft>
                          <a:spcPts val="800"/>
                        </a:spcAft>
                        <a:buNone/>
                      </a:pPr>
                      <a:r>
                        <a:rPr lang="en-US" sz="1200" b="1" dirty="0">
                          <a:latin typeface="Times New Roman" panose="02020603050405020304" pitchFamily="18" charset="0"/>
                          <a:cs typeface="Times New Roman" panose="02020603050405020304" pitchFamily="18" charset="0"/>
                        </a:rPr>
                        <a:t>Built a lightweight CNN to identify apple leaf diseases efficiently.</a:t>
                      </a:r>
                      <a:endParaRPr lang="en-IN" sz="12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131191"/>
                  </a:ext>
                </a:extLst>
              </a:tr>
              <a:tr h="542764">
                <a:tc>
                  <a:txBody>
                    <a:bodyPr/>
                    <a:lstStyle/>
                    <a:p>
                      <a:r>
                        <a:rPr lang="en-IN" sz="1200" b="1" dirty="0">
                          <a:latin typeface="Times New Roman" panose="02020603050405020304" pitchFamily="18" charset="0"/>
                          <a:cs typeface="Times New Roman" panose="02020603050405020304" pitchFamily="18" charset="0"/>
                        </a:rPr>
                        <a:t>Revathi, P. &amp; Hemalatha, 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1" dirty="0">
                          <a:latin typeface="Times New Roman" panose="02020603050405020304" pitchFamily="18" charset="0"/>
                          <a:cs typeface="Times New Roman" panose="02020603050405020304" pitchFamily="18" charset="0"/>
                        </a:rPr>
                        <a:t>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1" dirty="0">
                          <a:latin typeface="Times New Roman" panose="02020603050405020304" pitchFamily="18" charset="0"/>
                          <a:cs typeface="Times New Roman" panose="02020603050405020304" pitchFamily="18" charset="0"/>
                        </a:rPr>
                        <a:t>ICCENT / IEEE Conference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dirty="0">
                          <a:latin typeface="Times New Roman" panose="02020603050405020304" pitchFamily="18" charset="0"/>
                          <a:cs typeface="Times New Roman" panose="02020603050405020304" pitchFamily="18" charset="0"/>
                        </a:rPr>
                        <a:t>Classification of Cotton Leaf Spot Diseases</a:t>
                      </a:r>
                      <a:endParaRPr lang="en-IN" sz="12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dirty="0">
                          <a:latin typeface="Times New Roman" panose="02020603050405020304" pitchFamily="18" charset="0"/>
                          <a:cs typeface="Times New Roman" panose="02020603050405020304" pitchFamily="18" charset="0"/>
                        </a:rPr>
                        <a:t>Used edge detection for plant disease classification</a:t>
                      </a:r>
                      <a:endParaRPr lang="en-IN" sz="12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22497161"/>
                  </a:ext>
                </a:extLst>
              </a:tr>
              <a:tr h="702426">
                <a:tc>
                  <a:txBody>
                    <a:bodyPr/>
                    <a:lstStyle/>
                    <a:p>
                      <a:r>
                        <a:rPr lang="fi-FI" sz="1200" b="1" dirty="0">
                          <a:latin typeface="Times New Roman" panose="02020603050405020304" pitchFamily="18" charset="0"/>
                          <a:cs typeface="Times New Roman" panose="02020603050405020304" pitchFamily="18" charset="0"/>
                        </a:rPr>
                        <a:t>Nikitha, M., Roopa Sri, S. &amp; Uma Maheshwari.B</a:t>
                      </a:r>
                      <a:endParaRPr lang="en-IN" sz="12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1" dirty="0">
                          <a:latin typeface="Times New Roman" panose="02020603050405020304" pitchFamily="18" charset="0"/>
                          <a:cs typeface="Times New Roman" panose="02020603050405020304" pitchFamily="18" charset="0"/>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1" dirty="0">
                          <a:latin typeface="Times New Roman" panose="02020603050405020304" pitchFamily="18" charset="0"/>
                          <a:cs typeface="Times New Roman" panose="02020603050405020304" pitchFamily="18" charset="0"/>
                        </a:rPr>
                        <a:t>ICECA (IEEE)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dirty="0">
                          <a:latin typeface="Times New Roman" panose="02020603050405020304" pitchFamily="18" charset="0"/>
                          <a:cs typeface="Times New Roman" panose="02020603050405020304" pitchFamily="18" charset="0"/>
                        </a:rPr>
                        <a:t>Fruit Recognition and Grade of Disease Detection Using Inception V3</a:t>
                      </a:r>
                      <a:endParaRPr lang="en-IN" sz="12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dirty="0">
                          <a:latin typeface="Times New Roman" panose="02020603050405020304" pitchFamily="18" charset="0"/>
                          <a:cs typeface="Times New Roman" panose="02020603050405020304" pitchFamily="18" charset="0"/>
                        </a:rPr>
                        <a:t>Applied CNN (Inception V3) for disease detection</a:t>
                      </a:r>
                      <a:endParaRPr lang="en-IN" sz="12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2389206"/>
                  </a:ext>
                </a:extLst>
              </a:tr>
              <a:tr h="702426">
                <a:tc>
                  <a:txBody>
                    <a:bodyPr/>
                    <a:lstStyle/>
                    <a:p>
                      <a:r>
                        <a:rPr lang="en-US" sz="1200" b="1" kern="1200" dirty="0">
                          <a:solidFill>
                            <a:schemeClr val="dk1"/>
                          </a:solidFill>
                          <a:effectLst/>
                          <a:latin typeface="Times New Roman" panose="02020603050405020304" pitchFamily="18" charset="0"/>
                          <a:ea typeface="+mn-ea"/>
                          <a:cs typeface="Times New Roman" panose="02020603050405020304" pitchFamily="18" charset="0"/>
                        </a:rPr>
                        <a:t>Varadraj Jadhav, Harshal Giri, Harish Thore, Kshitij Patil</a:t>
                      </a:r>
                      <a:endParaRPr lang="en-IN" sz="12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1" dirty="0">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200" b="1" dirty="0">
                          <a:latin typeface="Times New Roman" panose="02020603050405020304" pitchFamily="18" charset="0"/>
                          <a:cs typeface="Times New Roman" panose="02020603050405020304" pitchFamily="18" charset="0"/>
                        </a:rPr>
                        <a:t>IEEE CVPR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kern="1200" dirty="0">
                          <a:solidFill>
                            <a:schemeClr val="dk1"/>
                          </a:solidFill>
                          <a:effectLst/>
                          <a:latin typeface="Times New Roman" panose="02020603050405020304" pitchFamily="18" charset="0"/>
                          <a:ea typeface="+mn-ea"/>
                          <a:cs typeface="Times New Roman" panose="02020603050405020304" pitchFamily="18" charset="0"/>
                        </a:rPr>
                        <a:t>Multiple Fruit Disease Detection Using Deep Learning</a:t>
                      </a:r>
                      <a:endParaRPr lang="en-IN" sz="12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b="1" dirty="0">
                          <a:latin typeface="Times New Roman" panose="02020603050405020304" pitchFamily="18" charset="0"/>
                          <a:cs typeface="Times New Roman" panose="02020603050405020304" pitchFamily="18" charset="0"/>
                        </a:rPr>
                        <a:t>Reviewed combining local/global features for classification</a:t>
                      </a:r>
                      <a:endParaRPr lang="en-IN" sz="12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0681824"/>
                  </a:ext>
                </a:extLst>
              </a:tr>
            </a:tbl>
          </a:graphicData>
        </a:graphic>
      </p:graphicFrame>
      <p:sp>
        <p:nvSpPr>
          <p:cNvPr id="4" name="Slide Number Placeholder 3">
            <a:extLst>
              <a:ext uri="{FF2B5EF4-FFF2-40B4-BE49-F238E27FC236}">
                <a16:creationId xmlns:a16="http://schemas.microsoft.com/office/drawing/2014/main" id="{1D78DCEA-C858-0125-D629-E63948F84ABA}"/>
              </a:ext>
            </a:extLst>
          </p:cNvPr>
          <p:cNvSpPr>
            <a:spLocks noGrp="1"/>
          </p:cNvSpPr>
          <p:nvPr>
            <p:ph type="sldNum" sz="quarter" idx="4"/>
          </p:nvPr>
        </p:nvSpPr>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163532597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{B0095849-5DB0-4A6F-8549-77567C3AD70A}tf11964407_win32</Template>
  <TotalTime>2714</TotalTime>
  <Words>1553</Words>
  <Application>Microsoft Office PowerPoint</Application>
  <PresentationFormat>Widescreen</PresentationFormat>
  <Paragraphs>226</Paragraphs>
  <Slides>23</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Bodoni MT Black</vt:lpstr>
      <vt:lpstr>Calibri</vt:lpstr>
      <vt:lpstr>Courier New</vt:lpstr>
      <vt:lpstr>Gill Sans Nova Light</vt:lpstr>
      <vt:lpstr>Sagona Book</vt:lpstr>
      <vt:lpstr>Snap ITC</vt:lpstr>
      <vt:lpstr>Times New Roman</vt:lpstr>
      <vt:lpstr>Wingdings</vt:lpstr>
      <vt:lpstr>Custom</vt:lpstr>
      <vt:lpstr>FRUIT DISEASE  DETECTION SYSTEM </vt:lpstr>
      <vt:lpstr>INTRODUCTION </vt:lpstr>
      <vt:lpstr>ABSTRACT </vt:lpstr>
      <vt:lpstr>Scope and Objectives</vt:lpstr>
      <vt:lpstr>FEASIBILITY STUDY</vt:lpstr>
      <vt:lpstr>PROBLEM DEFINITION</vt:lpstr>
      <vt:lpstr>EXISTING SYSTEMS </vt:lpstr>
      <vt:lpstr>PROPOSED SYSTEM</vt:lpstr>
      <vt:lpstr>LITERATURE REVIEW </vt:lpstr>
      <vt:lpstr>LITERATURE REVIEW </vt:lpstr>
      <vt:lpstr>SYSTEM REQUIREMENTS </vt:lpstr>
      <vt:lpstr>MODULES OF PROPOSED SYSTEM</vt:lpstr>
      <vt:lpstr>DATA FLOW DIAGRAM </vt:lpstr>
      <vt:lpstr>DATA FLOW DIAGRAM </vt:lpstr>
      <vt:lpstr>USE CASE DIAGRAM</vt:lpstr>
      <vt:lpstr>CLASS DIAGRAM </vt:lpstr>
      <vt:lpstr>STATE DIAGRAM</vt:lpstr>
      <vt:lpstr>SYSTEM ARCHITECTURE </vt:lpstr>
      <vt:lpstr>         RESULT ANALYSIS </vt:lpstr>
      <vt:lpstr>FUTURE SCOPE</vt:lpstr>
      <vt:lpstr>CONCLUSION </vt:lpstr>
      <vt:lpstr>REFERENCES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ASWINI ANIL</dc:creator>
  <cp:lastModifiedBy>ASWINI ANIL</cp:lastModifiedBy>
  <cp:revision>50</cp:revision>
  <dcterms:created xsi:type="dcterms:W3CDTF">2025-07-19T09:24:00Z</dcterms:created>
  <dcterms:modified xsi:type="dcterms:W3CDTF">2025-10-22T09:58:27Z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