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91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acha\Downloads\Book%20(3)%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cha\Downloads\Book%20(3)%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cha\Downloads\Book%20(3)%20(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 (3) (1).xlsx]Sheet5!PivotTable2</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empolyee</a:t>
            </a:r>
            <a:r>
              <a:rPr lang="en-IN" baseline="0"/>
              <a:t> performance </a:t>
            </a: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3519543242703488E-2"/>
          <c:y val="0.16912037037037039"/>
          <c:w val="0.55688395522399003"/>
          <c:h val="0.6587882764654418"/>
        </c:manualLayout>
      </c:layout>
      <c:bar3DChart>
        <c:barDir val="col"/>
        <c:grouping val="stacked"/>
        <c:varyColors val="0"/>
        <c:ser>
          <c:idx val="0"/>
          <c:order val="0"/>
          <c:tx>
            <c:strRef>
              <c:f>Sheet5!$B$3:$B$4</c:f>
              <c:strCache>
                <c:ptCount val="1"/>
                <c:pt idx="0">
                  <c:v>Exceeds</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2</c:v>
                </c:pt>
                <c:pt idx="1">
                  <c:v>1</c:v>
                </c:pt>
                <c:pt idx="3">
                  <c:v>1</c:v>
                </c:pt>
                <c:pt idx="5">
                  <c:v>1</c:v>
                </c:pt>
                <c:pt idx="6">
                  <c:v>1</c:v>
                </c:pt>
                <c:pt idx="8">
                  <c:v>1</c:v>
                </c:pt>
                <c:pt idx="9">
                  <c:v>1</c:v>
                </c:pt>
              </c:numCache>
            </c:numRef>
          </c:val>
        </c:ser>
        <c:ser>
          <c:idx val="1"/>
          <c:order val="1"/>
          <c:tx>
            <c:strRef>
              <c:f>Sheet5!$C$3:$C$4</c:f>
              <c:strCache>
                <c:ptCount val="1"/>
                <c:pt idx="0">
                  <c:v>Fully Meets</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Sheet5!$C$5:$C$15</c:f>
              <c:numCache>
                <c:formatCode>General</c:formatCode>
                <c:ptCount val="10"/>
                <c:pt idx="1">
                  <c:v>2</c:v>
                </c:pt>
                <c:pt idx="2">
                  <c:v>1</c:v>
                </c:pt>
                <c:pt idx="4">
                  <c:v>2</c:v>
                </c:pt>
                <c:pt idx="6">
                  <c:v>1</c:v>
                </c:pt>
                <c:pt idx="7">
                  <c:v>2</c:v>
                </c:pt>
                <c:pt idx="8">
                  <c:v>1</c:v>
                </c:pt>
                <c:pt idx="9">
                  <c:v>2</c:v>
                </c:pt>
              </c:numCache>
            </c:numRef>
          </c:val>
        </c:ser>
        <c:ser>
          <c:idx val="2"/>
          <c:order val="2"/>
          <c:tx>
            <c:strRef>
              <c:f>Sheet5!$D$3:$D$4</c:f>
              <c:strCache>
                <c:ptCount val="1"/>
                <c:pt idx="0">
                  <c:v>Needs Improvement</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Sheet5!$D$5:$D$15</c:f>
              <c:numCache>
                <c:formatCode>General</c:formatCode>
                <c:ptCount val="10"/>
                <c:pt idx="0">
                  <c:v>1</c:v>
                </c:pt>
                <c:pt idx="2">
                  <c:v>1</c:v>
                </c:pt>
                <c:pt idx="3">
                  <c:v>1</c:v>
                </c:pt>
                <c:pt idx="5">
                  <c:v>1</c:v>
                </c:pt>
                <c:pt idx="6">
                  <c:v>2</c:v>
                </c:pt>
                <c:pt idx="9">
                  <c:v>1</c:v>
                </c:pt>
              </c:numCache>
            </c:numRef>
          </c:val>
        </c:ser>
        <c:dLbls>
          <c:showLegendKey val="0"/>
          <c:showVal val="1"/>
          <c:showCatName val="0"/>
          <c:showSerName val="0"/>
          <c:showPercent val="0"/>
          <c:showBubbleSize val="0"/>
        </c:dLbls>
        <c:gapWidth val="79"/>
        <c:shape val="box"/>
        <c:axId val="391520168"/>
        <c:axId val="391522912"/>
        <c:axId val="0"/>
      </c:bar3DChart>
      <c:catAx>
        <c:axId val="3915201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391522912"/>
        <c:crosses val="autoZero"/>
        <c:auto val="1"/>
        <c:lblAlgn val="ctr"/>
        <c:lblOffset val="100"/>
        <c:noMultiLvlLbl val="0"/>
      </c:catAx>
      <c:valAx>
        <c:axId val="391522912"/>
        <c:scaling>
          <c:orientation val="minMax"/>
        </c:scaling>
        <c:delete val="1"/>
        <c:axPos val="l"/>
        <c:numFmt formatCode="General" sourceLinked="1"/>
        <c:majorTickMark val="none"/>
        <c:minorTickMark val="none"/>
        <c:tickLblPos val="nextTo"/>
        <c:crossAx val="3915201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 (3) (1).xlsx]Sheet5!PivotTable2</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empolyee</a:t>
            </a:r>
            <a:r>
              <a:rPr lang="en-IN" baseline="0"/>
              <a:t> performance </a:t>
            </a: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Sheet5!$B$3:$B$4</c:f>
              <c:strCache>
                <c:ptCount val="1"/>
                <c:pt idx="0">
                  <c:v>Needs Improvement</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Sheet5!$A$5:$A$6</c:f>
              <c:strCache>
                <c:ptCount val="1"/>
                <c:pt idx="0">
                  <c:v>EW</c:v>
                </c:pt>
              </c:strCache>
            </c:strRef>
          </c:cat>
          <c:val>
            <c:numRef>
              <c:f>Sheet5!$B$5:$B$6</c:f>
              <c:numCache>
                <c:formatCode>General</c:formatCode>
                <c:ptCount val="1"/>
                <c:pt idx="0">
                  <c:v>1</c:v>
                </c:pt>
              </c:numCache>
            </c:numRef>
          </c:val>
        </c:ser>
        <c:dLbls>
          <c:showLegendKey val="0"/>
          <c:showVal val="1"/>
          <c:showCatName val="0"/>
          <c:showSerName val="0"/>
          <c:showPercent val="0"/>
          <c:showBubbleSize val="0"/>
        </c:dLbls>
        <c:gapWidth val="79"/>
        <c:shape val="box"/>
        <c:axId val="319754816"/>
        <c:axId val="319759128"/>
        <c:axId val="0"/>
      </c:bar3DChart>
      <c:catAx>
        <c:axId val="319754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319759128"/>
        <c:crosses val="autoZero"/>
        <c:auto val="1"/>
        <c:lblAlgn val="ctr"/>
        <c:lblOffset val="100"/>
        <c:noMultiLvlLbl val="0"/>
      </c:catAx>
      <c:valAx>
        <c:axId val="319759128"/>
        <c:scaling>
          <c:orientation val="minMax"/>
        </c:scaling>
        <c:delete val="1"/>
        <c:axPos val="l"/>
        <c:numFmt formatCode="General" sourceLinked="1"/>
        <c:majorTickMark val="none"/>
        <c:minorTickMark val="none"/>
        <c:tickLblPos val="nextTo"/>
        <c:crossAx val="3197548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 (3) (1).xlsx]Sheet5!PivotTable2</c:name>
    <c:fmtId val="-1"/>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empolyee</a:t>
            </a:r>
            <a:r>
              <a:rPr lang="en-IN" baseline="0"/>
              <a:t> performance </a:t>
            </a: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Sheet5!$B$3:$B$4</c:f>
              <c:strCache>
                <c:ptCount val="1"/>
                <c:pt idx="0">
                  <c:v>Exceeds</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2</c:v>
                </c:pt>
                <c:pt idx="1">
                  <c:v>1</c:v>
                </c:pt>
                <c:pt idx="3">
                  <c:v>1</c:v>
                </c:pt>
                <c:pt idx="5">
                  <c:v>1</c:v>
                </c:pt>
                <c:pt idx="6">
                  <c:v>1</c:v>
                </c:pt>
                <c:pt idx="8">
                  <c:v>1</c:v>
                </c:pt>
                <c:pt idx="9">
                  <c:v>1</c:v>
                </c:pt>
              </c:numCache>
            </c:numRef>
          </c:val>
        </c:ser>
        <c:ser>
          <c:idx val="1"/>
          <c:order val="1"/>
          <c:tx>
            <c:strRef>
              <c:f>Sheet5!$C$3:$C$4</c:f>
              <c:strCache>
                <c:ptCount val="1"/>
                <c:pt idx="0">
                  <c:v>Fully Meets</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Sheet5!$C$5:$C$15</c:f>
              <c:numCache>
                <c:formatCode>General</c:formatCode>
                <c:ptCount val="10"/>
                <c:pt idx="1">
                  <c:v>2</c:v>
                </c:pt>
                <c:pt idx="2">
                  <c:v>1</c:v>
                </c:pt>
                <c:pt idx="4">
                  <c:v>2</c:v>
                </c:pt>
                <c:pt idx="6">
                  <c:v>1</c:v>
                </c:pt>
                <c:pt idx="7">
                  <c:v>2</c:v>
                </c:pt>
                <c:pt idx="8">
                  <c:v>1</c:v>
                </c:pt>
                <c:pt idx="9">
                  <c:v>2</c:v>
                </c:pt>
              </c:numCache>
            </c:numRef>
          </c:val>
        </c:ser>
        <c:ser>
          <c:idx val="2"/>
          <c:order val="2"/>
          <c:tx>
            <c:strRef>
              <c:f>Sheet5!$D$3:$D$4</c:f>
              <c:strCache>
                <c:ptCount val="1"/>
                <c:pt idx="0">
                  <c:v>Needs Improvement</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Sheet5!$D$5:$D$15</c:f>
              <c:numCache>
                <c:formatCode>General</c:formatCode>
                <c:ptCount val="10"/>
                <c:pt idx="0">
                  <c:v>1</c:v>
                </c:pt>
                <c:pt idx="2">
                  <c:v>1</c:v>
                </c:pt>
                <c:pt idx="3">
                  <c:v>1</c:v>
                </c:pt>
                <c:pt idx="5">
                  <c:v>1</c:v>
                </c:pt>
                <c:pt idx="6">
                  <c:v>2</c:v>
                </c:pt>
                <c:pt idx="9">
                  <c:v>1</c:v>
                </c:pt>
              </c:numCache>
            </c:numRef>
          </c:val>
        </c:ser>
        <c:dLbls>
          <c:showLegendKey val="0"/>
          <c:showVal val="1"/>
          <c:showCatName val="0"/>
          <c:showSerName val="0"/>
          <c:showPercent val="0"/>
          <c:showBubbleSize val="0"/>
        </c:dLbls>
        <c:gapWidth val="79"/>
        <c:shape val="box"/>
        <c:axId val="196022112"/>
        <c:axId val="196019760"/>
        <c:axId val="0"/>
      </c:bar3DChart>
      <c:catAx>
        <c:axId val="1960221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96019760"/>
        <c:crosses val="autoZero"/>
        <c:auto val="1"/>
        <c:lblAlgn val="ctr"/>
        <c:lblOffset val="100"/>
        <c:noMultiLvlLbl val="0"/>
      </c:catAx>
      <c:valAx>
        <c:axId val="196019760"/>
        <c:scaling>
          <c:orientation val="minMax"/>
        </c:scaling>
        <c:delete val="1"/>
        <c:axPos val="l"/>
        <c:numFmt formatCode="General" sourceLinked="1"/>
        <c:majorTickMark val="none"/>
        <c:minorTickMark val="none"/>
        <c:tickLblPos val="nextTo"/>
        <c:crossAx val="1960221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lgn="ctr">
              <a:spcBef>
                <a:spcPts val="130"/>
              </a:spcBef>
            </a:pPr>
            <a:r>
              <a:rPr lang="en-US" b="1" dirty="0" smtClean="0">
                <a:solidFill>
                  <a:srgbClr val="0F0F0F"/>
                </a:solidFill>
                <a:latin typeface="Roboto" panose="020F0502020204030204" pitchFamily="2" charset="0"/>
              </a:rPr>
              <a:t>SALARY AND COMPENTION ANALYSIS THROUGH EXCEL DATA MODELING</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600200" y="3316391"/>
            <a:ext cx="8610600" cy="1938992"/>
          </a:xfrm>
          <a:prstGeom prst="rect">
            <a:avLst/>
          </a:prstGeom>
          <a:noFill/>
        </p:spPr>
        <p:txBody>
          <a:bodyPr wrap="square" rtlCol="0">
            <a:spAutoFit/>
          </a:bodyPr>
          <a:lstStyle/>
          <a:p>
            <a:r>
              <a:rPr lang="en-US" sz="2400" dirty="0"/>
              <a:t>STUDENT NAME</a:t>
            </a:r>
            <a:r>
              <a:rPr lang="en-US" sz="2400" dirty="0" smtClean="0"/>
              <a:t>: ASWINI</a:t>
            </a:r>
            <a:endParaRPr lang="en-US" sz="2400" dirty="0"/>
          </a:p>
          <a:p>
            <a:r>
              <a:rPr lang="en-US" sz="2400" dirty="0"/>
              <a:t>REGISTER </a:t>
            </a:r>
            <a:r>
              <a:rPr lang="en-US" sz="2400" dirty="0" smtClean="0"/>
              <a:t>NO:312200902</a:t>
            </a:r>
            <a:endParaRPr lang="en-US" sz="2400" dirty="0"/>
          </a:p>
          <a:p>
            <a:r>
              <a:rPr lang="en-US" sz="2400" dirty="0" smtClean="0"/>
              <a:t>DEPARTMENT:B.COM(COMPUTER APPLICATION)</a:t>
            </a:r>
            <a:endParaRPr lang="en-US" sz="2400" dirty="0"/>
          </a:p>
          <a:p>
            <a:pPr algn="just"/>
            <a:r>
              <a:rPr lang="en-US" sz="2400" dirty="0" smtClean="0"/>
              <a:t>COLLEGE: PACHAIYAPPA’S COLLAGE FOR WOMEN,KANCHIPURAM.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CC4FA2DA-5308-FA0C-C91F-FB0EB12E79E8}"/>
              </a:ext>
            </a:extLst>
          </p:cNvPr>
          <p:cNvSpPr txBox="1"/>
          <p:nvPr/>
        </p:nvSpPr>
        <p:spPr>
          <a:xfrm>
            <a:off x="914400" y="1049336"/>
            <a:ext cx="9601200" cy="369332"/>
          </a:xfrm>
          <a:prstGeom prst="rect">
            <a:avLst/>
          </a:prstGeom>
          <a:noFill/>
        </p:spPr>
        <p:txBody>
          <a:bodyPr wrap="square">
            <a:spAutoFit/>
          </a:bodyPr>
          <a:lstStyle/>
          <a:p>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1478666091"/>
              </p:ext>
            </p:extLst>
          </p:nvPr>
        </p:nvGraphicFramePr>
        <p:xfrm>
          <a:off x="1447800" y="1418668"/>
          <a:ext cx="3409951"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2875135580"/>
              </p:ext>
            </p:extLst>
          </p:nvPr>
        </p:nvGraphicFramePr>
        <p:xfrm>
          <a:off x="5486400" y="1219200"/>
          <a:ext cx="3409951"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object 8"/>
          <p:cNvSpPr txBox="1"/>
          <p:nvPr/>
        </p:nvSpPr>
        <p:spPr>
          <a:xfrm>
            <a:off x="739774" y="291147"/>
            <a:ext cx="4594225" cy="752129"/>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imes New Roman" panose="02020603050405020304" pitchFamily="18" charset="0"/>
                <a:cs typeface="Times New Roman" panose="02020603050405020304" pitchFamily="18" charset="0"/>
              </a:rPr>
              <a:t>M</a:t>
            </a:r>
            <a:r>
              <a:rPr sz="4800" b="1" dirty="0" smtClean="0">
                <a:latin typeface="Times New Roman" panose="02020603050405020304" pitchFamily="18" charset="0"/>
                <a:cs typeface="Times New Roman" panose="02020603050405020304" pitchFamily="18" charset="0"/>
              </a:rPr>
              <a:t>O</a:t>
            </a:r>
            <a:r>
              <a:rPr sz="4800" b="1" spc="-15" dirty="0" smtClean="0">
                <a:latin typeface="Times New Roman" panose="02020603050405020304" pitchFamily="18" charset="0"/>
                <a:cs typeface="Times New Roman" panose="02020603050405020304" pitchFamily="18" charset="0"/>
              </a:rPr>
              <a:t>D</a:t>
            </a:r>
            <a:r>
              <a:rPr sz="4800" b="1" spc="-35" dirty="0" smtClean="0">
                <a:latin typeface="Times New Roman" panose="02020603050405020304" pitchFamily="18" charset="0"/>
                <a:cs typeface="Times New Roman" panose="02020603050405020304" pitchFamily="18" charset="0"/>
              </a:rPr>
              <a:t>E</a:t>
            </a:r>
            <a:r>
              <a:rPr sz="4800" b="1" spc="-30" dirty="0" smtClean="0">
                <a:latin typeface="Times New Roman" panose="02020603050405020304" pitchFamily="18" charset="0"/>
                <a:cs typeface="Times New Roman" panose="02020603050405020304" pitchFamily="18" charset="0"/>
              </a:rPr>
              <a:t>LL</a:t>
            </a:r>
            <a:r>
              <a:rPr lang="en-IN" sz="4800" b="1" spc="-30" dirty="0" smtClean="0">
                <a:latin typeface="Times New Roman" panose="02020603050405020304" pitchFamily="18" charset="0"/>
                <a:cs typeface="Times New Roman" panose="02020603050405020304" pitchFamily="18" charset="0"/>
              </a:rPr>
              <a:t>IN</a:t>
            </a:r>
            <a:r>
              <a:rPr sz="4800" b="1" spc="5" dirty="0" smtClean="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Rectangle 1"/>
          <p:cNvSpPr/>
          <p:nvPr/>
        </p:nvSpPr>
        <p:spPr>
          <a:xfrm>
            <a:off x="2362200" y="1410355"/>
            <a:ext cx="6096000" cy="5632311"/>
          </a:xfrm>
          <a:prstGeom prst="rect">
            <a:avLst/>
          </a:prstGeom>
        </p:spPr>
        <p:txBody>
          <a:bodyPr>
            <a:spAutoFit/>
          </a:bodyPr>
          <a:lstStyle/>
          <a:p>
            <a:r>
              <a:rPr lang="en-IN" sz="2400" b="1" dirty="0" smtClean="0"/>
              <a:t>1. PREPARE YOUR DATA</a:t>
            </a:r>
          </a:p>
          <a:p>
            <a:r>
              <a:rPr lang="en-IN" sz="2000" b="1" dirty="0" smtClean="0"/>
              <a:t>Employee </a:t>
            </a:r>
            <a:r>
              <a:rPr lang="en-IN" sz="2000" b="1" dirty="0"/>
              <a:t>ID</a:t>
            </a:r>
            <a:r>
              <a:rPr lang="en-IN" dirty="0"/>
              <a:t>: Unique identifier for each employee</a:t>
            </a:r>
            <a:r>
              <a:rPr lang="en-IN" dirty="0" smtClean="0"/>
              <a:t>.</a:t>
            </a:r>
          </a:p>
          <a:p>
            <a:r>
              <a:rPr lang="en-IN" sz="2000" b="1" dirty="0" smtClean="0"/>
              <a:t>Department</a:t>
            </a:r>
            <a:r>
              <a:rPr lang="en-IN" sz="2000" b="1" dirty="0"/>
              <a:t>:</a:t>
            </a:r>
            <a:r>
              <a:rPr lang="en-IN" dirty="0"/>
              <a:t> The department the employee works in</a:t>
            </a:r>
            <a:r>
              <a:rPr lang="en-IN" dirty="0" smtClean="0"/>
              <a:t>.</a:t>
            </a:r>
          </a:p>
          <a:p>
            <a:r>
              <a:rPr lang="en-IN" sz="2000" b="1" dirty="0" smtClean="0"/>
              <a:t>Position/Job </a:t>
            </a:r>
            <a:r>
              <a:rPr lang="en-IN" sz="2000" b="1" dirty="0"/>
              <a:t>Title</a:t>
            </a:r>
            <a:r>
              <a:rPr lang="en-IN" dirty="0"/>
              <a:t>: The specific role of the employee</a:t>
            </a:r>
            <a:r>
              <a:rPr lang="en-IN" dirty="0" smtClean="0"/>
              <a:t>.</a:t>
            </a:r>
          </a:p>
          <a:p>
            <a:r>
              <a:rPr lang="en-IN" sz="2000" b="1" dirty="0" smtClean="0"/>
              <a:t>Base </a:t>
            </a:r>
            <a:r>
              <a:rPr lang="en-IN" sz="2000" b="1" dirty="0"/>
              <a:t>Salary</a:t>
            </a:r>
            <a:r>
              <a:rPr lang="en-IN" dirty="0"/>
              <a:t>: Annual base salary of the employee</a:t>
            </a:r>
            <a:r>
              <a:rPr lang="en-IN" dirty="0" smtClean="0"/>
              <a:t>.</a:t>
            </a:r>
          </a:p>
          <a:p>
            <a:r>
              <a:rPr lang="en-IN" sz="2000" b="1" dirty="0" smtClean="0"/>
              <a:t>Bonuses/Commissions</a:t>
            </a:r>
            <a:r>
              <a:rPr lang="en-IN" sz="2000" b="1" dirty="0"/>
              <a:t>:</a:t>
            </a:r>
            <a:r>
              <a:rPr lang="en-IN" dirty="0"/>
              <a:t> Any additional variable compensation</a:t>
            </a:r>
            <a:r>
              <a:rPr lang="en-IN" dirty="0" smtClean="0"/>
              <a:t>.</a:t>
            </a:r>
          </a:p>
          <a:p>
            <a:r>
              <a:rPr lang="en-IN" sz="2000" b="1" dirty="0" smtClean="0"/>
              <a:t>Total </a:t>
            </a:r>
            <a:r>
              <a:rPr lang="en-IN" sz="2000" b="1" dirty="0"/>
              <a:t>Compensation</a:t>
            </a:r>
            <a:r>
              <a:rPr lang="en-IN" dirty="0"/>
              <a:t>: Sum of base salary and bonuses/commissions</a:t>
            </a:r>
            <a:r>
              <a:rPr lang="en-IN" dirty="0" smtClean="0"/>
              <a:t>.</a:t>
            </a:r>
          </a:p>
          <a:p>
            <a:r>
              <a:rPr lang="en-IN" sz="2000" b="1" dirty="0" smtClean="0"/>
              <a:t>Gender</a:t>
            </a:r>
            <a:r>
              <a:rPr lang="en-IN" sz="2000" b="1" dirty="0"/>
              <a:t>, Age, Tenure: </a:t>
            </a:r>
            <a:r>
              <a:rPr lang="en-IN" dirty="0"/>
              <a:t>Demographics for analysis</a:t>
            </a:r>
            <a:r>
              <a:rPr lang="en-IN" dirty="0" smtClean="0"/>
              <a:t>.</a:t>
            </a:r>
          </a:p>
          <a:p>
            <a:r>
              <a:rPr lang="en-IN" sz="2000" b="1" dirty="0" smtClean="0"/>
              <a:t>Location</a:t>
            </a:r>
            <a:r>
              <a:rPr lang="en-IN" sz="2000" b="1" dirty="0"/>
              <a:t>:</a:t>
            </a:r>
            <a:r>
              <a:rPr lang="en-IN" dirty="0"/>
              <a:t> If applicable, as compensation may vary by region</a:t>
            </a:r>
            <a:r>
              <a:rPr lang="en-IN" dirty="0" smtClean="0"/>
              <a:t>.</a:t>
            </a:r>
          </a:p>
          <a:p>
            <a:r>
              <a:rPr lang="en-IN" sz="2000" b="1" dirty="0" smtClean="0"/>
              <a:t>Performance </a:t>
            </a:r>
            <a:r>
              <a:rPr lang="en-IN" sz="2000" b="1" dirty="0"/>
              <a:t>Rating</a:t>
            </a:r>
            <a:r>
              <a:rPr lang="en-IN" dirty="0"/>
              <a:t>: If available, to correlate compensation with performance</a:t>
            </a:r>
            <a:r>
              <a:rPr lang="en-IN" dirty="0" smtClean="0"/>
              <a:t>.</a:t>
            </a:r>
          </a:p>
          <a:p>
            <a:r>
              <a:rPr lang="en-IN" sz="2400" b="1" dirty="0" smtClean="0"/>
              <a:t>2</a:t>
            </a:r>
            <a:r>
              <a:rPr lang="en-IN" sz="2400" b="1" dirty="0"/>
              <a:t>. </a:t>
            </a:r>
            <a:r>
              <a:rPr lang="en-IN" sz="2400" b="1" dirty="0" smtClean="0"/>
              <a:t>CREATING PIVOT TABLES FOR ANALYSIS</a:t>
            </a:r>
          </a:p>
          <a:p>
            <a:r>
              <a:rPr lang="en-IN" b="1" dirty="0" smtClean="0"/>
              <a:t>1.</a:t>
            </a:r>
            <a:r>
              <a:rPr lang="en-IN" dirty="0" smtClean="0"/>
              <a:t>Select </a:t>
            </a:r>
            <a:r>
              <a:rPr lang="en-IN" dirty="0"/>
              <a:t>your data range in </a:t>
            </a:r>
            <a:r>
              <a:rPr lang="en-IN" dirty="0" smtClean="0"/>
              <a:t>Excel.</a:t>
            </a:r>
          </a:p>
          <a:p>
            <a:r>
              <a:rPr lang="en-IN" dirty="0" smtClean="0"/>
              <a:t>2.Go </a:t>
            </a:r>
            <a:r>
              <a:rPr lang="en-IN" dirty="0"/>
              <a:t>to Insert &gt; Pivot Table and choose where to place </a:t>
            </a:r>
            <a:r>
              <a:rPr lang="en-IN" dirty="0" smtClean="0"/>
              <a:t>it. </a:t>
            </a:r>
          </a:p>
          <a:p>
            <a:r>
              <a:rPr lang="en-IN" dirty="0" smtClean="0"/>
              <a:t>3. </a:t>
            </a:r>
            <a:r>
              <a:rPr lang="en-IN" dirty="0"/>
              <a:t>Set up your Pivot Table with the following configurations</a:t>
            </a:r>
            <a:r>
              <a:rPr lang="en-IN" dirty="0" smtClean="0"/>
              <a:t>:</a:t>
            </a:r>
          </a:p>
          <a:p>
            <a:endParaRPr lang="en-IN" dirty="0"/>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371863794"/>
              </p:ext>
            </p:extLst>
          </p:nvPr>
        </p:nvGraphicFramePr>
        <p:xfrm>
          <a:off x="2362200" y="1695450"/>
          <a:ext cx="3409951"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2322"/>
            <a:ext cx="291579" cy="32697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800" dirty="0" smtClean="0">
                <a:solidFill>
                  <a:srgbClr val="7030A0"/>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A28CCF42-4C79-F436-DD19-9AA4BBA0F00A}"/>
              </a:ext>
            </a:extLst>
          </p:cNvPr>
          <p:cNvSpPr txBox="1"/>
          <p:nvPr/>
        </p:nvSpPr>
        <p:spPr>
          <a:xfrm>
            <a:off x="457201" y="1524000"/>
            <a:ext cx="7391400" cy="5632311"/>
          </a:xfrm>
          <a:prstGeom prst="rect">
            <a:avLst/>
          </a:prstGeom>
          <a:noFill/>
        </p:spPr>
        <p:txBody>
          <a:bodyPr wrap="square">
            <a:spAutoFit/>
          </a:bodyPr>
          <a:lstStyle/>
          <a:p>
            <a:pPr algn="just"/>
            <a:r>
              <a:rPr lang="en-GB" sz="2400" dirty="0">
                <a:latin typeface="Arial" panose="020B0604020202020204" pitchFamily="34" charset="0"/>
                <a:cs typeface="Arial" panose="020B0604020202020204" pitchFamily="34" charset="0"/>
              </a:rPr>
              <a:t>"Our project aims to develop an </a:t>
            </a:r>
            <a:r>
              <a:rPr lang="en-GB" sz="2400" dirty="0" smtClean="0">
                <a:latin typeface="Arial" panose="020B0604020202020204" pitchFamily="34" charset="0"/>
                <a:cs typeface="Arial" panose="020B0604020202020204" pitchFamily="34" charset="0"/>
              </a:rPr>
              <a:t>Excel </a:t>
            </a:r>
            <a:r>
              <a:rPr lang="en-GB" sz="2400" dirty="0">
                <a:latin typeface="Arial" panose="020B0604020202020204" pitchFamily="34" charset="0"/>
                <a:cs typeface="Arial" panose="020B0604020202020204" pitchFamily="34" charset="0"/>
              </a:rPr>
              <a:t>data model for salary and compensation analysis, enabling organizations to make data-driven decisions. By leveraging Excel's powerful data </a:t>
            </a:r>
            <a:r>
              <a:rPr lang="en-GB" sz="2400" dirty="0" err="1">
                <a:latin typeface="Arial" panose="020B0604020202020204" pitchFamily="34" charset="0"/>
                <a:cs typeface="Arial" panose="020B0604020202020204" pitchFamily="34" charset="0"/>
              </a:rPr>
              <a:t>modeling</a:t>
            </a:r>
            <a:r>
              <a:rPr lang="en-GB" sz="2400" dirty="0">
                <a:latin typeface="Arial" panose="020B0604020202020204" pitchFamily="34" charset="0"/>
                <a:cs typeface="Arial" panose="020B0604020202020204" pitchFamily="34" charset="0"/>
              </a:rPr>
              <a:t> capabilities, we will design a comprehensive framework to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salary ranges, industry benchmarks, and internal equity. The model will provide insights on compensation trends, identify areas for adjustment, and support strategic planning. With interactive dashboards and automated reporting, stakeholders will gain a deeper understanding of their compensation landscape, driving more informed decisions and optimized salary structures. This project will enhance organizational efficiency, fairness, and competitiveness."</a:t>
            </a:r>
            <a:endParaRPr lang="en-IN" sz="2400" dirty="0">
              <a:latin typeface="Arial" panose="020B0604020202020204" pitchFamily="34" charset="0"/>
              <a:cs typeface="Arial" panose="020B0604020202020204" pitchFamily="34" charset="0"/>
            </a:endParaRPr>
          </a:p>
        </p:txBody>
      </p:sp>
      <p:sp>
        <p:nvSpPr>
          <p:cNvPr id="9" name="Title 8"/>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PROJECT</a:t>
            </a:r>
            <a:r>
              <a:rPr lang="en-GB" dirty="0" smtClean="0"/>
              <a:t> </a:t>
            </a:r>
            <a:r>
              <a:rPr lang="en-GB" dirty="0" smtClean="0">
                <a:latin typeface="Times New Roman" panose="02020603050405020304" pitchFamily="18" charset="0"/>
                <a:cs typeface="Times New Roman" panose="02020603050405020304" pitchFamily="18" charset="0"/>
              </a:rPr>
              <a:t>STATEMENT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A25832FA-74AD-FB53-0929-36D92CF8DFD8}"/>
              </a:ext>
            </a:extLst>
          </p:cNvPr>
          <p:cNvSpPr txBox="1"/>
          <p:nvPr/>
        </p:nvSpPr>
        <p:spPr>
          <a:xfrm>
            <a:off x="676275" y="1904999"/>
            <a:ext cx="8477998" cy="1631216"/>
          </a:xfrm>
          <a:prstGeom prst="rect">
            <a:avLst/>
          </a:prstGeom>
          <a:noFill/>
        </p:spPr>
        <p:txBody>
          <a:bodyPr wrap="square">
            <a:spAutoFit/>
          </a:bodyPr>
          <a:lstStyle/>
          <a:p>
            <a:pPr algn="just"/>
            <a:r>
              <a:rPr lang="en-GB" sz="2000" dirty="0"/>
              <a:t>"Develop an Excel data model to </a:t>
            </a:r>
            <a:r>
              <a:rPr lang="en-GB" sz="2000" dirty="0" err="1"/>
              <a:t>analyze</a:t>
            </a:r>
            <a:r>
              <a:rPr lang="en-GB" sz="2000" dirty="0"/>
              <a:t> salary and compensation data, providing insights on trends, industry benchmarks, and internal equity. The model will enable data-driven decisions, identify areas for adjustment, and support strategic planning, ultimately optimizing salary structures and enhancing organizational efficiency and competitiveness."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 xmlns:a16="http://schemas.microsoft.com/office/drawing/2014/main"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smtClean="0">
                <a:latin typeface="Arial" panose="020B0604020202020204" pitchFamily="34" charset="0"/>
              </a:rPr>
              <a:t>HR </a:t>
            </a:r>
            <a:r>
              <a:rPr lang="en-US" altLang="en-US" dirty="0" err="1" smtClean="0">
                <a:latin typeface="Arial" panose="020B0604020202020204" pitchFamily="34" charset="0"/>
              </a:rPr>
              <a:t>Professinoal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Management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smtClean="0">
                <a:latin typeface="Arial" panose="020B0604020202020204" pitchFamily="34" charset="0"/>
              </a:rPr>
              <a:t>Finance Team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Recruiters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smtClean="0">
                <a:latin typeface="Arial" panose="020B0604020202020204" pitchFamily="34" charset="0"/>
              </a:rPr>
              <a:t>Employees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Compensation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smtClean="0">
                <a:latin typeface="Arial" panose="020B0604020202020204" pitchFamily="34" charset="0"/>
              </a:rPr>
              <a:t>Business Analysts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3">
            <a:extLst>
              <a:ext uri="{FF2B5EF4-FFF2-40B4-BE49-F238E27FC236}">
                <a16:creationId xmlns="" xmlns:a16="http://schemas.microsoft.com/office/drawing/2014/main" id="{7928C0CF-8CAF-8962-63CC-441463760F59}"/>
              </a:ext>
            </a:extLst>
          </p:cNvPr>
          <p:cNvSpPr>
            <a:spLocks noChangeArrowheads="1"/>
          </p:cNvSpPr>
          <p:nvPr/>
        </p:nvSpPr>
        <p:spPr bwMode="auto">
          <a:xfrm>
            <a:off x="2895600" y="2010012"/>
            <a:ext cx="62103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GB" altLang="en-US" sz="2000" b="1" dirty="0" smtClean="0">
                <a:latin typeface="Arial" panose="020B0604020202020204" pitchFamily="34" charset="0"/>
              </a:rPr>
              <a:t>Value</a:t>
            </a:r>
            <a:r>
              <a:rPr lang="en-GB" altLang="en-US" b="1" dirty="0" smtClean="0">
                <a:latin typeface="Arial" panose="020B0604020202020204" pitchFamily="34" charset="0"/>
              </a:rPr>
              <a:t> </a:t>
            </a:r>
            <a:r>
              <a:rPr lang="en-GB" altLang="en-US" sz="2000" b="1" dirty="0">
                <a:latin typeface="Arial" panose="020B0604020202020204" pitchFamily="34" charset="0"/>
              </a:rPr>
              <a:t>Proposition</a:t>
            </a:r>
            <a:r>
              <a:rPr lang="en-GB" altLang="en-US" b="1" dirty="0" smtClean="0">
                <a:latin typeface="Arial" panose="020B0604020202020204" pitchFamily="34" charset="0"/>
              </a:rPr>
              <a:t>: Our </a:t>
            </a:r>
            <a:r>
              <a:rPr lang="en-GB" altLang="en-US" b="1" dirty="0">
                <a:latin typeface="Arial" panose="020B0604020202020204" pitchFamily="34" charset="0"/>
              </a:rPr>
              <a:t>solution offers a compelling value proposition</a:t>
            </a:r>
            <a:r>
              <a:rPr lang="en-GB" altLang="en-US" b="1" dirty="0" smtClean="0">
                <a:latin typeface="Arial" panose="020B0604020202020204" pitchFamily="34" charset="0"/>
              </a:rPr>
              <a:t>:</a:t>
            </a:r>
          </a:p>
          <a:p>
            <a:pPr lvl="0" eaLnBrk="0" fontAlgn="base" hangingPunct="0">
              <a:spcBef>
                <a:spcPct val="0"/>
              </a:spcBef>
              <a:spcAft>
                <a:spcPct val="0"/>
              </a:spcAft>
            </a:pPr>
            <a:endParaRPr lang="en-GB" altLang="en-US" b="1" dirty="0" smtClean="0">
              <a:latin typeface="Arial" panose="020B0604020202020204" pitchFamily="34" charset="0"/>
            </a:endParaRPr>
          </a:p>
          <a:p>
            <a:pPr lvl="0" eaLnBrk="0" fontAlgn="base" hangingPunct="0">
              <a:spcBef>
                <a:spcPct val="0"/>
              </a:spcBef>
              <a:spcAft>
                <a:spcPct val="0"/>
              </a:spcAft>
            </a:pPr>
            <a:r>
              <a:rPr lang="en-GB" altLang="en-US" sz="2000" b="1" dirty="0" smtClean="0">
                <a:latin typeface="Arial" panose="020B0604020202020204" pitchFamily="34" charset="0"/>
              </a:rPr>
              <a:t>1.Data-Driven</a:t>
            </a:r>
            <a:r>
              <a:rPr lang="en-GB" altLang="en-US" b="1" dirty="0" smtClean="0">
                <a:latin typeface="Arial" panose="020B0604020202020204" pitchFamily="34" charset="0"/>
              </a:rPr>
              <a:t> </a:t>
            </a:r>
            <a:r>
              <a:rPr lang="en-GB" altLang="en-US" sz="2000" b="1" dirty="0">
                <a:latin typeface="Arial" panose="020B0604020202020204" pitchFamily="34" charset="0"/>
              </a:rPr>
              <a:t>Insights</a:t>
            </a:r>
            <a:r>
              <a:rPr lang="en-GB" altLang="en-US" b="1" dirty="0">
                <a:latin typeface="Arial" panose="020B0604020202020204" pitchFamily="34" charset="0"/>
              </a:rPr>
              <a:t>: Uncover hidden trends, patterns, and correlations in salary and compensation data to inform strategic decisions</a:t>
            </a:r>
            <a:r>
              <a:rPr lang="en-GB" altLang="en-US" b="1" dirty="0" smtClean="0">
                <a:latin typeface="Arial" panose="020B0604020202020204" pitchFamily="34" charset="0"/>
              </a:rPr>
              <a:t>.</a:t>
            </a:r>
          </a:p>
          <a:p>
            <a:pPr lvl="0" eaLnBrk="0" fontAlgn="base" hangingPunct="0">
              <a:spcBef>
                <a:spcPct val="0"/>
              </a:spcBef>
              <a:spcAft>
                <a:spcPct val="0"/>
              </a:spcAft>
            </a:pPr>
            <a:r>
              <a:rPr lang="en-GB" altLang="en-US" b="1" dirty="0" smtClean="0">
                <a:latin typeface="Arial" panose="020B0604020202020204" pitchFamily="34" charset="0"/>
              </a:rPr>
              <a:t>2</a:t>
            </a:r>
            <a:r>
              <a:rPr lang="en-GB" altLang="en-US" b="1" dirty="0">
                <a:latin typeface="Arial" panose="020B0604020202020204" pitchFamily="34" charset="0"/>
              </a:rPr>
              <a:t>. </a:t>
            </a:r>
            <a:r>
              <a:rPr lang="en-GB" altLang="en-US" sz="2000" b="1" dirty="0">
                <a:latin typeface="Arial" panose="020B0604020202020204" pitchFamily="34" charset="0"/>
              </a:rPr>
              <a:t>Improved</a:t>
            </a:r>
            <a:r>
              <a:rPr lang="en-GB" altLang="en-US" b="1" dirty="0">
                <a:latin typeface="Arial" panose="020B0604020202020204" pitchFamily="34" charset="0"/>
              </a:rPr>
              <a:t> </a:t>
            </a:r>
            <a:r>
              <a:rPr lang="en-GB" altLang="en-US" sz="2000" b="1" dirty="0">
                <a:latin typeface="Arial" panose="020B0604020202020204" pitchFamily="34" charset="0"/>
              </a:rPr>
              <a:t>Compensation</a:t>
            </a:r>
            <a:r>
              <a:rPr lang="en-GB" altLang="en-US" b="1" dirty="0">
                <a:latin typeface="Arial" panose="020B0604020202020204" pitchFamily="34" charset="0"/>
              </a:rPr>
              <a:t> </a:t>
            </a:r>
            <a:r>
              <a:rPr lang="en-GB" altLang="en-US" sz="2000" b="1" dirty="0">
                <a:latin typeface="Arial" panose="020B0604020202020204" pitchFamily="34" charset="0"/>
              </a:rPr>
              <a:t>Planning</a:t>
            </a:r>
            <a:r>
              <a:rPr lang="en-GB" altLang="en-US" b="1" dirty="0">
                <a:latin typeface="Arial" panose="020B0604020202020204" pitchFamily="34" charset="0"/>
              </a:rPr>
              <a:t>: Develop competitive and equitable compensation packages that attract and retain top talent</a:t>
            </a:r>
            <a:r>
              <a:rPr lang="en-GB" altLang="en-US" b="1" dirty="0" smtClean="0">
                <a:latin typeface="Arial" panose="020B0604020202020204" pitchFamily="34" charset="0"/>
              </a:rPr>
              <a:t>.</a:t>
            </a:r>
          </a:p>
          <a:p>
            <a:pPr lvl="0" eaLnBrk="0" fontAlgn="base" hangingPunct="0">
              <a:spcBef>
                <a:spcPct val="0"/>
              </a:spcBef>
              <a:spcAft>
                <a:spcPct val="0"/>
              </a:spcAft>
            </a:pPr>
            <a:r>
              <a:rPr lang="en-GB" altLang="en-US" b="1" dirty="0" smtClean="0">
                <a:latin typeface="Arial" panose="020B0604020202020204" pitchFamily="34" charset="0"/>
              </a:rPr>
              <a:t>3</a:t>
            </a:r>
            <a:r>
              <a:rPr lang="en-GB" altLang="en-US" b="1" dirty="0">
                <a:latin typeface="Arial" panose="020B0604020202020204" pitchFamily="34" charset="0"/>
              </a:rPr>
              <a:t>. </a:t>
            </a:r>
            <a:r>
              <a:rPr lang="en-GB" altLang="en-US" sz="2000" b="1" dirty="0">
                <a:latin typeface="Arial" panose="020B0604020202020204" pitchFamily="34" charset="0"/>
              </a:rPr>
              <a:t>Enhanced</a:t>
            </a:r>
            <a:r>
              <a:rPr lang="en-GB" altLang="en-US" b="1" dirty="0">
                <a:latin typeface="Arial" panose="020B0604020202020204" pitchFamily="34" charset="0"/>
              </a:rPr>
              <a:t> </a:t>
            </a:r>
            <a:r>
              <a:rPr lang="en-GB" altLang="en-US" sz="2000" b="1" dirty="0">
                <a:latin typeface="Arial" panose="020B0604020202020204" pitchFamily="34" charset="0"/>
              </a:rPr>
              <a:t>Decision-Making</a:t>
            </a:r>
            <a:r>
              <a:rPr lang="en-GB" altLang="en-US" b="1" dirty="0">
                <a:latin typeface="Arial" panose="020B0604020202020204" pitchFamily="34" charset="0"/>
              </a:rPr>
              <a:t>: Provide stakeholders with accurate and timely data to support business outcomes</a:t>
            </a:r>
            <a:r>
              <a:rPr lang="en-GB" altLang="en-US" b="1" dirty="0" smtClean="0">
                <a:latin typeface="Arial" panose="020B0604020202020204" pitchFamily="34" charset="0"/>
              </a:rPr>
              <a:t>.</a:t>
            </a:r>
          </a:p>
          <a:p>
            <a:pPr lvl="0" eaLnBrk="0" fontAlgn="base" hangingPunct="0">
              <a:spcBef>
                <a:spcPct val="0"/>
              </a:spcBef>
              <a:spcAft>
                <a:spcPct val="0"/>
              </a:spcAft>
            </a:pPr>
            <a:r>
              <a:rPr lang="en-GB" altLang="en-US" b="1" dirty="0" smtClean="0">
                <a:latin typeface="Arial" panose="020B0604020202020204" pitchFamily="34" charset="0"/>
              </a:rPr>
              <a:t>4</a:t>
            </a:r>
            <a:r>
              <a:rPr lang="en-GB" altLang="en-US" b="1" dirty="0">
                <a:latin typeface="Arial" panose="020B0604020202020204" pitchFamily="34" charset="0"/>
              </a:rPr>
              <a:t>. </a:t>
            </a:r>
            <a:r>
              <a:rPr lang="en-GB" altLang="en-US" sz="2000" b="1" dirty="0">
                <a:latin typeface="Arial" panose="020B0604020202020204" pitchFamily="34" charset="0"/>
              </a:rPr>
              <a:t>Increased</a:t>
            </a:r>
            <a:r>
              <a:rPr lang="en-GB" altLang="en-US" b="1" dirty="0">
                <a:latin typeface="Arial" panose="020B0604020202020204" pitchFamily="34" charset="0"/>
              </a:rPr>
              <a:t> </a:t>
            </a:r>
            <a:r>
              <a:rPr lang="en-GB" altLang="en-US" sz="2000" b="1" dirty="0">
                <a:latin typeface="Arial" panose="020B0604020202020204" pitchFamily="34" charset="0"/>
              </a:rPr>
              <a:t>Efficiency</a:t>
            </a:r>
            <a:r>
              <a:rPr lang="en-GB" altLang="en-US" b="1" dirty="0">
                <a:latin typeface="Arial" panose="020B0604020202020204" pitchFamily="34" charset="0"/>
              </a:rPr>
              <a:t>: Automate reporting and analysis, reducing manual effort and minimizing </a:t>
            </a:r>
            <a:r>
              <a:rPr lang="en-GB" altLang="en-US" b="1" dirty="0" smtClean="0">
                <a:latin typeface="Arial" panose="020B0604020202020204" pitchFamily="34" charset="0"/>
              </a:rPr>
              <a:t>errors</a:t>
            </a:r>
          </a:p>
          <a:p>
            <a:pPr lvl="0" eaLnBrk="0" fontAlgn="base" hangingPunct="0">
              <a:spcBef>
                <a:spcPct val="0"/>
              </a:spcBef>
              <a:spcAft>
                <a:spcPct val="0"/>
              </a:spcAft>
            </a:pPr>
            <a:r>
              <a:rPr lang="en-GB" altLang="en-US" b="1" dirty="0" smtClean="0">
                <a:latin typeface="Arial" panose="020B0604020202020204" pitchFamily="34" charset="0"/>
              </a:rPr>
              <a:t>5</a:t>
            </a:r>
            <a:r>
              <a:rPr lang="en-GB" altLang="en-US" b="1" dirty="0">
                <a:latin typeface="Arial" panose="020B0604020202020204" pitchFamily="34" charset="0"/>
              </a:rPr>
              <a:t>. </a:t>
            </a:r>
            <a:r>
              <a:rPr lang="en-GB" altLang="en-US" sz="2000" b="1" dirty="0">
                <a:latin typeface="Arial" panose="020B0604020202020204" pitchFamily="34" charset="0"/>
              </a:rPr>
              <a:t>Cost</a:t>
            </a:r>
            <a:r>
              <a:rPr lang="en-GB" altLang="en-US" b="1" dirty="0">
                <a:latin typeface="Arial" panose="020B0604020202020204" pitchFamily="34" charset="0"/>
              </a:rPr>
              <a:t> </a:t>
            </a:r>
            <a:r>
              <a:rPr lang="en-GB" altLang="en-US" sz="2000" b="1" dirty="0">
                <a:latin typeface="Arial" panose="020B0604020202020204" pitchFamily="34" charset="0"/>
              </a:rPr>
              <a:t>Savings</a:t>
            </a:r>
            <a:r>
              <a:rPr lang="en-GB" altLang="en-US" b="1" dirty="0">
                <a:latin typeface="Arial" panose="020B0604020202020204" pitchFamily="34" charset="0"/>
              </a:rPr>
              <a:t>: Optimize compensation spend and reduce budget waste</a:t>
            </a:r>
            <a:r>
              <a:rPr lang="en-GB" altLang="en-US" b="1" dirty="0" smtClean="0">
                <a:latin typeface="Arial" panose="020B060402020202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 xmlns:a16="http://schemas.microsoft.com/office/drawing/2014/main" id="{6C39CBBC-4DD4-A549-7B38-188D31E34E9B}"/>
              </a:ext>
            </a:extLst>
          </p:cNvPr>
          <p:cNvSpPr txBox="1"/>
          <p:nvPr/>
        </p:nvSpPr>
        <p:spPr>
          <a:xfrm>
            <a:off x="914400" y="1295400"/>
            <a:ext cx="11277600" cy="4739759"/>
          </a:xfrm>
          <a:prstGeom prst="rect">
            <a:avLst/>
          </a:prstGeom>
          <a:noFill/>
        </p:spPr>
        <p:txBody>
          <a:bodyPr wrap="square">
            <a:spAutoFit/>
          </a:bodyPr>
          <a:lstStyle/>
          <a:p>
            <a:pPr marL="342900" indent="-342900" fontAlgn="base">
              <a:buAutoNum type="arabicPeriod"/>
            </a:pPr>
            <a:r>
              <a:rPr lang="en-GB" sz="2000" dirty="0" smtClean="0">
                <a:solidFill>
                  <a:srgbClr val="3C4043"/>
                </a:solidFill>
                <a:latin typeface="inherit"/>
              </a:rPr>
              <a:t>Employee</a:t>
            </a:r>
            <a:r>
              <a:rPr lang="en-GB" dirty="0" smtClean="0">
                <a:solidFill>
                  <a:srgbClr val="3C4043"/>
                </a:solidFill>
                <a:latin typeface="inherit"/>
              </a:rPr>
              <a:t> </a:t>
            </a:r>
            <a:r>
              <a:rPr lang="en-GB" sz="2000" dirty="0">
                <a:solidFill>
                  <a:srgbClr val="3C4043"/>
                </a:solidFill>
                <a:latin typeface="inherit"/>
              </a:rPr>
              <a:t>Data</a:t>
            </a:r>
            <a:r>
              <a:rPr lang="en-GB" dirty="0">
                <a:solidFill>
                  <a:srgbClr val="3C4043"/>
                </a:solidFill>
                <a:latin typeface="inherit"/>
              </a:rPr>
              <a:t>: Employee ID, Name, Job Title, Department, Location, Hire Date, and Termination Date (if applicable</a:t>
            </a:r>
            <a:r>
              <a:rPr lang="en-GB" dirty="0" smtClean="0">
                <a:solidFill>
                  <a:srgbClr val="3C4043"/>
                </a:solidFill>
                <a:latin typeface="inherit"/>
              </a:rPr>
              <a:t>).</a:t>
            </a:r>
          </a:p>
          <a:p>
            <a:pPr marL="342900" indent="-342900" fontAlgn="base">
              <a:buAutoNum type="arabicPeriod"/>
            </a:pPr>
            <a:r>
              <a:rPr lang="en-GB" dirty="0" smtClean="0">
                <a:solidFill>
                  <a:srgbClr val="3C4043"/>
                </a:solidFill>
                <a:latin typeface="inherit"/>
              </a:rPr>
              <a:t> </a:t>
            </a:r>
            <a:r>
              <a:rPr lang="en-GB" sz="2000" dirty="0">
                <a:solidFill>
                  <a:srgbClr val="3C4043"/>
                </a:solidFill>
                <a:latin typeface="inherit"/>
              </a:rPr>
              <a:t>Salary</a:t>
            </a:r>
            <a:r>
              <a:rPr lang="en-GB" dirty="0">
                <a:solidFill>
                  <a:srgbClr val="3C4043"/>
                </a:solidFill>
                <a:latin typeface="inherit"/>
              </a:rPr>
              <a:t> </a:t>
            </a:r>
            <a:r>
              <a:rPr lang="en-GB" sz="2000" dirty="0">
                <a:solidFill>
                  <a:srgbClr val="3C4043"/>
                </a:solidFill>
                <a:latin typeface="inherit"/>
              </a:rPr>
              <a:t>Data</a:t>
            </a:r>
            <a:r>
              <a:rPr lang="en-GB" dirty="0">
                <a:solidFill>
                  <a:srgbClr val="3C4043"/>
                </a:solidFill>
                <a:latin typeface="inherit"/>
              </a:rPr>
              <a:t>: Annual Salary, Monthly Salary, Hourly Wage, Bonus Amount, and Benefits Package</a:t>
            </a:r>
            <a:r>
              <a:rPr lang="en-GB" dirty="0" smtClean="0">
                <a:solidFill>
                  <a:srgbClr val="3C4043"/>
                </a:solidFill>
                <a:latin typeface="inherit"/>
              </a:rPr>
              <a:t>.</a:t>
            </a:r>
          </a:p>
          <a:p>
            <a:pPr marL="342900" indent="-342900" fontAlgn="base">
              <a:buAutoNum type="arabicPeriod"/>
            </a:pPr>
            <a:r>
              <a:rPr lang="en-GB" dirty="0" smtClean="0">
                <a:solidFill>
                  <a:srgbClr val="3C4043"/>
                </a:solidFill>
                <a:latin typeface="inherit"/>
              </a:rPr>
              <a:t> </a:t>
            </a:r>
            <a:r>
              <a:rPr lang="en-GB" sz="2000" dirty="0" smtClean="0">
                <a:solidFill>
                  <a:srgbClr val="3C4043"/>
                </a:solidFill>
                <a:latin typeface="inherit"/>
              </a:rPr>
              <a:t>Job</a:t>
            </a:r>
            <a:r>
              <a:rPr lang="en-GB" dirty="0" smtClean="0">
                <a:solidFill>
                  <a:srgbClr val="3C4043"/>
                </a:solidFill>
                <a:latin typeface="inherit"/>
              </a:rPr>
              <a:t> </a:t>
            </a:r>
            <a:r>
              <a:rPr lang="en-GB" sz="2000" dirty="0" smtClean="0">
                <a:solidFill>
                  <a:srgbClr val="3C4043"/>
                </a:solidFill>
                <a:latin typeface="inherit"/>
              </a:rPr>
              <a:t>Title</a:t>
            </a:r>
            <a:r>
              <a:rPr lang="en-GB" dirty="0" smtClean="0">
                <a:solidFill>
                  <a:srgbClr val="3C4043"/>
                </a:solidFill>
                <a:latin typeface="inherit"/>
              </a:rPr>
              <a:t> </a:t>
            </a:r>
            <a:r>
              <a:rPr lang="en-GB" sz="2000" dirty="0">
                <a:solidFill>
                  <a:srgbClr val="3C4043"/>
                </a:solidFill>
                <a:latin typeface="inherit"/>
              </a:rPr>
              <a:t>Data</a:t>
            </a:r>
            <a:r>
              <a:rPr lang="en-GB" dirty="0">
                <a:solidFill>
                  <a:srgbClr val="3C4043"/>
                </a:solidFill>
                <a:latin typeface="inherit"/>
              </a:rPr>
              <a:t>: Job Title, Job Family, Job Level, and Standard Job Description</a:t>
            </a:r>
            <a:r>
              <a:rPr lang="en-GB" dirty="0" smtClean="0">
                <a:solidFill>
                  <a:srgbClr val="3C4043"/>
                </a:solidFill>
                <a:latin typeface="inherit"/>
              </a:rPr>
              <a:t>.</a:t>
            </a:r>
          </a:p>
          <a:p>
            <a:pPr marL="342900" indent="-342900" fontAlgn="base">
              <a:buAutoNum type="arabicPeriod"/>
            </a:pPr>
            <a:r>
              <a:rPr lang="en-GB" dirty="0" smtClean="0">
                <a:solidFill>
                  <a:srgbClr val="3C4043"/>
                </a:solidFill>
                <a:latin typeface="inherit"/>
              </a:rPr>
              <a:t> </a:t>
            </a:r>
            <a:r>
              <a:rPr lang="en-GB" sz="2000" dirty="0">
                <a:solidFill>
                  <a:srgbClr val="3C4043"/>
                </a:solidFill>
                <a:latin typeface="inherit"/>
              </a:rPr>
              <a:t>Department</a:t>
            </a:r>
            <a:r>
              <a:rPr lang="en-GB" dirty="0">
                <a:solidFill>
                  <a:srgbClr val="3C4043"/>
                </a:solidFill>
                <a:latin typeface="inherit"/>
              </a:rPr>
              <a:t> </a:t>
            </a:r>
            <a:r>
              <a:rPr lang="en-GB" sz="2000" dirty="0">
                <a:solidFill>
                  <a:srgbClr val="3C4043"/>
                </a:solidFill>
                <a:latin typeface="inherit"/>
              </a:rPr>
              <a:t>Data</a:t>
            </a:r>
            <a:r>
              <a:rPr lang="en-GB" dirty="0">
                <a:solidFill>
                  <a:srgbClr val="3C4043"/>
                </a:solidFill>
                <a:latin typeface="inherit"/>
              </a:rPr>
              <a:t>: Department Name, Department Head, and Department Budget</a:t>
            </a:r>
            <a:r>
              <a:rPr lang="en-GB" dirty="0" smtClean="0">
                <a:solidFill>
                  <a:srgbClr val="3C4043"/>
                </a:solidFill>
                <a:latin typeface="inherit"/>
              </a:rPr>
              <a:t>.</a:t>
            </a:r>
          </a:p>
          <a:p>
            <a:pPr marL="342900" indent="-342900" fontAlgn="base">
              <a:buAutoNum type="arabicPeriod"/>
            </a:pPr>
            <a:r>
              <a:rPr lang="en-GB" dirty="0" smtClean="0">
                <a:solidFill>
                  <a:srgbClr val="3C4043"/>
                </a:solidFill>
                <a:latin typeface="inherit"/>
              </a:rPr>
              <a:t> </a:t>
            </a:r>
            <a:r>
              <a:rPr lang="en-GB" sz="2000" dirty="0">
                <a:solidFill>
                  <a:srgbClr val="3C4043"/>
                </a:solidFill>
                <a:latin typeface="inherit"/>
              </a:rPr>
              <a:t>Location</a:t>
            </a:r>
            <a:r>
              <a:rPr lang="en-GB" dirty="0">
                <a:solidFill>
                  <a:srgbClr val="3C4043"/>
                </a:solidFill>
                <a:latin typeface="inherit"/>
              </a:rPr>
              <a:t> </a:t>
            </a:r>
            <a:r>
              <a:rPr lang="en-GB" sz="2000" dirty="0">
                <a:solidFill>
                  <a:srgbClr val="3C4043"/>
                </a:solidFill>
                <a:latin typeface="inherit"/>
              </a:rPr>
              <a:t>Data</a:t>
            </a:r>
            <a:r>
              <a:rPr lang="en-GB" dirty="0">
                <a:solidFill>
                  <a:srgbClr val="3C4043"/>
                </a:solidFill>
                <a:latin typeface="inherit"/>
              </a:rPr>
              <a:t>: Location, Region, Country, and Cost of Living Index</a:t>
            </a:r>
            <a:r>
              <a:rPr lang="en-GB" dirty="0" smtClean="0">
                <a:solidFill>
                  <a:srgbClr val="3C4043"/>
                </a:solidFill>
                <a:latin typeface="inherit"/>
              </a:rPr>
              <a:t>.</a:t>
            </a:r>
          </a:p>
          <a:p>
            <a:pPr marL="342900" indent="-342900" fontAlgn="base">
              <a:buAutoNum type="arabicPeriod"/>
            </a:pPr>
            <a:r>
              <a:rPr lang="en-GB" dirty="0" smtClean="0">
                <a:solidFill>
                  <a:srgbClr val="3C4043"/>
                </a:solidFill>
                <a:latin typeface="inherit"/>
              </a:rPr>
              <a:t> </a:t>
            </a:r>
            <a:r>
              <a:rPr lang="en-GB" sz="2000" dirty="0">
                <a:solidFill>
                  <a:srgbClr val="3C4043"/>
                </a:solidFill>
                <a:latin typeface="inherit"/>
              </a:rPr>
              <a:t>Industry</a:t>
            </a:r>
            <a:r>
              <a:rPr lang="en-GB" dirty="0">
                <a:solidFill>
                  <a:srgbClr val="3C4043"/>
                </a:solidFill>
                <a:latin typeface="inherit"/>
              </a:rPr>
              <a:t> </a:t>
            </a:r>
            <a:r>
              <a:rPr lang="en-GB" sz="2000" dirty="0">
                <a:solidFill>
                  <a:srgbClr val="3C4043"/>
                </a:solidFill>
                <a:latin typeface="inherit"/>
              </a:rPr>
              <a:t>Benchmark</a:t>
            </a:r>
            <a:r>
              <a:rPr lang="en-GB" dirty="0">
                <a:solidFill>
                  <a:srgbClr val="3C4043"/>
                </a:solidFill>
                <a:latin typeface="inherit"/>
              </a:rPr>
              <a:t> </a:t>
            </a:r>
            <a:r>
              <a:rPr lang="en-GB" sz="2000" dirty="0">
                <a:solidFill>
                  <a:srgbClr val="3C4043"/>
                </a:solidFill>
                <a:latin typeface="inherit"/>
              </a:rPr>
              <a:t>Data</a:t>
            </a:r>
            <a:r>
              <a:rPr lang="en-GB" dirty="0">
                <a:solidFill>
                  <a:srgbClr val="3C4043"/>
                </a:solidFill>
                <a:latin typeface="inherit"/>
              </a:rPr>
              <a:t>: </a:t>
            </a:r>
            <a:r>
              <a:rPr lang="en-GB" dirty="0" smtClean="0">
                <a:solidFill>
                  <a:srgbClr val="3C4043"/>
                </a:solidFill>
                <a:latin typeface="inherit"/>
              </a:rPr>
              <a:t>Industry </a:t>
            </a:r>
            <a:r>
              <a:rPr lang="en-GB" dirty="0">
                <a:solidFill>
                  <a:srgbClr val="3C4043"/>
                </a:solidFill>
                <a:latin typeface="inherit"/>
              </a:rPr>
              <a:t>average salaries, bonuses, and benefits packages for similar job titles and </a:t>
            </a:r>
            <a:r>
              <a:rPr lang="en-GB" dirty="0" smtClean="0">
                <a:solidFill>
                  <a:srgbClr val="3C4043"/>
                </a:solidFill>
                <a:latin typeface="inherit"/>
              </a:rPr>
              <a:t>locations</a:t>
            </a:r>
          </a:p>
          <a:p>
            <a:pPr fontAlgn="base"/>
            <a:endParaRPr lang="en-GB" dirty="0" smtClean="0">
              <a:solidFill>
                <a:srgbClr val="3C4043"/>
              </a:solidFill>
              <a:latin typeface="inherit"/>
            </a:endParaRPr>
          </a:p>
          <a:p>
            <a:pPr fontAlgn="base"/>
            <a:r>
              <a:rPr lang="en-GB" sz="2000" dirty="0" smtClean="0">
                <a:solidFill>
                  <a:srgbClr val="3C4043"/>
                </a:solidFill>
                <a:latin typeface="inherit"/>
              </a:rPr>
              <a:t>Data</a:t>
            </a:r>
            <a:r>
              <a:rPr lang="en-GB" dirty="0" smtClean="0">
                <a:solidFill>
                  <a:srgbClr val="3C4043"/>
                </a:solidFill>
                <a:latin typeface="inherit"/>
              </a:rPr>
              <a:t> </a:t>
            </a:r>
            <a:r>
              <a:rPr lang="en-GB" sz="2000" dirty="0">
                <a:solidFill>
                  <a:srgbClr val="3C4043"/>
                </a:solidFill>
                <a:latin typeface="inherit"/>
              </a:rPr>
              <a:t>Characteristics</a:t>
            </a:r>
            <a:r>
              <a:rPr lang="en-GB" dirty="0" smtClean="0">
                <a:solidFill>
                  <a:srgbClr val="3C4043"/>
                </a:solidFill>
                <a:latin typeface="inherit"/>
              </a:rPr>
              <a:t>:-</a:t>
            </a:r>
          </a:p>
          <a:p>
            <a:pPr marL="285750" indent="-285750" algn="just" fontAlgn="base">
              <a:buFont typeface="Arial" panose="020B0604020202020204" pitchFamily="34" charset="0"/>
              <a:buChar char="•"/>
            </a:pPr>
            <a:r>
              <a:rPr lang="en-GB" dirty="0" smtClean="0">
                <a:solidFill>
                  <a:srgbClr val="3C4043"/>
                </a:solidFill>
                <a:latin typeface="inherit"/>
              </a:rPr>
              <a:t> </a:t>
            </a:r>
            <a:r>
              <a:rPr lang="en-GB" dirty="0">
                <a:solidFill>
                  <a:srgbClr val="3C4043"/>
                </a:solidFill>
                <a:latin typeface="inherit"/>
              </a:rPr>
              <a:t>Employee Records: 10,000</a:t>
            </a:r>
            <a:r>
              <a:rPr lang="en-GB" dirty="0" smtClean="0">
                <a:solidFill>
                  <a:srgbClr val="3C4043"/>
                </a:solidFill>
                <a:latin typeface="inherit"/>
              </a:rPr>
              <a:t>+-</a:t>
            </a:r>
          </a:p>
          <a:p>
            <a:pPr marL="285750" indent="-285750" algn="just" fontAlgn="base">
              <a:buFont typeface="Arial" panose="020B0604020202020204" pitchFamily="34" charset="0"/>
              <a:buChar char="•"/>
            </a:pPr>
            <a:r>
              <a:rPr lang="en-GB" dirty="0" smtClean="0">
                <a:solidFill>
                  <a:srgbClr val="3C4043"/>
                </a:solidFill>
                <a:latin typeface="inherit"/>
              </a:rPr>
              <a:t> </a:t>
            </a:r>
            <a:r>
              <a:rPr lang="en-GB" dirty="0">
                <a:solidFill>
                  <a:srgbClr val="3C4043"/>
                </a:solidFill>
                <a:latin typeface="inherit"/>
              </a:rPr>
              <a:t>Job Titles: 500</a:t>
            </a:r>
            <a:r>
              <a:rPr lang="en-GB" dirty="0" smtClean="0">
                <a:solidFill>
                  <a:srgbClr val="3C4043"/>
                </a:solidFill>
                <a:latin typeface="inherit"/>
              </a:rPr>
              <a:t>+-</a:t>
            </a:r>
          </a:p>
          <a:p>
            <a:pPr marL="285750" indent="-285750" algn="just" fontAlgn="base">
              <a:buFont typeface="Arial" panose="020B0604020202020204" pitchFamily="34" charset="0"/>
              <a:buChar char="•"/>
            </a:pPr>
            <a:r>
              <a:rPr lang="en-GB" dirty="0" smtClean="0">
                <a:solidFill>
                  <a:srgbClr val="3C4043"/>
                </a:solidFill>
                <a:latin typeface="inherit"/>
              </a:rPr>
              <a:t>Departments</a:t>
            </a:r>
            <a:r>
              <a:rPr lang="en-GB" dirty="0">
                <a:solidFill>
                  <a:srgbClr val="3C4043"/>
                </a:solidFill>
                <a:latin typeface="inherit"/>
              </a:rPr>
              <a:t>: 20+- </a:t>
            </a:r>
            <a:endParaRPr lang="en-GB" dirty="0" smtClean="0">
              <a:solidFill>
                <a:srgbClr val="3C4043"/>
              </a:solidFill>
              <a:latin typeface="inherit"/>
            </a:endParaRPr>
          </a:p>
          <a:p>
            <a:pPr marL="285750" indent="-285750" algn="just" fontAlgn="base">
              <a:buFont typeface="Arial" panose="020B0604020202020204" pitchFamily="34" charset="0"/>
              <a:buChar char="•"/>
            </a:pPr>
            <a:r>
              <a:rPr lang="en-GB" dirty="0" smtClean="0">
                <a:solidFill>
                  <a:srgbClr val="3C4043"/>
                </a:solidFill>
                <a:latin typeface="inherit"/>
              </a:rPr>
              <a:t>Locations</a:t>
            </a:r>
            <a:r>
              <a:rPr lang="en-GB" dirty="0">
                <a:solidFill>
                  <a:srgbClr val="3C4043"/>
                </a:solidFill>
                <a:latin typeface="inherit"/>
              </a:rPr>
              <a:t>: 10</a:t>
            </a:r>
            <a:r>
              <a:rPr lang="en-GB" dirty="0" smtClean="0">
                <a:solidFill>
                  <a:srgbClr val="3C4043"/>
                </a:solidFill>
                <a:latin typeface="inherit"/>
              </a:rPr>
              <a:t>+-</a:t>
            </a:r>
          </a:p>
          <a:p>
            <a:pPr marL="285750" indent="-285750" algn="just" fontAlgn="base">
              <a:buFont typeface="Arial" panose="020B0604020202020204" pitchFamily="34" charset="0"/>
              <a:buChar char="•"/>
            </a:pPr>
            <a:r>
              <a:rPr lang="en-GB" dirty="0" smtClean="0">
                <a:solidFill>
                  <a:srgbClr val="3C4043"/>
                </a:solidFill>
                <a:latin typeface="inherit"/>
              </a:rPr>
              <a:t> </a:t>
            </a:r>
            <a:r>
              <a:rPr lang="en-GB" dirty="0">
                <a:solidFill>
                  <a:srgbClr val="3C4043"/>
                </a:solidFill>
                <a:latin typeface="inherit"/>
              </a:rPr>
              <a:t>Historical Data: 5+ </a:t>
            </a:r>
            <a:r>
              <a:rPr lang="en-GB" dirty="0" smtClean="0">
                <a:solidFill>
                  <a:srgbClr val="3C4043"/>
                </a:solidFill>
                <a:latin typeface="inherit"/>
              </a:rPr>
              <a:t>years-</a:t>
            </a:r>
          </a:p>
          <a:p>
            <a:pPr marL="285750" indent="-285750" algn="just" fontAlgn="base">
              <a:buFont typeface="Arial" panose="020B0604020202020204" pitchFamily="34" charset="0"/>
              <a:buChar char="•"/>
            </a:pPr>
            <a:r>
              <a:rPr lang="en-GB" dirty="0" smtClean="0">
                <a:solidFill>
                  <a:srgbClr val="3C4043"/>
                </a:solidFill>
                <a:latin typeface="inherit"/>
              </a:rPr>
              <a:t> </a:t>
            </a:r>
            <a:r>
              <a:rPr lang="en-GB" dirty="0">
                <a:solidFill>
                  <a:srgbClr val="3C4043"/>
                </a:solidFill>
                <a:latin typeface="inherit"/>
              </a:rPr>
              <a:t>Industry Benchmark Data: From </a:t>
            </a:r>
            <a:r>
              <a:rPr lang="en-GB" dirty="0" smtClean="0">
                <a:solidFill>
                  <a:srgbClr val="3C4043"/>
                </a:solidFill>
                <a:latin typeface="inherit"/>
              </a:rPr>
              <a:t>reputable sources</a:t>
            </a:r>
            <a:endParaRPr lang="en-US" b="0" i="0" dirty="0">
              <a:solidFill>
                <a:srgbClr val="3C4043"/>
              </a:solidFill>
              <a:effectLst/>
              <a:latin typeface="inherit"/>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362200" y="1456670"/>
            <a:ext cx="8534018" cy="4708981"/>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1.Interactive </a:t>
            </a:r>
            <a:r>
              <a:rPr lang="en-GB" sz="2000" dirty="0">
                <a:latin typeface="Times New Roman" panose="02020603050405020304" pitchFamily="18" charset="0"/>
                <a:cs typeface="Times New Roman" panose="02020603050405020304" pitchFamily="18" charset="0"/>
              </a:rPr>
              <a:t>Dashboards</a:t>
            </a:r>
            <a:r>
              <a:rPr lang="en-GB" sz="1600" dirty="0">
                <a:latin typeface="Times New Roman" panose="02020603050405020304" pitchFamily="18" charset="0"/>
                <a:cs typeface="Times New Roman" panose="02020603050405020304" pitchFamily="18" charset="0"/>
              </a:rPr>
              <a:t>: Intuitive and customizable dashboards provide real-time insights, enabling users to explore data, identify trends, and make informed decisions</a:t>
            </a:r>
            <a:r>
              <a:rPr lang="en-GB" sz="1600" dirty="0" smtClean="0">
                <a:latin typeface="Times New Roman" panose="02020603050405020304" pitchFamily="18" charset="0"/>
                <a:cs typeface="Times New Roman" panose="02020603050405020304" pitchFamily="18" charset="0"/>
              </a:rPr>
              <a:t>.</a:t>
            </a:r>
          </a:p>
          <a:p>
            <a:r>
              <a:rPr lang="en-GB" sz="2000" dirty="0" smtClean="0">
                <a:latin typeface="Times New Roman" panose="02020603050405020304" pitchFamily="18" charset="0"/>
                <a:cs typeface="Times New Roman" panose="02020603050405020304" pitchFamily="18" charset="0"/>
              </a:rPr>
              <a:t>2</a:t>
            </a:r>
            <a:r>
              <a:rPr lang="en-GB" sz="16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Automated</a:t>
            </a:r>
            <a:r>
              <a:rPr lang="en-GB" sz="16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Reporting</a:t>
            </a:r>
            <a:r>
              <a:rPr lang="en-GB" sz="1600" dirty="0">
                <a:latin typeface="Times New Roman" panose="02020603050405020304" pitchFamily="18" charset="0"/>
                <a:cs typeface="Times New Roman" panose="02020603050405020304" pitchFamily="18" charset="0"/>
              </a:rPr>
              <a:t>: Schedule and automate reports, saving time and reducing manual effort</a:t>
            </a:r>
            <a:r>
              <a:rPr lang="en-GB" sz="1600" dirty="0" smtClean="0">
                <a:latin typeface="Times New Roman" panose="02020603050405020304" pitchFamily="18" charset="0"/>
                <a:cs typeface="Times New Roman" panose="02020603050405020304" pitchFamily="18" charset="0"/>
              </a:rPr>
              <a:t>.</a:t>
            </a:r>
          </a:p>
          <a:p>
            <a:r>
              <a:rPr lang="en-GB" sz="2000" dirty="0" smtClean="0">
                <a:latin typeface="Times New Roman" panose="02020603050405020304" pitchFamily="18" charset="0"/>
                <a:cs typeface="Times New Roman" panose="02020603050405020304" pitchFamily="18" charset="0"/>
              </a:rPr>
              <a:t>3</a:t>
            </a:r>
            <a:r>
              <a:rPr lang="en-GB" sz="16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Predictive</a:t>
            </a:r>
            <a:r>
              <a:rPr lang="en-GB" sz="16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Analytics</a:t>
            </a:r>
            <a:r>
              <a:rPr lang="en-GB" sz="1600" dirty="0">
                <a:latin typeface="Times New Roman" panose="02020603050405020304" pitchFamily="18" charset="0"/>
                <a:cs typeface="Times New Roman" panose="02020603050405020304" pitchFamily="18" charset="0"/>
              </a:rPr>
              <a:t>: Advanced analytics and machine learning algorithms forecast future trends, enabling proactive </a:t>
            </a:r>
            <a:r>
              <a:rPr lang="en-GB" sz="1600" dirty="0" smtClean="0">
                <a:latin typeface="Times New Roman" panose="02020603050405020304" pitchFamily="18" charset="0"/>
                <a:cs typeface="Times New Roman" panose="02020603050405020304" pitchFamily="18" charset="0"/>
              </a:rPr>
              <a:t>decision-making</a:t>
            </a:r>
          </a:p>
          <a:p>
            <a:r>
              <a:rPr lang="en-GB" sz="2000" dirty="0" smtClean="0">
                <a:latin typeface="Times New Roman" panose="02020603050405020304" pitchFamily="18" charset="0"/>
                <a:cs typeface="Times New Roman" panose="02020603050405020304" pitchFamily="18" charset="0"/>
              </a:rPr>
              <a:t>4</a:t>
            </a:r>
            <a:r>
              <a:rPr lang="en-GB" sz="16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Data</a:t>
            </a:r>
            <a:r>
              <a:rPr lang="en-GB" sz="16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Visualization</a:t>
            </a:r>
            <a:r>
              <a:rPr lang="en-GB" sz="1600" dirty="0">
                <a:latin typeface="Times New Roman" panose="02020603050405020304" pitchFamily="18" charset="0"/>
                <a:cs typeface="Times New Roman" panose="02020603050405020304" pitchFamily="18" charset="0"/>
              </a:rPr>
              <a:t>: Interactive and dynamic visualizations simplify complex data, making it easy to understand and communicate insights</a:t>
            </a:r>
            <a:r>
              <a:rPr lang="en-GB" sz="1600" dirty="0" smtClean="0">
                <a:latin typeface="Times New Roman" panose="02020603050405020304" pitchFamily="18" charset="0"/>
                <a:cs typeface="Times New Roman" panose="02020603050405020304" pitchFamily="18" charset="0"/>
              </a:rPr>
              <a:t>.</a:t>
            </a:r>
          </a:p>
          <a:p>
            <a:r>
              <a:rPr lang="en-GB" sz="2000" dirty="0" smtClean="0">
                <a:latin typeface="Times New Roman" panose="02020603050405020304" pitchFamily="18" charset="0"/>
                <a:cs typeface="Times New Roman" panose="02020603050405020304" pitchFamily="18" charset="0"/>
              </a:rPr>
              <a:t>5</a:t>
            </a:r>
            <a:r>
              <a:rPr lang="en-GB" sz="16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Integration</a:t>
            </a:r>
            <a:r>
              <a:rPr lang="en-GB" sz="16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with</a:t>
            </a:r>
            <a:r>
              <a:rPr lang="en-GB" sz="1600" dirty="0">
                <a:latin typeface="Times New Roman" panose="02020603050405020304" pitchFamily="18" charset="0"/>
                <a:cs typeface="Times New Roman" panose="02020603050405020304" pitchFamily="18" charset="0"/>
              </a:rPr>
              <a:t> HR </a:t>
            </a:r>
            <a:r>
              <a:rPr lang="en-GB" sz="2000" dirty="0">
                <a:latin typeface="Times New Roman" panose="02020603050405020304" pitchFamily="18" charset="0"/>
                <a:cs typeface="Times New Roman" panose="02020603050405020304" pitchFamily="18" charset="0"/>
              </a:rPr>
              <a:t>Systems</a:t>
            </a:r>
            <a:r>
              <a:rPr lang="en-GB" sz="1600" dirty="0">
                <a:latin typeface="Times New Roman" panose="02020603050405020304" pitchFamily="18" charset="0"/>
                <a:cs typeface="Times New Roman" panose="02020603050405020304" pitchFamily="18" charset="0"/>
              </a:rPr>
              <a:t>: Seamless integration with existing HR systems ensures data accuracy and reduces </a:t>
            </a:r>
            <a:r>
              <a:rPr lang="en-GB" sz="1600" dirty="0" smtClean="0">
                <a:latin typeface="Times New Roman" panose="02020603050405020304" pitchFamily="18" charset="0"/>
                <a:cs typeface="Times New Roman" panose="02020603050405020304" pitchFamily="18" charset="0"/>
              </a:rPr>
              <a:t>m</a:t>
            </a:r>
          </a:p>
          <a:p>
            <a:r>
              <a:rPr lang="en-GB" sz="2000" dirty="0" smtClean="0">
                <a:latin typeface="Times New Roman" panose="02020603050405020304" pitchFamily="18" charset="0"/>
                <a:cs typeface="Times New Roman" panose="02020603050405020304" pitchFamily="18" charset="0"/>
              </a:rPr>
              <a:t>6</a:t>
            </a:r>
            <a:r>
              <a:rPr lang="en-GB" sz="16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Customizable</a:t>
            </a:r>
            <a:r>
              <a:rPr lang="en-GB" sz="16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Models</a:t>
            </a:r>
            <a:r>
              <a:rPr lang="en-GB" sz="1600" dirty="0">
                <a:latin typeface="Times New Roman" panose="02020603050405020304" pitchFamily="18" charset="0"/>
                <a:cs typeface="Times New Roman" panose="02020603050405020304" pitchFamily="18" charset="0"/>
              </a:rPr>
              <a:t>: Tailor-made models adapt to your organization's unique needs, ensuring relevance and effectiveness.</a:t>
            </a:r>
          </a:p>
          <a:p>
            <a:r>
              <a:rPr lang="en-GB" sz="1600" dirty="0" err="1" smtClean="0">
                <a:latin typeface="Times New Roman" panose="02020603050405020304" pitchFamily="18" charset="0"/>
                <a:cs typeface="Times New Roman" panose="02020603050405020304" pitchFamily="18" charset="0"/>
              </a:rPr>
              <a:t>anual</a:t>
            </a:r>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data </a:t>
            </a:r>
            <a:r>
              <a:rPr lang="en-GB" sz="1600" dirty="0" smtClean="0">
                <a:latin typeface="Times New Roman" panose="02020603050405020304" pitchFamily="18" charset="0"/>
                <a:cs typeface="Times New Roman" panose="02020603050405020304" pitchFamily="18" charset="0"/>
              </a:rPr>
              <a:t>entry</a:t>
            </a:r>
          </a:p>
          <a:p>
            <a:r>
              <a:rPr lang="en-GB" sz="2000" dirty="0" smtClean="0">
                <a:latin typeface="Times New Roman" panose="02020603050405020304" pitchFamily="18" charset="0"/>
                <a:cs typeface="Times New Roman" panose="02020603050405020304" pitchFamily="18" charset="0"/>
              </a:rPr>
              <a:t>7</a:t>
            </a:r>
            <a:r>
              <a:rPr lang="en-GB" sz="16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Scalability</a:t>
            </a:r>
            <a:r>
              <a:rPr lang="en-GB" sz="1600" dirty="0">
                <a:latin typeface="Times New Roman" panose="02020603050405020304" pitchFamily="18" charset="0"/>
                <a:cs typeface="Times New Roman" panose="02020603050405020304" pitchFamily="18" charset="0"/>
              </a:rPr>
              <a:t>: Our solution grows with your organization, handling increasing data volumes and complexity with </a:t>
            </a:r>
            <a:r>
              <a:rPr lang="en-GB" sz="1600" dirty="0" err="1">
                <a:latin typeface="Times New Roman" panose="02020603050405020304" pitchFamily="18" charset="0"/>
                <a:cs typeface="Times New Roman" panose="02020603050405020304" pitchFamily="18" charset="0"/>
              </a:rPr>
              <a:t>ease.These</a:t>
            </a:r>
            <a:r>
              <a:rPr lang="en-GB" sz="1600" dirty="0">
                <a:latin typeface="Times New Roman" panose="02020603050405020304" pitchFamily="18" charset="0"/>
                <a:cs typeface="Times New Roman" panose="02020603050405020304" pitchFamily="18" charset="0"/>
              </a:rPr>
              <a:t> features combine to deliver a powerful, user-friendly, and adaptable solution that transforms salary and compensation analysis, empowering organizations to make data-driven decisions and drive business success.</a:t>
            </a:r>
            <a:endParaRPr lang="en-IN" sz="16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 xmlns:a16="http://schemas.microsoft.com/office/drawing/2014/main" id="{563319AE-67B9-56D5-177A-8CCDC35469F0}"/>
              </a:ext>
            </a:extLst>
          </p:cNvPr>
          <p:cNvSpPr>
            <a:spLocks noChangeArrowheads="1"/>
          </p:cNvSpPr>
          <p:nvPr/>
        </p:nvSpPr>
        <p:spPr bwMode="auto">
          <a:xfrm>
            <a:off x="3124200" y="2988795"/>
            <a:ext cx="563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TotalTime>
  <Words>927</Words>
  <Application>Microsoft Office PowerPoint</Application>
  <PresentationFormat>Widescreen</PresentationFormat>
  <Paragraphs>99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inherit</vt:lpstr>
      <vt:lpstr>Roboto</vt:lpstr>
      <vt:lpstr>Times New Roman</vt:lpstr>
      <vt:lpstr>Trebuchet MS</vt:lpstr>
      <vt:lpstr>Office Theme</vt:lpstr>
      <vt:lpstr>SALARY AND COMPENTION ANALYSIS THROUGH EXCEL DATA MODELING</vt:lpstr>
      <vt:lpstr>PROJECT TITLE</vt:lpstr>
      <vt:lpstr>AGENDA</vt:lpstr>
      <vt:lpstr>PROJECT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cs lab 6</cp:lastModifiedBy>
  <cp:revision>35</cp:revision>
  <dcterms:created xsi:type="dcterms:W3CDTF">2024-03-29T15:07:22Z</dcterms:created>
  <dcterms:modified xsi:type="dcterms:W3CDTF">2024-08-31T12:10:53Z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