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300" r:id="rId5"/>
    <p:sldId id="315" r:id="rId6"/>
    <p:sldId id="316" r:id="rId7"/>
    <p:sldId id="321" r:id="rId8"/>
    <p:sldId id="320" r:id="rId9"/>
    <p:sldId id="319" r:id="rId10"/>
    <p:sldId id="333" r:id="rId11"/>
    <p:sldId id="318" r:id="rId12"/>
    <p:sldId id="325" r:id="rId13"/>
    <p:sldId id="298" r:id="rId14"/>
    <p:sldId id="322" r:id="rId15"/>
    <p:sldId id="324" r:id="rId16"/>
    <p:sldId id="327" r:id="rId17"/>
    <p:sldId id="328" r:id="rId18"/>
    <p:sldId id="335" r:id="rId19"/>
    <p:sldId id="332" r:id="rId20"/>
    <p:sldId id="329" r:id="rId21"/>
    <p:sldId id="326" r:id="rId22"/>
    <p:sldId id="305" r:id="rId23"/>
    <p:sldId id="302" r:id="rId24"/>
    <p:sldId id="297" r:id="rId25"/>
    <p:sldId id="312" r:id="rId26"/>
    <p:sldId id="314" r:id="rId27"/>
    <p:sldId id="307" r:id="rId28"/>
    <p:sldId id="299" r:id="rId29"/>
    <p:sldId id="308" r:id="rId30"/>
    <p:sldId id="30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CF22C-5C8C-456F-BF92-146BEE86649F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BCCD4-AC94-426B-93E5-1C063AF8D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BCCD4-AC94-426B-93E5-1C063AF8D8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4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endParaRPr lang="en-US" altLang="en-US" sz="2400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endParaRPr lang="en-US" altLang="en-US" sz="2400"/>
            </a:p>
          </p:txBody>
        </p:sp>
      </p:grpSp>
      <p:sp>
        <p:nvSpPr>
          <p:cNvPr id="54887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4887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F95608-824F-4EDE-AFD5-5B64A334D1C7}" type="datetime1">
              <a:rPr lang="en-US" smtClean="0"/>
              <a:t>4/3/2017</a:t>
            </a:fld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AC749-8A15-4127-A730-80AB5403AFDB}" type="datetime1">
              <a:rPr lang="en-US" smtClean="0"/>
              <a:t>4/3/2017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7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A68DD-EDDE-4CAB-8B40-8218AE9437EE}" type="datetime1">
              <a:rPr lang="en-US" smtClean="0"/>
              <a:t>4/3/2017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3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DF506-6DC1-4D8A-B717-3BA318358E4C}" type="datetime1">
              <a:rPr lang="en-US" smtClean="0"/>
              <a:t>4/3/2017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47BA7-169A-4208-BE31-EE18CC74EEC0}" type="datetime1">
              <a:rPr lang="en-US" smtClean="0"/>
              <a:t>4/3/2017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3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C55FA-5519-4E04-ABCC-30D56BFABEE4}" type="datetime1">
              <a:rPr lang="en-US" smtClean="0"/>
              <a:t>4/3/2017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AD3AA6-F67D-494D-A3BB-458A54AC1DF3}" type="datetime1">
              <a:rPr lang="en-US" smtClean="0"/>
              <a:t>4/3/2017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5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89E40-3F0C-47F7-913B-344EB184085C}" type="datetime1">
              <a:rPr lang="en-US" smtClean="0"/>
              <a:t>4/3/2017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9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BCF444-C842-4CC0-9C5A-1CCBA9979BA9}" type="datetime1">
              <a:rPr lang="en-US" smtClean="0"/>
              <a:t>4/3/2017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9097E8-DB9C-437F-AA9A-41FAECD2D934}" type="datetime1">
              <a:rPr lang="en-US" smtClean="0"/>
              <a:t>4/3/2017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7F70A-43F8-45A2-9CDC-D14424777A9B}" type="datetime1">
              <a:rPr lang="en-US" smtClean="0"/>
              <a:t>4/3/2017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2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en-US" alt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47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928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fld id="{090D96EC-7435-47CA-8EF9-34536C5ED596}" type="datetime1">
              <a:rPr lang="en-US" smtClean="0"/>
              <a:t>4/3/2017</a:t>
            </a:fld>
            <a:endParaRPr lang="en-US"/>
          </a:p>
        </p:txBody>
      </p:sp>
      <p:sp>
        <p:nvSpPr>
          <p:cNvPr id="547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547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4AE5F0ED-128A-4EFA-864F-E68E592A9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14/08/16/upshot/mapping-migration-in-the-united-states-since-1900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412" y="805218"/>
            <a:ext cx="10028883" cy="1535026"/>
          </a:xfrm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4000" dirty="0" err="1" smtClean="0"/>
              <a:t>Treemap</a:t>
            </a:r>
            <a:r>
              <a:rPr lang="en-US" sz="4000" dirty="0" smtClean="0"/>
              <a:t> </a:t>
            </a:r>
            <a:r>
              <a:rPr lang="en-US" sz="4000" dirty="0"/>
              <a:t>using Qlik Sense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Voronoi Tessellations u</a:t>
            </a:r>
            <a:r>
              <a:rPr lang="en-US" dirty="0" smtClean="0"/>
              <a:t>sing RAWGraphs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960" y="3500495"/>
            <a:ext cx="116440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a typeface="Tahoma" panose="020B0604030504040204" pitchFamily="34" charset="0"/>
                <a:cs typeface="Tahoma" panose="020B0604030504040204" pitchFamily="34" charset="0"/>
              </a:rPr>
              <a:t>Presented by</a:t>
            </a:r>
          </a:p>
          <a:p>
            <a:pPr algn="ctr"/>
            <a:r>
              <a:rPr lang="en-US" sz="2800" b="1" dirty="0" smtClean="0">
                <a:ea typeface="Tahoma" panose="020B0604030504040204" pitchFamily="34" charset="0"/>
                <a:cs typeface="Tahoma" panose="020B0604030504040204" pitchFamily="34" charset="0"/>
              </a:rPr>
              <a:t>Ashwini Cherukuri</a:t>
            </a:r>
            <a:endParaRPr lang="en-US" sz="2800" b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800" b="1" dirty="0">
                <a:ea typeface="Tahoma" panose="020B0604030504040204" pitchFamily="34" charset="0"/>
                <a:cs typeface="Tahoma" panose="020B0604030504040204" pitchFamily="34" charset="0"/>
              </a:rPr>
              <a:t>44-599 Introduction to Data Visualization</a:t>
            </a:r>
          </a:p>
          <a:p>
            <a:pPr algn="ctr"/>
            <a:r>
              <a:rPr lang="en-US" sz="2800" b="1" dirty="0" smtClean="0">
                <a:ea typeface="Tahoma" panose="020B0604030504040204" pitchFamily="34" charset="0"/>
                <a:cs typeface="Tahoma" panose="020B0604030504040204" pitchFamily="34" charset="0"/>
              </a:rPr>
              <a:t>April 4, </a:t>
            </a:r>
            <a:r>
              <a:rPr lang="en-US" sz="2800" b="1" dirty="0">
                <a:ea typeface="Tahoma" panose="020B0604030504040204" pitchFamily="34" charset="0"/>
                <a:cs typeface="Tahoma" panose="020B0604030504040204" pitchFamily="34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15835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the age group that is most prone to driving related deaths?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581" y="1406856"/>
            <a:ext cx="10645475" cy="4653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23934" y="6183868"/>
            <a:ext cx="659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3</a:t>
            </a:r>
            <a:r>
              <a:rPr lang="en-US" dirty="0" smtClean="0"/>
              <a:t>: </a:t>
            </a:r>
            <a:r>
              <a:rPr lang="en-US" dirty="0" err="1"/>
              <a:t>Treemap</a:t>
            </a:r>
            <a:r>
              <a:rPr lang="en-US" dirty="0"/>
              <a:t> explaining the </a:t>
            </a:r>
            <a:r>
              <a:rPr lang="en-US" dirty="0" smtClean="0"/>
              <a:t>goal with complete records.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8" y="1901176"/>
            <a:ext cx="7920507" cy="296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Voronoi </a:t>
            </a:r>
            <a:r>
              <a:rPr lang="en-US" dirty="0" smtClean="0"/>
              <a:t>Tessellations  </a:t>
            </a:r>
          </a:p>
          <a:p>
            <a:r>
              <a:rPr lang="en-US" dirty="0" smtClean="0"/>
              <a:t>Real time applications</a:t>
            </a:r>
          </a:p>
          <a:p>
            <a:r>
              <a:rPr lang="en-US" dirty="0"/>
              <a:t>Sample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Significance</a:t>
            </a:r>
          </a:p>
          <a:p>
            <a:r>
              <a:rPr lang="en-US" dirty="0" smtClean="0"/>
              <a:t>RAWGraphs</a:t>
            </a:r>
            <a:endParaRPr lang="en-US" dirty="0"/>
          </a:p>
          <a:p>
            <a:r>
              <a:rPr lang="en-US" dirty="0"/>
              <a:t>Goal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Lessons Learned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344" y="1768700"/>
            <a:ext cx="3747484" cy="3782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03344" y="5666704"/>
            <a:ext cx="374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4: </a:t>
            </a:r>
            <a:r>
              <a:rPr lang="en-US" dirty="0" err="1" smtClean="0"/>
              <a:t>Voronoi</a:t>
            </a:r>
            <a:r>
              <a:rPr lang="en-US" dirty="0" smtClean="0"/>
              <a:t> </a:t>
            </a:r>
            <a:r>
              <a:rPr lang="en-US" dirty="0"/>
              <a:t>Tessellations</a:t>
            </a:r>
          </a:p>
        </p:txBody>
      </p:sp>
    </p:spTree>
    <p:extLst>
      <p:ext uri="{BB962C8B-B14F-4D97-AF65-F5344CB8AC3E}">
        <p14:creationId xmlns:p14="http://schemas.microsoft.com/office/powerpoint/2010/main" val="2831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Voronoi Tessellations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24000" y="1510904"/>
            <a:ext cx="10363200" cy="4310129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was discovered by the Steven </a:t>
            </a:r>
            <a:r>
              <a:rPr lang="en-US" dirty="0" smtClean="0"/>
              <a:t>Fortune,1986</a:t>
            </a:r>
          </a:p>
          <a:p>
            <a:r>
              <a:rPr lang="en-US" dirty="0"/>
              <a:t>It is a subdivision of the space into n </a:t>
            </a:r>
            <a:r>
              <a:rPr lang="en-US" dirty="0" smtClean="0"/>
              <a:t>cells</a:t>
            </a:r>
          </a:p>
          <a:p>
            <a:r>
              <a:rPr lang="en-US" dirty="0" smtClean="0"/>
              <a:t>Plane </a:t>
            </a:r>
            <a:r>
              <a:rPr lang="en-US" dirty="0"/>
              <a:t>Sweep </a:t>
            </a:r>
            <a:r>
              <a:rPr lang="en-US" dirty="0" smtClean="0"/>
              <a:t>algorithm and </a:t>
            </a:r>
            <a:r>
              <a:rPr lang="en-US" dirty="0"/>
              <a:t>Delaunay </a:t>
            </a:r>
            <a:r>
              <a:rPr lang="en-US" dirty="0" smtClean="0"/>
              <a:t>triangulation are used</a:t>
            </a:r>
          </a:p>
          <a:p>
            <a:r>
              <a:rPr lang="en-US" dirty="0" smtClean="0"/>
              <a:t>Voronoi </a:t>
            </a:r>
            <a:r>
              <a:rPr lang="en-US" dirty="0"/>
              <a:t>Tessellations </a:t>
            </a:r>
            <a:r>
              <a:rPr lang="en-US" dirty="0" smtClean="0"/>
              <a:t>is </a:t>
            </a:r>
            <a:r>
              <a:rPr lang="en-US" dirty="0"/>
              <a:t>a </a:t>
            </a:r>
            <a:r>
              <a:rPr lang="en-US" dirty="0" smtClean="0"/>
              <a:t>partitioning</a:t>
            </a:r>
            <a:r>
              <a:rPr lang="en-US" dirty="0"/>
              <a:t> of a </a:t>
            </a:r>
            <a:r>
              <a:rPr lang="en-US" dirty="0" smtClean="0"/>
              <a:t>plane</a:t>
            </a:r>
            <a:r>
              <a:rPr lang="en-US" dirty="0"/>
              <a:t> into regions based on distance to points in a specific subset of the </a:t>
            </a:r>
            <a:r>
              <a:rPr lang="en-US" dirty="0" smtClean="0"/>
              <a:t>plane.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://www.nytimes.com/2014/08/16/upshot/mapping-migration-in-the-united-states-since-1900.html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7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time applications</a:t>
            </a:r>
          </a:p>
          <a:p>
            <a:pPr lvl="1"/>
            <a:r>
              <a:rPr lang="en-US" dirty="0" smtClean="0"/>
              <a:t>Natural Sciences</a:t>
            </a:r>
          </a:p>
          <a:p>
            <a:pPr lvl="2"/>
            <a:r>
              <a:rPr lang="en-US" dirty="0" smtClean="0"/>
              <a:t>Biology –  microscopic plant cells structure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811" y="3129713"/>
            <a:ext cx="4972050" cy="3276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780" y="3129713"/>
            <a:ext cx="4295775" cy="327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7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applications</a:t>
            </a:r>
            <a:r>
              <a:rPr lang="en-US" dirty="0" smtClean="0"/>
              <a:t>(Cont</a:t>
            </a:r>
            <a:r>
              <a:rPr lang="en-US" dirty="0"/>
              <a:t>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Health</a:t>
            </a:r>
            <a:endParaRPr lang="en-US" dirty="0"/>
          </a:p>
          <a:p>
            <a:pPr lvl="2"/>
            <a:r>
              <a:rPr lang="en-US" dirty="0" smtClean="0"/>
              <a:t>Medical diagnosis - Model muscle tissues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254" y="2874314"/>
            <a:ext cx="4893972" cy="3258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02" y="2874314"/>
            <a:ext cx="3291461" cy="3258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156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319810"/>
              </p:ext>
            </p:extLst>
          </p:nvPr>
        </p:nvGraphicFramePr>
        <p:xfrm>
          <a:off x="1576388" y="1524001"/>
          <a:ext cx="9705504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0244"/>
                <a:gridCol w="3270244"/>
                <a:gridCol w="3165016"/>
              </a:tblGrid>
              <a:tr h="615059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Alphabets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Series 1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Series</a:t>
                      </a:r>
                      <a:r>
                        <a:rPr lang="en-US" sz="3600" b="1" baseline="0" dirty="0" smtClean="0"/>
                        <a:t> 2</a:t>
                      </a:r>
                      <a:endParaRPr lang="en-US" sz="3600" b="1" dirty="0"/>
                    </a:p>
                  </a:txBody>
                  <a:tcPr/>
                </a:tc>
              </a:tr>
              <a:tr h="61505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</a:t>
                      </a:r>
                      <a:endParaRPr lang="en-US" sz="3600" dirty="0"/>
                    </a:p>
                  </a:txBody>
                  <a:tcPr/>
                </a:tc>
              </a:tr>
              <a:tr h="61505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6</a:t>
                      </a:r>
                      <a:endParaRPr lang="en-US" sz="3600" dirty="0"/>
                    </a:p>
                  </a:txBody>
                  <a:tcPr/>
                </a:tc>
              </a:tr>
              <a:tr h="61505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endParaRPr lang="en-US" sz="3600" dirty="0"/>
                    </a:p>
                  </a:txBody>
                  <a:tcPr/>
                </a:tc>
              </a:tr>
              <a:tr h="61505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0323" y="4842808"/>
            <a:ext cx="87576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Series of words are taken to fill the data in series 1 and series 2.</a:t>
            </a:r>
          </a:p>
          <a:p>
            <a:r>
              <a:rPr lang="en-US" sz="2000" dirty="0" smtClean="0"/>
              <a:t>The data is filled in the below way: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W  o   r  d   s</a:t>
            </a:r>
          </a:p>
          <a:p>
            <a:r>
              <a:rPr lang="pt-BR" sz="2000" dirty="0" smtClean="0"/>
              <a:t>    15 </a:t>
            </a:r>
            <a:r>
              <a:rPr lang="pt-BR" sz="2000" dirty="0"/>
              <a:t>18 4 19 18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R  </a:t>
            </a:r>
            <a:r>
              <a:rPr lang="pt-BR" sz="2000" dirty="0"/>
              <a:t>a p i d</a:t>
            </a:r>
          </a:p>
          <a:p>
            <a:r>
              <a:rPr lang="pt-BR" sz="2000" dirty="0" smtClean="0"/>
              <a:t>    1 </a:t>
            </a:r>
            <a:r>
              <a:rPr lang="pt-BR" sz="2000" dirty="0"/>
              <a:t>16 9 4 3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974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1712890" y="450760"/>
            <a:ext cx="0" cy="5280338"/>
          </a:xfrm>
          <a:prstGeom prst="line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 noChangeAspect="1"/>
          </p:cNvCxnSpPr>
          <p:nvPr/>
        </p:nvCxnSpPr>
        <p:spPr>
          <a:xfrm flipV="1">
            <a:off x="1712890" y="5692462"/>
            <a:ext cx="9388699" cy="38636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0206" y="26609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Y- Axis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471457" y="610458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- Axis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29555" y="540913"/>
            <a:ext cx="2833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5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4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2890" y="5801712"/>
            <a:ext cx="938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1	2	3	4	5	6	7	8	9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542738" y="4264455"/>
            <a:ext cx="898905" cy="92846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3441643" y="1829457"/>
            <a:ext cx="898905" cy="92846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.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4349839" y="3335988"/>
            <a:ext cx="898905" cy="92846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.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6123902" y="171192"/>
            <a:ext cx="898905" cy="92846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.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2737731" y="3984888"/>
            <a:ext cx="1761581" cy="904066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13473" y="2453622"/>
            <a:ext cx="882349" cy="24353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48744" y="6310853"/>
            <a:ext cx="156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Series - 1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64620" y="2674056"/>
            <a:ext cx="11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Series - 2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319156" y="2084288"/>
            <a:ext cx="27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628909" y="495978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507606" y="38002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171108" y="356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3633631" y="759771"/>
            <a:ext cx="2696335" cy="169385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4" idx="1"/>
          </p:cNvCxnSpPr>
          <p:nvPr/>
        </p:nvCxnSpPr>
        <p:spPr>
          <a:xfrm flipV="1">
            <a:off x="4507606" y="777223"/>
            <a:ext cx="1823875" cy="3207664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54" idx="1"/>
          </p:cNvCxnSpPr>
          <p:nvPr/>
        </p:nvCxnSpPr>
        <p:spPr>
          <a:xfrm>
            <a:off x="3633631" y="2453620"/>
            <a:ext cx="873975" cy="1531267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1"/>
          <p:cNvSpPr txBox="1"/>
          <p:nvPr/>
        </p:nvSpPr>
        <p:spPr>
          <a:xfrm>
            <a:off x="3544019" y="4238183"/>
            <a:ext cx="225084" cy="32355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rgbClr val="FF0000"/>
                </a:solidFill>
              </a:rPr>
              <a:t>\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6" name="TextBox 1"/>
          <p:cNvSpPr txBox="1"/>
          <p:nvPr/>
        </p:nvSpPr>
        <p:spPr>
          <a:xfrm>
            <a:off x="3023978" y="3373894"/>
            <a:ext cx="253332" cy="40545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rgbClr val="FF0000"/>
                </a:solidFill>
              </a:rPr>
              <a:t>\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7" name="TextBox 1"/>
          <p:cNvSpPr txBox="1"/>
          <p:nvPr/>
        </p:nvSpPr>
        <p:spPr>
          <a:xfrm>
            <a:off x="5246128" y="2255875"/>
            <a:ext cx="225084" cy="32355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rgbClr val="FF0000"/>
                </a:solidFill>
              </a:rPr>
              <a:t>\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8" name="TextBox 1"/>
          <p:cNvSpPr txBox="1"/>
          <p:nvPr/>
        </p:nvSpPr>
        <p:spPr>
          <a:xfrm>
            <a:off x="4708478" y="1491442"/>
            <a:ext cx="236622" cy="379906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rgbClr val="FF0000"/>
                </a:solidFill>
              </a:rPr>
              <a:t>\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 rot="1740052">
            <a:off x="3804751" y="3248422"/>
            <a:ext cx="1389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/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2684478" y="3559634"/>
            <a:ext cx="1341177" cy="3861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8" idx="3"/>
          </p:cNvCxnSpPr>
          <p:nvPr/>
        </p:nvCxnSpPr>
        <p:spPr>
          <a:xfrm flipH="1">
            <a:off x="3287394" y="2074638"/>
            <a:ext cx="1784241" cy="178107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3516412" y="3123219"/>
            <a:ext cx="246468" cy="1605469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8082" y="3712141"/>
            <a:ext cx="1489312" cy="28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 flipH="1" flipV="1">
            <a:off x="4825323" y="1159704"/>
            <a:ext cx="59706" cy="163339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4545415" y="2203086"/>
            <a:ext cx="1035814" cy="302179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7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8" grpId="0"/>
      <p:bldP spid="40" grpId="0"/>
      <p:bldP spid="41" grpId="0"/>
      <p:bldP spid="42" grpId="0"/>
      <p:bldP spid="43" grpId="0"/>
      <p:bldP spid="44" grpId="0"/>
      <p:bldP spid="49" grpId="0"/>
      <p:bldP spid="50" grpId="0"/>
      <p:bldP spid="52" grpId="0"/>
      <p:bldP spid="53" grpId="0"/>
      <p:bldP spid="54" grpId="0"/>
      <p:bldP spid="55" grpId="0"/>
      <p:bldP spid="75" grpId="0"/>
      <p:bldP spid="76" grpId="0"/>
      <p:bldP spid="77" grpId="0"/>
      <p:bldP spid="78" grpId="0"/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1712890" y="450760"/>
            <a:ext cx="0" cy="5280338"/>
          </a:xfrm>
          <a:prstGeom prst="line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 noChangeAspect="1"/>
          </p:cNvCxnSpPr>
          <p:nvPr/>
        </p:nvCxnSpPr>
        <p:spPr>
          <a:xfrm flipV="1">
            <a:off x="1712890" y="5692462"/>
            <a:ext cx="9388699" cy="38636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0206" y="26609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Y- Axis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471457" y="610458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- Axis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29555" y="540913"/>
            <a:ext cx="2833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5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4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2890" y="5801712"/>
            <a:ext cx="938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1	2	3	4	5	6	7	8	9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542738" y="4264455"/>
            <a:ext cx="898905" cy="92846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3441643" y="1829457"/>
            <a:ext cx="898905" cy="92846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.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4349839" y="3335988"/>
            <a:ext cx="898905" cy="92846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.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6123902" y="171192"/>
            <a:ext cx="898905" cy="92846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48744" y="6310853"/>
            <a:ext cx="156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Series - 1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64620" y="2674056"/>
            <a:ext cx="11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Series - 2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319156" y="2084288"/>
            <a:ext cx="27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628909" y="495978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507606" y="38002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171108" y="356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5" name="TextBox 1"/>
          <p:cNvSpPr txBox="1"/>
          <p:nvPr/>
        </p:nvSpPr>
        <p:spPr>
          <a:xfrm>
            <a:off x="3567332" y="4245272"/>
            <a:ext cx="225084" cy="32355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2707738" y="3599617"/>
            <a:ext cx="1324385" cy="25447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279081" y="2115280"/>
            <a:ext cx="1784241" cy="178107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3475490" y="3210154"/>
            <a:ext cx="403590" cy="163409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769556" y="1158774"/>
            <a:ext cx="142335" cy="164307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4526510" y="2139100"/>
            <a:ext cx="1073623" cy="53396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 bwMode="auto">
          <a:xfrm>
            <a:off x="5613290" y="2673062"/>
            <a:ext cx="5259879" cy="29487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>
            <a:off x="1706411" y="3591681"/>
            <a:ext cx="969923" cy="33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3891398" y="4863486"/>
            <a:ext cx="140725" cy="7984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32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1712890" y="450760"/>
            <a:ext cx="0" cy="5280338"/>
          </a:xfrm>
          <a:prstGeom prst="line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 noChangeAspect="1"/>
          </p:cNvCxnSpPr>
          <p:nvPr/>
        </p:nvCxnSpPr>
        <p:spPr>
          <a:xfrm flipV="1">
            <a:off x="1712890" y="5692462"/>
            <a:ext cx="9388699" cy="38636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0206" y="26609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Y- Axis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471457" y="610458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- Axis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29555" y="540913"/>
            <a:ext cx="2833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5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4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2890" y="5801712"/>
            <a:ext cx="938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	1	2	3	4	5	6	7	8	9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542738" y="4264455"/>
            <a:ext cx="898905" cy="92846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3441643" y="1829457"/>
            <a:ext cx="898905" cy="92846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.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4349839" y="3335988"/>
            <a:ext cx="898905" cy="92846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.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6123902" y="171192"/>
            <a:ext cx="898905" cy="92846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48744" y="6310853"/>
            <a:ext cx="156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Series - 1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64620" y="2674056"/>
            <a:ext cx="116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Series - 2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319156" y="2084288"/>
            <a:ext cx="27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628909" y="495978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507606" y="38002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171108" y="356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5" name="TextBox 1"/>
          <p:cNvSpPr txBox="1"/>
          <p:nvPr/>
        </p:nvSpPr>
        <p:spPr>
          <a:xfrm>
            <a:off x="3567332" y="4245272"/>
            <a:ext cx="225084" cy="32355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\</a:t>
            </a:r>
            <a:endParaRPr lang="en-US" sz="1100" dirty="0"/>
          </a:p>
        </p:txBody>
      </p:sp>
      <p:sp>
        <p:nvSpPr>
          <p:cNvPr id="76" name="TextBox 1"/>
          <p:cNvSpPr txBox="1"/>
          <p:nvPr/>
        </p:nvSpPr>
        <p:spPr>
          <a:xfrm>
            <a:off x="3052226" y="3455786"/>
            <a:ext cx="225084" cy="32355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\</a:t>
            </a:r>
            <a:endParaRPr lang="en-US" sz="1100" dirty="0"/>
          </a:p>
        </p:txBody>
      </p:sp>
      <p:sp>
        <p:nvSpPr>
          <p:cNvPr id="77" name="TextBox 1"/>
          <p:cNvSpPr txBox="1"/>
          <p:nvPr/>
        </p:nvSpPr>
        <p:spPr>
          <a:xfrm>
            <a:off x="5246128" y="2255875"/>
            <a:ext cx="225084" cy="32355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\</a:t>
            </a:r>
            <a:endParaRPr lang="en-US" sz="1100" dirty="0"/>
          </a:p>
        </p:txBody>
      </p:sp>
      <p:sp>
        <p:nvSpPr>
          <p:cNvPr id="78" name="TextBox 1"/>
          <p:cNvSpPr txBox="1"/>
          <p:nvPr/>
        </p:nvSpPr>
        <p:spPr>
          <a:xfrm>
            <a:off x="4720016" y="1547790"/>
            <a:ext cx="225084" cy="323557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\</a:t>
            </a:r>
            <a:endParaRPr lang="en-US" sz="1100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1750869" y="3521082"/>
            <a:ext cx="2051441" cy="9788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329684" y="2021730"/>
            <a:ext cx="1881891" cy="174359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3503772" y="3335988"/>
            <a:ext cx="384709" cy="2356474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4761969" y="2084288"/>
            <a:ext cx="6339620" cy="351802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4452507" y="356247"/>
            <a:ext cx="674255" cy="23178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068" y="513186"/>
            <a:ext cx="9378521" cy="515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1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76917" y="1348353"/>
            <a:ext cx="10363200" cy="4784161"/>
          </a:xfrm>
        </p:spPr>
        <p:txBody>
          <a:bodyPr/>
          <a:lstStyle/>
          <a:p>
            <a:r>
              <a:rPr lang="en-US" sz="4000" dirty="0"/>
              <a:t>What is </a:t>
            </a:r>
            <a:r>
              <a:rPr lang="en-US" sz="4000" dirty="0" smtClean="0"/>
              <a:t>a </a:t>
            </a:r>
            <a:r>
              <a:rPr lang="en-US" sz="4000" dirty="0" err="1" smtClean="0"/>
              <a:t>Treemap</a:t>
            </a:r>
            <a:r>
              <a:rPr lang="en-US" sz="4000" dirty="0" smtClean="0"/>
              <a:t>?</a:t>
            </a:r>
          </a:p>
          <a:p>
            <a:r>
              <a:rPr lang="en-US" sz="4000" dirty="0"/>
              <a:t>Qlik </a:t>
            </a:r>
            <a:r>
              <a:rPr lang="en-US" sz="4000" dirty="0" smtClean="0"/>
              <a:t>Sense</a:t>
            </a:r>
          </a:p>
          <a:p>
            <a:r>
              <a:rPr lang="en-US" sz="4000" dirty="0"/>
              <a:t>Dataset &amp; Source</a:t>
            </a:r>
          </a:p>
          <a:p>
            <a:r>
              <a:rPr lang="en-US" sz="4000" dirty="0" smtClean="0"/>
              <a:t>Goal</a:t>
            </a:r>
            <a:endParaRPr lang="en-US" sz="4000" dirty="0"/>
          </a:p>
          <a:p>
            <a:r>
              <a:rPr lang="en-US" sz="40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99117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623" y="1274832"/>
            <a:ext cx="8127823" cy="48576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32238" y="4623517"/>
            <a:ext cx="3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18339" y="2586509"/>
            <a:ext cx="3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9567" y="5254582"/>
            <a:ext cx="3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75821" y="2086379"/>
            <a:ext cx="3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5623" y="6324600"/>
            <a:ext cx="812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Figure </a:t>
            </a:r>
            <a:r>
              <a:rPr lang="en-US" dirty="0"/>
              <a:t>5</a:t>
            </a:r>
            <a:r>
              <a:rPr lang="en-US" dirty="0" smtClean="0"/>
              <a:t>: </a:t>
            </a:r>
            <a:r>
              <a:rPr lang="en-US" dirty="0"/>
              <a:t>Nearest neighbors for the given data </a:t>
            </a:r>
          </a:p>
        </p:txBody>
      </p:sp>
    </p:spTree>
    <p:extLst>
      <p:ext uri="{BB962C8B-B14F-4D97-AF65-F5344CB8AC3E}">
        <p14:creationId xmlns:p14="http://schemas.microsoft.com/office/powerpoint/2010/main" val="129692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</a:p>
          <a:p>
            <a:pPr lvl="1"/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Proportion</a:t>
            </a:r>
          </a:p>
          <a:p>
            <a:pPr lvl="1"/>
            <a:r>
              <a:rPr lang="en-US" dirty="0" smtClean="0"/>
              <a:t>Identify the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Voronoi </a:t>
            </a:r>
            <a:r>
              <a:rPr lang="en-US" dirty="0"/>
              <a:t>Tessellations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1" y="1524001"/>
            <a:ext cx="7020745" cy="43358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64071" y="5962918"/>
            <a:ext cx="52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 smtClean="0"/>
              <a:t>6: </a:t>
            </a:r>
            <a:r>
              <a:rPr lang="en-US" dirty="0" smtClean="0"/>
              <a:t>Nearest neighbors for the given data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64871"/>
              </p:ext>
            </p:extLst>
          </p:nvPr>
        </p:nvGraphicFramePr>
        <p:xfrm>
          <a:off x="1287888" y="2075792"/>
          <a:ext cx="3245475" cy="3887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1825"/>
                <a:gridCol w="1081825"/>
                <a:gridCol w="1081825"/>
              </a:tblGrid>
              <a:tr h="68000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Alphabet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Series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Series 2</a:t>
                      </a:r>
                      <a:endParaRPr lang="en-US" b="1" dirty="0"/>
                    </a:p>
                  </a:txBody>
                  <a:tcPr/>
                </a:tc>
              </a:tr>
              <a:tr h="4572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572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634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572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572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572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72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94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open source online tool</a:t>
            </a:r>
          </a:p>
          <a:p>
            <a:r>
              <a:rPr lang="en-US" dirty="0" smtClean="0"/>
              <a:t>It is built on D3.js</a:t>
            </a:r>
          </a:p>
          <a:p>
            <a:r>
              <a:rPr lang="en-US" dirty="0" smtClean="0"/>
              <a:t>It is used to customize vector-based </a:t>
            </a:r>
            <a:r>
              <a:rPr lang="en-US" dirty="0"/>
              <a:t>visualizations on top of </a:t>
            </a:r>
            <a:r>
              <a:rPr lang="en-US" dirty="0" smtClean="0"/>
              <a:t>D3.js</a:t>
            </a:r>
            <a:r>
              <a:rPr lang="en-US" dirty="0"/>
              <a:t> through a simple </a:t>
            </a:r>
            <a:r>
              <a:rPr lang="en-US" dirty="0" smtClean="0"/>
              <a:t>interface.</a:t>
            </a:r>
          </a:p>
          <a:p>
            <a:r>
              <a:rPr lang="en-US" dirty="0" smtClean="0"/>
              <a:t>Complex data can be represented easily using RAW</a:t>
            </a:r>
          </a:p>
          <a:p>
            <a:r>
              <a:rPr lang="en-US" dirty="0" smtClean="0"/>
              <a:t>It takes data in csv, excel and tsv or else we can also copy and paste the data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15194">
            <a:off x="4548999" y="3270392"/>
            <a:ext cx="1649298" cy="656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Statistical Research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60490" y="3863136"/>
            <a:ext cx="1371600" cy="7056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Science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692" y="480318"/>
            <a:ext cx="10733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+mj-cs"/>
              </a:rPr>
              <a:t>Goal</a:t>
            </a:r>
            <a:endParaRPr lang="en-US" sz="4400" dirty="0">
              <a:solidFill>
                <a:schemeClr val="tx2"/>
              </a:solidFill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1576917" y="1524002"/>
            <a:ext cx="10363200" cy="4361644"/>
          </a:xfrm>
        </p:spPr>
        <p:txBody>
          <a:bodyPr/>
          <a:lstStyle/>
          <a:p>
            <a:r>
              <a:rPr lang="en-US" dirty="0" smtClean="0"/>
              <a:t>Goal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Who are the nearest neighbors for the alphabets?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62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197144"/>
              </p:ext>
            </p:extLst>
          </p:nvPr>
        </p:nvGraphicFramePr>
        <p:xfrm>
          <a:off x="1751528" y="1545467"/>
          <a:ext cx="9504606" cy="3825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4558"/>
                <a:gridCol w="2891874"/>
                <a:gridCol w="3578174"/>
              </a:tblGrid>
              <a:tr h="5224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Alphabets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Series 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Series 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1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</a:tr>
              <a:tr h="471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</a:tr>
              <a:tr h="471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</a:tr>
              <a:tr h="471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</a:tr>
              <a:tr h="471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</a:tr>
              <a:tr h="471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</a:tr>
              <a:tr h="471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51528" y="5662878"/>
            <a:ext cx="804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number of records for this dataset are </a:t>
            </a: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Who are the nearest neighbors for the alphabets</a:t>
            </a:r>
            <a:r>
              <a:rPr lang="en-US" sz="32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59865" y="6324600"/>
            <a:ext cx="765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/>
              <a:t>7</a:t>
            </a:r>
            <a:r>
              <a:rPr lang="en-US" dirty="0" smtClean="0"/>
              <a:t>: </a:t>
            </a:r>
            <a:r>
              <a:rPr lang="en-US" dirty="0" smtClean="0"/>
              <a:t>Voronoi tessellations finding the nearest neighbors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4" y="1712889"/>
            <a:ext cx="9754271" cy="44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8" y="1901176"/>
            <a:ext cx="7920507" cy="296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out the appropriate data for visualization</a:t>
            </a:r>
          </a:p>
          <a:p>
            <a:r>
              <a:rPr lang="en-US" dirty="0" smtClean="0"/>
              <a:t>Learned how to filter and sort the data</a:t>
            </a:r>
          </a:p>
          <a:p>
            <a:r>
              <a:rPr lang="en-US" dirty="0" smtClean="0"/>
              <a:t>Tried to implement using maps with the following dataset in </a:t>
            </a:r>
            <a:r>
              <a:rPr lang="en-US" dirty="0" err="1" smtClean="0"/>
              <a:t>qlik</a:t>
            </a:r>
            <a:r>
              <a:rPr lang="en-US" dirty="0" smtClean="0"/>
              <a:t> sense and spot fire</a:t>
            </a:r>
          </a:p>
          <a:p>
            <a:r>
              <a:rPr lang="en-US" dirty="0" smtClean="0"/>
              <a:t>Learned what data is appropriate and how to use voronoi diagram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565EA-7445-426B-9110-4690289A341C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9552933">
            <a:off x="6341425" y="3233293"/>
            <a:ext cx="1840695" cy="8653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88626" y="4577519"/>
            <a:ext cx="1421541" cy="10305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Machine 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76" y="1930208"/>
            <a:ext cx="7907629" cy="36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Treemap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Space-constrained </a:t>
            </a:r>
            <a:r>
              <a:rPr lang="en-US" dirty="0"/>
              <a:t>visualization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hierarchical </a:t>
            </a:r>
            <a:r>
              <a:rPr lang="en-US" dirty="0"/>
              <a:t>structure of a </a:t>
            </a:r>
            <a:r>
              <a:rPr lang="en-US" dirty="0" smtClean="0"/>
              <a:t>tree diagram</a:t>
            </a:r>
            <a:r>
              <a:rPr lang="en-US" dirty="0"/>
              <a:t> </a:t>
            </a:r>
            <a:r>
              <a:rPr lang="en-US" dirty="0" smtClean="0"/>
              <a:t>while displaying quantities </a:t>
            </a:r>
            <a:r>
              <a:rPr lang="en-US" dirty="0"/>
              <a:t>for each category via area </a:t>
            </a:r>
            <a:r>
              <a:rPr lang="en-US" dirty="0" smtClean="0"/>
              <a:t>size</a:t>
            </a:r>
          </a:p>
          <a:p>
            <a:r>
              <a:rPr lang="en-US" dirty="0" smtClean="0"/>
              <a:t>Area </a:t>
            </a:r>
            <a:r>
              <a:rPr lang="en-US" dirty="0"/>
              <a:t>size is displayed </a:t>
            </a:r>
            <a:r>
              <a:rPr lang="en-US" dirty="0" smtClean="0"/>
              <a:t>in </a:t>
            </a:r>
            <a:r>
              <a:rPr lang="en-US" dirty="0"/>
              <a:t>a part-to-whole </a:t>
            </a:r>
            <a:r>
              <a:rPr lang="en-US" dirty="0" smtClean="0"/>
              <a:t>relationship </a:t>
            </a:r>
          </a:p>
          <a:p>
            <a:r>
              <a:rPr lang="en-US" dirty="0"/>
              <a:t>The way rectangles are </a:t>
            </a:r>
            <a:r>
              <a:rPr lang="en-US" dirty="0" smtClean="0"/>
              <a:t>ordered is </a:t>
            </a:r>
            <a:r>
              <a:rPr lang="en-US" dirty="0"/>
              <a:t>dependent on the tiling </a:t>
            </a:r>
            <a:r>
              <a:rPr lang="en-US" dirty="0" smtClean="0"/>
              <a:t>algorithm</a:t>
            </a:r>
          </a:p>
          <a:p>
            <a:r>
              <a:rPr lang="en-US" dirty="0"/>
              <a:t>S</a:t>
            </a:r>
            <a:r>
              <a:rPr lang="en-US" dirty="0" smtClean="0"/>
              <a:t>quarified algorithm </a:t>
            </a:r>
            <a:r>
              <a:rPr lang="en-US" dirty="0"/>
              <a:t>which keeps each rectangle as square as possible </a:t>
            </a:r>
            <a:r>
              <a:rPr lang="en-US" dirty="0" smtClean="0"/>
              <a:t>is commonly used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84" y="1330460"/>
            <a:ext cx="7491211" cy="499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046" y="1559169"/>
            <a:ext cx="10339754" cy="46085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62141" y="6324600"/>
            <a:ext cx="700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Tree Map example with US exports</a:t>
            </a:r>
          </a:p>
        </p:txBody>
      </p:sp>
    </p:spTree>
    <p:extLst>
      <p:ext uri="{BB962C8B-B14F-4D97-AF65-F5344CB8AC3E}">
        <p14:creationId xmlns:p14="http://schemas.microsoft.com/office/powerpoint/2010/main" val="4190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Qlik 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different version such as Desktop, Server and Cloud</a:t>
            </a:r>
          </a:p>
          <a:p>
            <a:r>
              <a:rPr lang="en-US" dirty="0" smtClean="0"/>
              <a:t>It makes easier to explore data and make decisions</a:t>
            </a:r>
          </a:p>
          <a:p>
            <a:r>
              <a:rPr lang="en-US" dirty="0" smtClean="0"/>
              <a:t>Drag and drop functionality</a:t>
            </a:r>
          </a:p>
          <a:p>
            <a:r>
              <a:rPr lang="en-US" dirty="0" smtClean="0"/>
              <a:t>Snapshots</a:t>
            </a:r>
          </a:p>
          <a:p>
            <a:r>
              <a:rPr lang="en-US" dirty="0" smtClean="0"/>
              <a:t>Changes can be made immediately</a:t>
            </a:r>
          </a:p>
          <a:p>
            <a:r>
              <a:rPr lang="en-US" dirty="0" smtClean="0"/>
              <a:t>Accessing data from any location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&amp;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Dataset: Impaired driving death rate by age and gender during the year 2012 and 2014 in United States.</a:t>
            </a:r>
            <a:r>
              <a:rPr lang="en-US" dirty="0"/>
              <a:t> </a:t>
            </a:r>
            <a:r>
              <a:rPr lang="en-US" dirty="0" smtClean="0"/>
              <a:t>Found this data on the DATA.GOV website.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Here is the link to find the dataset 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  <a:hlinkClick r:id="rId2" action="ppaction://hlinksldjump" tooltip="https://catalog.data.gov/dataset/impaired-driving-death-rate-by-age-and-gender-2012-all-states-587fd"/>
              </a:rPr>
              <a:t>https://catalog.data.gov/dataset/impaired-driving-death-rate-by-age-and-gender-2012-all-states-587fd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What </a:t>
            </a:r>
            <a:r>
              <a:rPr lang="en-US" dirty="0"/>
              <a:t>is the age group that is most prone to driving related deaths?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901141"/>
              </p:ext>
            </p:extLst>
          </p:nvPr>
        </p:nvGraphicFramePr>
        <p:xfrm>
          <a:off x="1576388" y="1524000"/>
          <a:ext cx="10338330" cy="4052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7666"/>
                <a:gridCol w="2067666"/>
                <a:gridCol w="2067666"/>
                <a:gridCol w="2067666"/>
                <a:gridCol w="2067666"/>
              </a:tblGrid>
              <a:tr h="675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State 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Year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</a:rPr>
                        <a:t>Age Group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Gender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Metric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5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United States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all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all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5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Arizona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all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all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3.6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5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United States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0-20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all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5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Arizona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0-20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all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75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United States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21-34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all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5955268"/>
            <a:ext cx="777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number of records for this dataset are 624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3182"/>
            <a:ext cx="10390717" cy="949817"/>
          </a:xfrm>
        </p:spPr>
        <p:txBody>
          <a:bodyPr/>
          <a:lstStyle/>
          <a:p>
            <a:r>
              <a:rPr lang="en-US" sz="3200" dirty="0"/>
              <a:t>What is the age group that is most prone to driving related deaths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F0ED-128A-4EFA-864F-E68E592A91A6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1524002"/>
            <a:ext cx="10220131" cy="4458236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041" y="1250862"/>
            <a:ext cx="10441882" cy="47442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0083" y="6104586"/>
            <a:ext cx="700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2: </a:t>
            </a:r>
            <a:r>
              <a:rPr lang="en-US" dirty="0" err="1" smtClean="0"/>
              <a:t>Treemap</a:t>
            </a:r>
            <a:r>
              <a:rPr lang="en-US" dirty="0" smtClean="0"/>
              <a:t> explaining the goal with considering two states.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 theme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ava theme" id="{334B79DC-8270-41DB-91EE-D98468F8B664}" vid="{36197256-56A9-4466-AECB-DA69FBBCFE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theme</Template>
  <TotalTime>23879</TotalTime>
  <Words>697</Words>
  <Application>Microsoft Office PowerPoint</Application>
  <PresentationFormat>Widescreen</PresentationFormat>
  <Paragraphs>338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MS PGothic</vt:lpstr>
      <vt:lpstr>Arial</vt:lpstr>
      <vt:lpstr>Calibri</vt:lpstr>
      <vt:lpstr>Tahoma</vt:lpstr>
      <vt:lpstr>Times New Roman</vt:lpstr>
      <vt:lpstr>Wingdings</vt:lpstr>
      <vt:lpstr>Java theme</vt:lpstr>
      <vt:lpstr>      Treemap using Qlik Sense   Voronoi Tessellations using RAWGraphs</vt:lpstr>
      <vt:lpstr>Outline</vt:lpstr>
      <vt:lpstr>What is a Treemap?</vt:lpstr>
      <vt:lpstr>Treemap example</vt:lpstr>
      <vt:lpstr>Qlik Sense</vt:lpstr>
      <vt:lpstr>Dataset &amp; Source</vt:lpstr>
      <vt:lpstr>Goal</vt:lpstr>
      <vt:lpstr>Sample Data</vt:lpstr>
      <vt:lpstr>What is the age group that is most prone to driving related deaths?</vt:lpstr>
      <vt:lpstr>What is the age group that is most prone to driving related deaths?</vt:lpstr>
      <vt:lpstr>PowerPoint Presentation</vt:lpstr>
      <vt:lpstr>Outline</vt:lpstr>
      <vt:lpstr>Voronoi Tessellations</vt:lpstr>
      <vt:lpstr>Real time applications</vt:lpstr>
      <vt:lpstr>Real time applications(Cont..)</vt:lpstr>
      <vt:lpstr>Sample Data</vt:lpstr>
      <vt:lpstr>PowerPoint Presentation</vt:lpstr>
      <vt:lpstr>PowerPoint Presentation</vt:lpstr>
      <vt:lpstr>PowerPoint Presentation</vt:lpstr>
      <vt:lpstr>Output</vt:lpstr>
      <vt:lpstr>Significance</vt:lpstr>
      <vt:lpstr>Voronoi Tessellations Example</vt:lpstr>
      <vt:lpstr>RAWGraphs</vt:lpstr>
      <vt:lpstr>PowerPoint Presentation</vt:lpstr>
      <vt:lpstr>Sample Data</vt:lpstr>
      <vt:lpstr>Who are the nearest neighbors for the alphabets?</vt:lpstr>
      <vt:lpstr>PowerPoint Presentation</vt:lpstr>
      <vt:lpstr>Lessons Learned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Ramisetty,Tejesh Kumar</dc:creator>
  <cp:lastModifiedBy>Cherukuri,Ashwini</cp:lastModifiedBy>
  <cp:revision>194</cp:revision>
  <dcterms:created xsi:type="dcterms:W3CDTF">2015-10-19T05:39:56Z</dcterms:created>
  <dcterms:modified xsi:type="dcterms:W3CDTF">2017-04-03T07:01:48Z</dcterms:modified>
</cp:coreProperties>
</file>