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2"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rthika senthil" userId="37c9515d0062ef6e" providerId="LiveId" clId="{BB851307-A523-4FF0-B3D1-4BEB470FEA23}"/>
    <pc:docChg chg="undo custSel addSld modSld">
      <pc:chgData name="Kirthika senthil" userId="37c9515d0062ef6e" providerId="LiveId" clId="{BB851307-A523-4FF0-B3D1-4BEB470FEA23}" dt="2025-05-13T08:33:11.127" v="319" actId="1076"/>
      <pc:docMkLst>
        <pc:docMk/>
      </pc:docMkLst>
      <pc:sldChg chg="addSp delSp mod">
        <pc:chgData name="Kirthika senthil" userId="37c9515d0062ef6e" providerId="LiveId" clId="{BB851307-A523-4FF0-B3D1-4BEB470FEA23}" dt="2025-05-13T08:16:46.317" v="1" actId="22"/>
        <pc:sldMkLst>
          <pc:docMk/>
          <pc:sldMk cId="579283406" sldId="256"/>
        </pc:sldMkLst>
        <pc:spChg chg="add del">
          <ac:chgData name="Kirthika senthil" userId="37c9515d0062ef6e" providerId="LiveId" clId="{BB851307-A523-4FF0-B3D1-4BEB470FEA23}" dt="2025-05-13T08:16:46.317" v="1" actId="22"/>
          <ac:spMkLst>
            <pc:docMk/>
            <pc:sldMk cId="579283406" sldId="256"/>
            <ac:spMk id="5" creationId="{38C0DE70-6904-7615-2757-22EFFD207D46}"/>
          </ac:spMkLst>
        </pc:spChg>
      </pc:sldChg>
      <pc:sldChg chg="modSp new mod">
        <pc:chgData name="Kirthika senthil" userId="37c9515d0062ef6e" providerId="LiveId" clId="{BB851307-A523-4FF0-B3D1-4BEB470FEA23}" dt="2025-05-13T08:18:38.427" v="37" actId="20577"/>
        <pc:sldMkLst>
          <pc:docMk/>
          <pc:sldMk cId="3338068733" sldId="257"/>
        </pc:sldMkLst>
        <pc:spChg chg="mod">
          <ac:chgData name="Kirthika senthil" userId="37c9515d0062ef6e" providerId="LiveId" clId="{BB851307-A523-4FF0-B3D1-4BEB470FEA23}" dt="2025-05-13T08:17:40.581" v="26" actId="120"/>
          <ac:spMkLst>
            <pc:docMk/>
            <pc:sldMk cId="3338068733" sldId="257"/>
            <ac:spMk id="2" creationId="{B55EF8A1-4968-93C5-E3CF-0DA0B636D536}"/>
          </ac:spMkLst>
        </pc:spChg>
        <pc:spChg chg="mod">
          <ac:chgData name="Kirthika senthil" userId="37c9515d0062ef6e" providerId="LiveId" clId="{BB851307-A523-4FF0-B3D1-4BEB470FEA23}" dt="2025-05-13T08:18:38.427" v="37" actId="20577"/>
          <ac:spMkLst>
            <pc:docMk/>
            <pc:sldMk cId="3338068733" sldId="257"/>
            <ac:spMk id="3" creationId="{DC4C27BC-5E47-3715-08B1-2729C15BA27F}"/>
          </ac:spMkLst>
        </pc:spChg>
      </pc:sldChg>
      <pc:sldChg chg="modSp new mod">
        <pc:chgData name="Kirthika senthil" userId="37c9515d0062ef6e" providerId="LiveId" clId="{BB851307-A523-4FF0-B3D1-4BEB470FEA23}" dt="2025-05-13T08:20:55.018" v="67" actId="20577"/>
        <pc:sldMkLst>
          <pc:docMk/>
          <pc:sldMk cId="86878723" sldId="258"/>
        </pc:sldMkLst>
        <pc:spChg chg="mod">
          <ac:chgData name="Kirthika senthil" userId="37c9515d0062ef6e" providerId="LiveId" clId="{BB851307-A523-4FF0-B3D1-4BEB470FEA23}" dt="2025-05-13T08:19:43.479" v="45" actId="113"/>
          <ac:spMkLst>
            <pc:docMk/>
            <pc:sldMk cId="86878723" sldId="258"/>
            <ac:spMk id="2" creationId="{55F99FA2-83DF-4E24-4BB1-456202E8F4D5}"/>
          </ac:spMkLst>
        </pc:spChg>
        <pc:spChg chg="mod">
          <ac:chgData name="Kirthika senthil" userId="37c9515d0062ef6e" providerId="LiveId" clId="{BB851307-A523-4FF0-B3D1-4BEB470FEA23}" dt="2025-05-13T08:20:55.018" v="67" actId="20577"/>
          <ac:spMkLst>
            <pc:docMk/>
            <pc:sldMk cId="86878723" sldId="258"/>
            <ac:spMk id="3" creationId="{B8B26C05-FC63-E120-BF39-C79DE7C36FEB}"/>
          </ac:spMkLst>
        </pc:spChg>
      </pc:sldChg>
      <pc:sldChg chg="modSp new mod">
        <pc:chgData name="Kirthika senthil" userId="37c9515d0062ef6e" providerId="LiveId" clId="{BB851307-A523-4FF0-B3D1-4BEB470FEA23}" dt="2025-05-13T08:22:34.316" v="79" actId="27636"/>
        <pc:sldMkLst>
          <pc:docMk/>
          <pc:sldMk cId="748764709" sldId="259"/>
        </pc:sldMkLst>
        <pc:spChg chg="mod">
          <ac:chgData name="Kirthika senthil" userId="37c9515d0062ef6e" providerId="LiveId" clId="{BB851307-A523-4FF0-B3D1-4BEB470FEA23}" dt="2025-05-13T08:22:08.621" v="75" actId="113"/>
          <ac:spMkLst>
            <pc:docMk/>
            <pc:sldMk cId="748764709" sldId="259"/>
            <ac:spMk id="2" creationId="{F3E93A13-1502-5F0F-08D1-9BB2619701E6}"/>
          </ac:spMkLst>
        </pc:spChg>
        <pc:spChg chg="mod">
          <ac:chgData name="Kirthika senthil" userId="37c9515d0062ef6e" providerId="LiveId" clId="{BB851307-A523-4FF0-B3D1-4BEB470FEA23}" dt="2025-05-13T08:22:34.316" v="79" actId="27636"/>
          <ac:spMkLst>
            <pc:docMk/>
            <pc:sldMk cId="748764709" sldId="259"/>
            <ac:spMk id="3" creationId="{ECDE2A5A-F2F0-E301-9372-AB1635F8FB3C}"/>
          </ac:spMkLst>
        </pc:spChg>
      </pc:sldChg>
      <pc:sldChg chg="modSp new mod">
        <pc:chgData name="Kirthika senthil" userId="37c9515d0062ef6e" providerId="LiveId" clId="{BB851307-A523-4FF0-B3D1-4BEB470FEA23}" dt="2025-05-13T08:25:08.052" v="97" actId="1076"/>
        <pc:sldMkLst>
          <pc:docMk/>
          <pc:sldMk cId="2739433113" sldId="260"/>
        </pc:sldMkLst>
        <pc:spChg chg="mod">
          <ac:chgData name="Kirthika senthil" userId="37c9515d0062ef6e" providerId="LiveId" clId="{BB851307-A523-4FF0-B3D1-4BEB470FEA23}" dt="2025-05-13T08:25:08.052" v="97" actId="1076"/>
          <ac:spMkLst>
            <pc:docMk/>
            <pc:sldMk cId="2739433113" sldId="260"/>
            <ac:spMk id="2" creationId="{67F914D1-2CD6-BF10-FD10-FA859C1D46D4}"/>
          </ac:spMkLst>
        </pc:spChg>
        <pc:spChg chg="mod">
          <ac:chgData name="Kirthika senthil" userId="37c9515d0062ef6e" providerId="LiveId" clId="{BB851307-A523-4FF0-B3D1-4BEB470FEA23}" dt="2025-05-13T08:24:50.955" v="96" actId="27636"/>
          <ac:spMkLst>
            <pc:docMk/>
            <pc:sldMk cId="2739433113" sldId="260"/>
            <ac:spMk id="3" creationId="{D45862CE-D7A2-D340-EBB7-6D57D1C682E6}"/>
          </ac:spMkLst>
        </pc:spChg>
      </pc:sldChg>
      <pc:sldChg chg="modSp new mod">
        <pc:chgData name="Kirthika senthil" userId="37c9515d0062ef6e" providerId="LiveId" clId="{BB851307-A523-4FF0-B3D1-4BEB470FEA23}" dt="2025-05-13T08:31:36.419" v="278" actId="20577"/>
        <pc:sldMkLst>
          <pc:docMk/>
          <pc:sldMk cId="465377984" sldId="261"/>
        </pc:sldMkLst>
        <pc:spChg chg="mod">
          <ac:chgData name="Kirthika senthil" userId="37c9515d0062ef6e" providerId="LiveId" clId="{BB851307-A523-4FF0-B3D1-4BEB470FEA23}" dt="2025-05-13T08:30:08.469" v="194" actId="1076"/>
          <ac:spMkLst>
            <pc:docMk/>
            <pc:sldMk cId="465377984" sldId="261"/>
            <ac:spMk id="2" creationId="{13C8392D-4B16-ED74-4BCE-DE586F9E816F}"/>
          </ac:spMkLst>
        </pc:spChg>
        <pc:spChg chg="mod">
          <ac:chgData name="Kirthika senthil" userId="37c9515d0062ef6e" providerId="LiveId" clId="{BB851307-A523-4FF0-B3D1-4BEB470FEA23}" dt="2025-05-13T08:31:36.419" v="278" actId="20577"/>
          <ac:spMkLst>
            <pc:docMk/>
            <pc:sldMk cId="465377984" sldId="261"/>
            <ac:spMk id="3" creationId="{04854DF2-70C2-9DCD-ADD9-B254882E4F89}"/>
          </ac:spMkLst>
        </pc:spChg>
      </pc:sldChg>
      <pc:sldChg chg="modSp new mod">
        <pc:chgData name="Kirthika senthil" userId="37c9515d0062ef6e" providerId="LiveId" clId="{BB851307-A523-4FF0-B3D1-4BEB470FEA23}" dt="2025-05-13T08:33:11.127" v="319" actId="1076"/>
        <pc:sldMkLst>
          <pc:docMk/>
          <pc:sldMk cId="3976132298" sldId="262"/>
        </pc:sldMkLst>
        <pc:spChg chg="mod">
          <ac:chgData name="Kirthika senthil" userId="37c9515d0062ef6e" providerId="LiveId" clId="{BB851307-A523-4FF0-B3D1-4BEB470FEA23}" dt="2025-05-13T08:32:35.850" v="297" actId="20577"/>
          <ac:spMkLst>
            <pc:docMk/>
            <pc:sldMk cId="3976132298" sldId="262"/>
            <ac:spMk id="2" creationId="{72FB76AD-EBE0-FAA3-A337-FAC35819B7F1}"/>
          </ac:spMkLst>
        </pc:spChg>
        <pc:spChg chg="mod">
          <ac:chgData name="Kirthika senthil" userId="37c9515d0062ef6e" providerId="LiveId" clId="{BB851307-A523-4FF0-B3D1-4BEB470FEA23}" dt="2025-05-13T08:33:11.127" v="319" actId="1076"/>
          <ac:spMkLst>
            <pc:docMk/>
            <pc:sldMk cId="3976132298" sldId="262"/>
            <ac:spMk id="3" creationId="{3071B8B4-B942-B739-7FB4-A9EEB6FF63C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98AF5E-FC6D-4EC7-8F07-D680F3C56F0E}" type="datetimeFigureOut">
              <a:rPr lang="en-IN" smtClean="0"/>
              <a:t>13-05-2025</a:t>
            </a:fld>
            <a:endParaRPr lang="en-IN"/>
          </a:p>
        </p:txBody>
      </p:sp>
      <p:sp>
        <p:nvSpPr>
          <p:cNvPr id="5" name="Footer Placeholder 4"/>
          <p:cNvSpPr>
            <a:spLocks noGrp="1"/>
          </p:cNvSpPr>
          <p:nvPr>
            <p:ph type="ftr" sz="quarter" idx="11"/>
          </p:nvPr>
        </p:nvSpPr>
        <p:spPr>
          <a:xfrm>
            <a:off x="1451579" y="329307"/>
            <a:ext cx="5626774" cy="309201"/>
          </a:xfrm>
        </p:spPr>
        <p:txBody>
          <a:bodyPr/>
          <a:lstStyle/>
          <a:p>
            <a:endParaRPr lang="en-IN"/>
          </a:p>
        </p:txBody>
      </p:sp>
      <p:sp>
        <p:nvSpPr>
          <p:cNvPr id="6" name="Slide Number Placeholder 5"/>
          <p:cNvSpPr>
            <a:spLocks noGrp="1"/>
          </p:cNvSpPr>
          <p:nvPr>
            <p:ph type="sldNum" sz="quarter" idx="12"/>
          </p:nvPr>
        </p:nvSpPr>
        <p:spPr>
          <a:xfrm>
            <a:off x="476834" y="798973"/>
            <a:ext cx="811019" cy="503578"/>
          </a:xfrm>
        </p:spPr>
        <p:txBody>
          <a:bodyPr/>
          <a:lstStyle/>
          <a:p>
            <a:fld id="{015D0D96-2924-423B-9A8A-6CB3E0AAC665}" type="slidenum">
              <a:rPr lang="en-IN" smtClean="0"/>
              <a:t>‹#›</a:t>
            </a:fld>
            <a:endParaRPr lang="en-IN"/>
          </a:p>
        </p:txBody>
      </p:sp>
    </p:spTree>
    <p:extLst>
      <p:ext uri="{BB962C8B-B14F-4D97-AF65-F5344CB8AC3E}">
        <p14:creationId xmlns:p14="http://schemas.microsoft.com/office/powerpoint/2010/main" val="3075601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98AF5E-FC6D-4EC7-8F07-D680F3C56F0E}" type="datetimeFigureOut">
              <a:rPr lang="en-IN" smtClean="0"/>
              <a:t>13-05-2025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5D0D96-2924-423B-9A8A-6CB3E0AAC665}" type="slidenum">
              <a:rPr lang="en-IN" smtClean="0"/>
              <a:t>‹#›</a:t>
            </a:fld>
            <a:endParaRPr lang="en-IN"/>
          </a:p>
        </p:txBody>
      </p:sp>
    </p:spTree>
    <p:extLst>
      <p:ext uri="{BB962C8B-B14F-4D97-AF65-F5344CB8AC3E}">
        <p14:creationId xmlns:p14="http://schemas.microsoft.com/office/powerpoint/2010/main" val="2319838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98AF5E-FC6D-4EC7-8F07-D680F3C56F0E}" type="datetimeFigureOut">
              <a:rPr lang="en-IN" smtClean="0"/>
              <a:t>13-05-2025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5D0D96-2924-423B-9A8A-6CB3E0AAC665}" type="slidenum">
              <a:rPr lang="en-IN" smtClean="0"/>
              <a:t>‹#›</a:t>
            </a:fld>
            <a:endParaRPr lang="en-IN"/>
          </a:p>
        </p:txBody>
      </p:sp>
    </p:spTree>
    <p:extLst>
      <p:ext uri="{BB962C8B-B14F-4D97-AF65-F5344CB8AC3E}">
        <p14:creationId xmlns:p14="http://schemas.microsoft.com/office/powerpoint/2010/main" val="480254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98AF5E-FC6D-4EC7-8F07-D680F3C56F0E}" type="datetimeFigureOut">
              <a:rPr lang="en-IN" smtClean="0"/>
              <a:t>13-05-2025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5D0D96-2924-423B-9A8A-6CB3E0AAC665}" type="slidenum">
              <a:rPr lang="en-IN" smtClean="0"/>
              <a:t>‹#›</a:t>
            </a:fld>
            <a:endParaRPr lang="en-IN"/>
          </a:p>
        </p:txBody>
      </p:sp>
    </p:spTree>
    <p:extLst>
      <p:ext uri="{BB962C8B-B14F-4D97-AF65-F5344CB8AC3E}">
        <p14:creationId xmlns:p14="http://schemas.microsoft.com/office/powerpoint/2010/main" val="1912491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98AF5E-FC6D-4EC7-8F07-D680F3C56F0E}" type="datetimeFigureOut">
              <a:rPr lang="en-IN" smtClean="0"/>
              <a:t>13-05-2025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15D0D96-2924-423B-9A8A-6CB3E0AAC665}" type="slidenum">
              <a:rPr lang="en-IN" smtClean="0"/>
              <a:t>‹#›</a:t>
            </a:fld>
            <a:endParaRPr lang="en-IN"/>
          </a:p>
        </p:txBody>
      </p:sp>
    </p:spTree>
    <p:extLst>
      <p:ext uri="{BB962C8B-B14F-4D97-AF65-F5344CB8AC3E}">
        <p14:creationId xmlns:p14="http://schemas.microsoft.com/office/powerpoint/2010/main" val="2412100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98AF5E-FC6D-4EC7-8F07-D680F3C56F0E}" type="datetimeFigureOut">
              <a:rPr lang="en-IN" smtClean="0"/>
              <a:t>13-05-2025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5D0D96-2924-423B-9A8A-6CB3E0AAC665}" type="slidenum">
              <a:rPr lang="en-IN" smtClean="0"/>
              <a:t>‹#›</a:t>
            </a:fld>
            <a:endParaRPr lang="en-IN"/>
          </a:p>
        </p:txBody>
      </p:sp>
    </p:spTree>
    <p:extLst>
      <p:ext uri="{BB962C8B-B14F-4D97-AF65-F5344CB8AC3E}">
        <p14:creationId xmlns:p14="http://schemas.microsoft.com/office/powerpoint/2010/main" val="1929796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98AF5E-FC6D-4EC7-8F07-D680F3C56F0E}" type="datetimeFigureOut">
              <a:rPr lang="en-IN" smtClean="0"/>
              <a:t>13-05-2025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15D0D96-2924-423B-9A8A-6CB3E0AAC665}" type="slidenum">
              <a:rPr lang="en-IN" smtClean="0"/>
              <a:t>‹#›</a:t>
            </a:fld>
            <a:endParaRPr lang="en-IN"/>
          </a:p>
        </p:txBody>
      </p:sp>
    </p:spTree>
    <p:extLst>
      <p:ext uri="{BB962C8B-B14F-4D97-AF65-F5344CB8AC3E}">
        <p14:creationId xmlns:p14="http://schemas.microsoft.com/office/powerpoint/2010/main" val="273231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98AF5E-FC6D-4EC7-8F07-D680F3C56F0E}" type="datetimeFigureOut">
              <a:rPr lang="en-IN" smtClean="0"/>
              <a:t>13-05-2025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15D0D96-2924-423B-9A8A-6CB3E0AAC665}" type="slidenum">
              <a:rPr lang="en-IN" smtClean="0"/>
              <a:t>‹#›</a:t>
            </a:fld>
            <a:endParaRPr lang="en-IN"/>
          </a:p>
        </p:txBody>
      </p:sp>
    </p:spTree>
    <p:extLst>
      <p:ext uri="{BB962C8B-B14F-4D97-AF65-F5344CB8AC3E}">
        <p14:creationId xmlns:p14="http://schemas.microsoft.com/office/powerpoint/2010/main" val="2067081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98AF5E-FC6D-4EC7-8F07-D680F3C56F0E}" type="datetimeFigureOut">
              <a:rPr lang="en-IN" smtClean="0"/>
              <a:t>13-05-2025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15D0D96-2924-423B-9A8A-6CB3E0AAC665}" type="slidenum">
              <a:rPr lang="en-IN" smtClean="0"/>
              <a:t>‹#›</a:t>
            </a:fld>
            <a:endParaRPr lang="en-IN"/>
          </a:p>
        </p:txBody>
      </p:sp>
    </p:spTree>
    <p:extLst>
      <p:ext uri="{BB962C8B-B14F-4D97-AF65-F5344CB8AC3E}">
        <p14:creationId xmlns:p14="http://schemas.microsoft.com/office/powerpoint/2010/main" val="1989960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98AF5E-FC6D-4EC7-8F07-D680F3C56F0E}" type="datetimeFigureOut">
              <a:rPr lang="en-IN" smtClean="0"/>
              <a:t>13-05-2025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15D0D96-2924-423B-9A8A-6CB3E0AAC665}" type="slidenum">
              <a:rPr lang="en-IN" smtClean="0"/>
              <a:t>‹#›</a:t>
            </a:fld>
            <a:endParaRPr lang="en-IN"/>
          </a:p>
        </p:txBody>
      </p:sp>
    </p:spTree>
    <p:extLst>
      <p:ext uri="{BB962C8B-B14F-4D97-AF65-F5344CB8AC3E}">
        <p14:creationId xmlns:p14="http://schemas.microsoft.com/office/powerpoint/2010/main" val="4173002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698AF5E-FC6D-4EC7-8F07-D680F3C56F0E}" type="datetimeFigureOut">
              <a:rPr lang="en-IN" smtClean="0"/>
              <a:t>13-05-2025</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015D0D96-2924-423B-9A8A-6CB3E0AAC665}" type="slidenum">
              <a:rPr lang="en-IN" smtClean="0"/>
              <a:t>‹#›</a:t>
            </a:fld>
            <a:endParaRPr lang="en-IN"/>
          </a:p>
        </p:txBody>
      </p:sp>
    </p:spTree>
    <p:extLst>
      <p:ext uri="{BB962C8B-B14F-4D97-AF65-F5344CB8AC3E}">
        <p14:creationId xmlns:p14="http://schemas.microsoft.com/office/powerpoint/2010/main" val="17514096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698AF5E-FC6D-4EC7-8F07-D680F3C56F0E}" type="datetimeFigureOut">
              <a:rPr lang="en-IN" smtClean="0"/>
              <a:t>13-05-2025</a:t>
            </a:fld>
            <a:endParaRPr lang="en-IN"/>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015D0D96-2924-423B-9A8A-6CB3E0AAC665}" type="slidenum">
              <a:rPr lang="en-IN" smtClean="0"/>
              <a:t>‹#›</a:t>
            </a:fld>
            <a:endParaRPr lang="en-IN"/>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8802925"/>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987C2-4766-1671-7D23-FCC0DEF0C897}"/>
              </a:ext>
            </a:extLst>
          </p:cNvPr>
          <p:cNvSpPr>
            <a:spLocks noGrp="1"/>
          </p:cNvSpPr>
          <p:nvPr>
            <p:ph type="ctrTitle"/>
          </p:nvPr>
        </p:nvSpPr>
        <p:spPr>
          <a:xfrm>
            <a:off x="1784256" y="1864183"/>
            <a:ext cx="8234816" cy="436566"/>
          </a:xfrm>
        </p:spPr>
        <p:txBody>
          <a:bodyPr>
            <a:normAutofit fontScale="90000"/>
          </a:bodyPr>
          <a:lstStyle/>
          <a:p>
            <a:r>
              <a:rPr lang="en-US" sz="2400" b="1" dirty="0">
                <a:effectLst/>
                <a:latin typeface="Times New Roman" panose="02020603050405020304" pitchFamily="18" charset="0"/>
                <a:ea typeface="Times New Roman" panose="02020603050405020304" pitchFamily="18" charset="0"/>
              </a:rPr>
              <a:t>ENTROPY COMPUTING TO DETECT DDOS ATTACK</a:t>
            </a:r>
            <a:br>
              <a:rPr lang="en-US" sz="2400" b="1" dirty="0">
                <a:effectLst/>
                <a:latin typeface="Times New Roman" panose="02020603050405020304" pitchFamily="18" charset="0"/>
                <a:ea typeface="Times New Roman" panose="02020603050405020304" pitchFamily="18" charset="0"/>
              </a:rPr>
            </a:br>
            <a:br>
              <a:rPr lang="en-US" sz="2400" b="1" dirty="0">
                <a:effectLst/>
                <a:latin typeface="Times New Roman" panose="02020603050405020304" pitchFamily="18" charset="0"/>
                <a:ea typeface="Times New Roman" panose="02020603050405020304" pitchFamily="18" charset="0"/>
              </a:rPr>
            </a:br>
            <a:br>
              <a:rPr lang="en-US" sz="2400" b="1" dirty="0">
                <a:effectLst/>
                <a:latin typeface="Times New Roman" panose="02020603050405020304" pitchFamily="18" charset="0"/>
                <a:ea typeface="Times New Roman" panose="02020603050405020304" pitchFamily="18" charset="0"/>
              </a:rPr>
            </a:br>
            <a:r>
              <a:rPr lang="en-US" sz="2400" b="1" dirty="0">
                <a:effectLst/>
                <a:latin typeface="Times New Roman" panose="02020603050405020304" pitchFamily="18" charset="0"/>
                <a:ea typeface="Times New Roman" panose="02020603050405020304" pitchFamily="18" charset="0"/>
              </a:rPr>
              <a:t>INTERN AT EXPOSYS DATALABS</a:t>
            </a:r>
            <a:endParaRPr lang="en-IN" sz="20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339C2C1-5385-EF70-2F39-AF5633F30B39}"/>
              </a:ext>
            </a:extLst>
          </p:cNvPr>
          <p:cNvSpPr>
            <a:spLocks noGrp="1"/>
          </p:cNvSpPr>
          <p:nvPr>
            <p:ph type="subTitle" idx="1"/>
          </p:nvPr>
        </p:nvSpPr>
        <p:spPr>
          <a:xfrm>
            <a:off x="614218" y="3565163"/>
            <a:ext cx="5009834" cy="1763921"/>
          </a:xfrm>
        </p:spPr>
        <p:txBody>
          <a:bodyPr>
            <a:noAutofit/>
          </a:bodyPr>
          <a:lstStyle/>
          <a:p>
            <a:pPr algn="l"/>
            <a:r>
              <a:rPr lang="en-IN" sz="1600" dirty="0">
                <a:latin typeface="Times New Roman" panose="02020603050405020304" pitchFamily="18" charset="0"/>
                <a:cs typeface="Times New Roman" panose="02020603050405020304" pitchFamily="18" charset="0"/>
              </a:rPr>
              <a:t>SUBMITTED BY :</a:t>
            </a:r>
          </a:p>
          <a:p>
            <a:pPr algn="l"/>
            <a:r>
              <a:rPr lang="en-IN" sz="1600" dirty="0">
                <a:latin typeface="Times New Roman" panose="02020603050405020304" pitchFamily="18" charset="0"/>
                <a:cs typeface="Times New Roman" panose="02020603050405020304" pitchFamily="18" charset="0"/>
              </a:rPr>
              <a:t>M.ASWINI</a:t>
            </a:r>
          </a:p>
          <a:p>
            <a:pPr algn="l"/>
            <a:r>
              <a:rPr lang="en-IN" sz="1600" dirty="0">
                <a:latin typeface="Times New Roman" panose="02020603050405020304" pitchFamily="18" charset="0"/>
                <a:cs typeface="Times New Roman" panose="02020603050405020304" pitchFamily="18" charset="0"/>
              </a:rPr>
              <a:t>B.TECH –IV YEAR</a:t>
            </a:r>
          </a:p>
          <a:p>
            <a:pPr algn="l"/>
            <a:r>
              <a:rPr lang="en-IN" sz="1600" dirty="0">
                <a:latin typeface="Times New Roman" panose="02020603050405020304" pitchFamily="18" charset="0"/>
                <a:cs typeface="Times New Roman" panose="02020603050405020304" pitchFamily="18" charset="0"/>
              </a:rPr>
              <a:t>ST.JOSEPH COLLEGE OF ENGINEERING</a:t>
            </a:r>
          </a:p>
          <a:p>
            <a:pPr algn="l"/>
            <a:endParaRPr lang="en-IN" sz="1600" dirty="0">
              <a:latin typeface="Times New Roman" panose="02020603050405020304" pitchFamily="18" charset="0"/>
              <a:cs typeface="Times New Roman" panose="02020603050405020304" pitchFamily="18" charset="0"/>
            </a:endParaRPr>
          </a:p>
          <a:p>
            <a:pPr algn="l"/>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9283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EF8A1-4968-93C5-E3CF-0DA0B636D536}"/>
              </a:ext>
            </a:extLst>
          </p:cNvPr>
          <p:cNvSpPr>
            <a:spLocks noGrp="1"/>
          </p:cNvSpPr>
          <p:nvPr>
            <p:ph type="title"/>
          </p:nvPr>
        </p:nvSpPr>
        <p:spPr>
          <a:xfrm>
            <a:off x="1451579" y="804520"/>
            <a:ext cx="3543208" cy="463842"/>
          </a:xfrm>
        </p:spPr>
        <p:txBody>
          <a:bodyPr>
            <a:normAutofit/>
          </a:bodyPr>
          <a:lstStyle/>
          <a:p>
            <a:pPr algn="l"/>
            <a:r>
              <a:rPr lang="en-IN" sz="1800" b="1" dirty="0">
                <a:latin typeface="Times New Roman" panose="02020603050405020304" pitchFamily="18" charset="0"/>
                <a:cs typeface="Times New Roman" panose="02020603050405020304" pitchFamily="18" charset="0"/>
              </a:rPr>
              <a:t>ABSRACT</a:t>
            </a:r>
          </a:p>
        </p:txBody>
      </p:sp>
      <p:sp>
        <p:nvSpPr>
          <p:cNvPr id="3" name="Content Placeholder 2">
            <a:extLst>
              <a:ext uri="{FF2B5EF4-FFF2-40B4-BE49-F238E27FC236}">
                <a16:creationId xmlns:a16="http://schemas.microsoft.com/office/drawing/2014/main" id="{DC4C27BC-5E47-3715-08B1-2729C15BA27F}"/>
              </a:ext>
            </a:extLst>
          </p:cNvPr>
          <p:cNvSpPr>
            <a:spLocks noGrp="1"/>
          </p:cNvSpPr>
          <p:nvPr>
            <p:ph idx="1"/>
          </p:nvPr>
        </p:nvSpPr>
        <p:spPr>
          <a:xfrm>
            <a:off x="1333592" y="1703693"/>
            <a:ext cx="9291215" cy="3450613"/>
          </a:xfrm>
        </p:spPr>
        <p:txBody>
          <a:bodyPr/>
          <a:lstStyle/>
          <a:p>
            <a:pPr>
              <a:lnSpc>
                <a:spcPct val="115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DDoS (Distributed Denial-of-Service) attacks are among the most common and disruptive cyber threats. They work by overwhelming a target with traffic, rendering services unusable. Traditional detection methods often struggle with identifying sophisticated and low-rate DDoS attacks.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buNone/>
            </a:pPr>
            <a:r>
              <a:rPr lang="en-US" sz="1800" dirty="0">
                <a:effectLst/>
                <a:latin typeface="Times New Roman" panose="02020603050405020304" pitchFamily="18" charset="0"/>
                <a:ea typeface="Times New Roman" panose="02020603050405020304" pitchFamily="18" charset="0"/>
              </a:rPr>
              <a:t>    This report proposes an entropy-based detection approach, which computes the randomness of IP sources in traffic to identify anomalies. Lower entropy values can indicate repeated IP usage as seen in attacks. This document provides a complete overview of existing methods, proposed </a:t>
            </a:r>
            <a:r>
              <a:rPr lang="en-US" sz="1800" dirty="0" err="1">
                <a:effectLst/>
                <a:latin typeface="Times New Roman" panose="02020603050405020304" pitchFamily="18" charset="0"/>
                <a:ea typeface="Times New Roman" panose="02020603050405020304" pitchFamily="18" charset="0"/>
              </a:rPr>
              <a:t>architecture,methodology</a:t>
            </a:r>
            <a:r>
              <a:rPr lang="en-US" sz="1800" dirty="0">
                <a:effectLst/>
                <a:latin typeface="Times New Roman" panose="02020603050405020304" pitchFamily="18" charset="0"/>
                <a:ea typeface="Times New Roman" panose="02020603050405020304" pitchFamily="18" charset="0"/>
              </a:rPr>
              <a:t>, implementation details, and results using Python-based entropy calculations</a:t>
            </a:r>
            <a:endParaRPr lang="en-IN" dirty="0"/>
          </a:p>
        </p:txBody>
      </p:sp>
    </p:spTree>
    <p:extLst>
      <p:ext uri="{BB962C8B-B14F-4D97-AF65-F5344CB8AC3E}">
        <p14:creationId xmlns:p14="http://schemas.microsoft.com/office/powerpoint/2010/main" val="3338068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99FA2-83DF-4E24-4BB1-456202E8F4D5}"/>
              </a:ext>
            </a:extLst>
          </p:cNvPr>
          <p:cNvSpPr>
            <a:spLocks noGrp="1"/>
          </p:cNvSpPr>
          <p:nvPr>
            <p:ph type="title"/>
          </p:nvPr>
        </p:nvSpPr>
        <p:spPr>
          <a:xfrm>
            <a:off x="1451580" y="804519"/>
            <a:ext cx="3533376" cy="355687"/>
          </a:xfrm>
        </p:spPr>
        <p:txBody>
          <a:bodyPr>
            <a:normAutofit/>
          </a:bodyPr>
          <a:lstStyle/>
          <a:p>
            <a:r>
              <a:rPr lang="en-US" sz="1800" b="1" dirty="0">
                <a:effectLst/>
                <a:latin typeface="Times New Roman" panose="02020603050405020304" pitchFamily="18" charset="0"/>
                <a:ea typeface="Times New Roman" panose="02020603050405020304" pitchFamily="18" charset="0"/>
              </a:rPr>
              <a:t>Existing Method</a:t>
            </a:r>
            <a:endParaRPr lang="en-IN" sz="1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8B26C05-FC63-E120-BF39-C79DE7C36FEB}"/>
              </a:ext>
            </a:extLst>
          </p:cNvPr>
          <p:cNvSpPr>
            <a:spLocks noGrp="1"/>
          </p:cNvSpPr>
          <p:nvPr>
            <p:ph idx="1"/>
          </p:nvPr>
        </p:nvSpPr>
        <p:spPr>
          <a:xfrm>
            <a:off x="1337279" y="1495032"/>
            <a:ext cx="9291215" cy="3450613"/>
          </a:xfrm>
        </p:spPr>
        <p:txBody>
          <a:bodyPr>
            <a:normAutofit lnSpcReduction="10000"/>
          </a:bodyPr>
          <a:lstStyle/>
          <a:p>
            <a:pPr>
              <a:lnSpc>
                <a:spcPct val="115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Current DDoS detection strategies are mostly based on threshold or signature-based systems. Threshold systems monitor traffic volume and alert when a predefined limit is exceeded. However, legitimate traffic spikes can trigger false positives. </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Signature-based methods require known patterns of attacks, making them ineffective against new or evolving attacks. Additionally, some systems implement anomaly detection using machine learning, which requires large labeled datasets.</a:t>
            </a:r>
          </a:p>
          <a:p>
            <a:pPr>
              <a:lnSpc>
                <a:spcPct val="115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These methods may struggle in real-time and suffer from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highcomputational</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requirements. The limitations of these systems create the need for lightweight, real-time detection methods like entropy-based analysis.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86878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93A13-1502-5F0F-08D1-9BB2619701E6}"/>
              </a:ext>
            </a:extLst>
          </p:cNvPr>
          <p:cNvSpPr>
            <a:spLocks noGrp="1"/>
          </p:cNvSpPr>
          <p:nvPr>
            <p:ph type="title"/>
          </p:nvPr>
        </p:nvSpPr>
        <p:spPr>
          <a:xfrm>
            <a:off x="1451579" y="804519"/>
            <a:ext cx="5850921" cy="363881"/>
          </a:xfrm>
        </p:spPr>
        <p:txBody>
          <a:bodyPr>
            <a:normAutofit/>
          </a:bodyPr>
          <a:lstStyle/>
          <a:p>
            <a:r>
              <a:rPr lang="en-US" sz="1800" b="1" dirty="0">
                <a:effectLst/>
                <a:latin typeface="Times New Roman" panose="02020603050405020304" pitchFamily="18" charset="0"/>
                <a:ea typeface="Times New Roman" panose="02020603050405020304" pitchFamily="18" charset="0"/>
              </a:rPr>
              <a:t>Proposed method with Architecture</a:t>
            </a:r>
            <a:endParaRPr lang="en-IN" sz="1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DE2A5A-F2F0-E301-9372-AB1635F8FB3C}"/>
              </a:ext>
            </a:extLst>
          </p:cNvPr>
          <p:cNvSpPr>
            <a:spLocks noGrp="1"/>
          </p:cNvSpPr>
          <p:nvPr>
            <p:ph idx="1"/>
          </p:nvPr>
        </p:nvSpPr>
        <p:spPr>
          <a:xfrm>
            <a:off x="1450392" y="1342632"/>
            <a:ext cx="9291215" cy="3450613"/>
          </a:xfrm>
        </p:spPr>
        <p:txBody>
          <a:bodyPr>
            <a:normAutofit lnSpcReduction="10000"/>
          </a:bodyPr>
          <a:lstStyle/>
          <a:p>
            <a:pPr marL="0" indent="0">
              <a:buNone/>
            </a:pPr>
            <a:r>
              <a:rPr lang="en-US" sz="1800" dirty="0">
                <a:effectLst/>
                <a:latin typeface="Times New Roman" panose="02020603050405020304" pitchFamily="18" charset="0"/>
                <a:ea typeface="Times New Roman" panose="02020603050405020304" pitchFamily="18" charset="0"/>
              </a:rPr>
              <a:t>The proposed method uses entropy computation to monitor the diversity of source IP addresses in the network traffic. </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A significant drop in entropy indicates a likely DDoS attack, where fewer IPs generate excessive traffic. </a:t>
            </a:r>
            <a:br>
              <a:rPr lang="en-US" sz="1800" dirty="0">
                <a:effectLst/>
                <a:latin typeface="Times New Roman" panose="02020603050405020304" pitchFamily="18" charset="0"/>
                <a:ea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**System Architecture:**</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**Packet Capture Layer**: Captures packets from the network.</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**IP Extraction**: Extracts source IPs.</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**Entropy Computation**: Calculates the entropy value.</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**Detection Module**: Compares entropy with a threshold.</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 **Alert System**: Flags potential attacks for review.</a:t>
            </a:r>
            <a:endParaRPr lang="en-IN" dirty="0"/>
          </a:p>
        </p:txBody>
      </p:sp>
    </p:spTree>
    <p:extLst>
      <p:ext uri="{BB962C8B-B14F-4D97-AF65-F5344CB8AC3E}">
        <p14:creationId xmlns:p14="http://schemas.microsoft.com/office/powerpoint/2010/main" val="748764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914D1-2CD6-BF10-FD10-FA859C1D46D4}"/>
              </a:ext>
            </a:extLst>
          </p:cNvPr>
          <p:cNvSpPr>
            <a:spLocks noGrp="1"/>
          </p:cNvSpPr>
          <p:nvPr>
            <p:ph type="title"/>
          </p:nvPr>
        </p:nvSpPr>
        <p:spPr>
          <a:xfrm>
            <a:off x="1261079" y="783259"/>
            <a:ext cx="5711221" cy="465481"/>
          </a:xfrm>
        </p:spPr>
        <p:txBody>
          <a:bodyPr>
            <a:normAutofit/>
          </a:bodyPr>
          <a:lstStyle/>
          <a:p>
            <a:pPr algn="l"/>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Methodology</a:t>
            </a:r>
            <a:endParaRPr lang="en-IN" sz="1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45862CE-D7A2-D340-EBB7-6D57D1C682E6}"/>
              </a:ext>
            </a:extLst>
          </p:cNvPr>
          <p:cNvSpPr>
            <a:spLocks noGrp="1"/>
          </p:cNvSpPr>
          <p:nvPr>
            <p:ph idx="1"/>
          </p:nvPr>
        </p:nvSpPr>
        <p:spPr>
          <a:xfrm>
            <a:off x="1261079" y="1550251"/>
            <a:ext cx="9470421" cy="4291749"/>
          </a:xfrm>
        </p:spPr>
        <p:txBody>
          <a:bodyPr>
            <a:normAutofit fontScale="92500" lnSpcReduction="20000"/>
          </a:bodyPr>
          <a:lstStyle/>
          <a:p>
            <a:pPr marL="0" indent="0">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Entropy is a measure of uncertainty or randomness. In this context, Shannon entropy is computed over the source IP </a:t>
            </a: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distribution in a time window. A higher entropy indicates diverse IPs (normal traffic), while lower entropy shows repeated </a:t>
            </a: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IP usage (potential DDoS).</a:t>
            </a: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**Shannon Entropy Formula:**</a:t>
            </a: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H(X) = -∑(p(x) * log2(p(x)))</a:t>
            </a: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Steps:</a:t>
            </a: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1. Capture packets over a fixed interval.</a:t>
            </a: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2. Extract source IP addresses.</a:t>
            </a: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3. Calculate the frequency of each IP.</a:t>
            </a: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4. Compute the probability distribution.</a:t>
            </a: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5. Calculate entropy using the Shannon formula.</a:t>
            </a:r>
            <a:b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6. Compare with a predefined threshold to detect anomalies.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739433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8392D-4B16-ED74-4BCE-DE586F9E816F}"/>
              </a:ext>
            </a:extLst>
          </p:cNvPr>
          <p:cNvSpPr>
            <a:spLocks noGrp="1"/>
          </p:cNvSpPr>
          <p:nvPr>
            <p:ph type="title"/>
          </p:nvPr>
        </p:nvSpPr>
        <p:spPr>
          <a:xfrm>
            <a:off x="861644" y="804519"/>
            <a:ext cx="3755421" cy="452781"/>
          </a:xfrm>
        </p:spPr>
        <p:txBody>
          <a:bodyPr>
            <a:normAutofit/>
          </a:bodyPr>
          <a:lstStyle/>
          <a:p>
            <a:pPr algn="l"/>
            <a:r>
              <a:rPr lang="en-IN" sz="16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04854DF2-70C2-9DCD-ADD9-B254882E4F89}"/>
              </a:ext>
            </a:extLst>
          </p:cNvPr>
          <p:cNvSpPr>
            <a:spLocks noGrp="1"/>
          </p:cNvSpPr>
          <p:nvPr>
            <p:ph idx="1"/>
          </p:nvPr>
        </p:nvSpPr>
        <p:spPr>
          <a:xfrm>
            <a:off x="617885" y="1621944"/>
            <a:ext cx="10422921" cy="4253649"/>
          </a:xfrm>
        </p:spPr>
        <p:txBody>
          <a:bodyPr/>
          <a:lstStyle/>
          <a:p>
            <a:pPr algn="just">
              <a:lnSpc>
                <a:spcPct val="115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Entropy-based detection offers a lightweight and efficient solution to identifying DDoS attacks in real time. By measuring the randomness in traffic patterns, especially the distribution of IP addresses, it is possible to flag abnormal behavior without requiring complex models or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datasets.The</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implementation shown here provides a basic yet powerful way to integrate entropy calculations into network security systems.</a:t>
            </a:r>
          </a:p>
          <a:p>
            <a:pPr algn="just">
              <a:lnSpc>
                <a:spcPct val="115000"/>
              </a:lnSpc>
              <a:spcAft>
                <a:spcPts val="1000"/>
              </a:spcAft>
              <a:buNone/>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Further improvements may include dynamic threshold adaptation and integration with real-time packet sniffers like </a:t>
            </a:r>
            <a:r>
              <a:rPr lang="en-US" sz="1800" dirty="0" err="1">
                <a:effectLst/>
                <a:latin typeface="Times New Roman" panose="02020603050405020304" pitchFamily="18" charset="0"/>
                <a:ea typeface="Times New Roman" panose="02020603050405020304" pitchFamily="18" charset="0"/>
                <a:cs typeface="Times New Roman" panose="02020603050405020304" pitchFamily="18" charset="0"/>
              </a:rPr>
              <a:t>Scapy</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or Wireshark APIs.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65377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B76AD-EBE0-FAA3-A337-FAC35819B7F1}"/>
              </a:ext>
            </a:extLst>
          </p:cNvPr>
          <p:cNvSpPr>
            <a:spLocks noGrp="1"/>
          </p:cNvSpPr>
          <p:nvPr>
            <p:ph type="title"/>
          </p:nvPr>
        </p:nvSpPr>
        <p:spPr>
          <a:xfrm>
            <a:off x="1769079" y="2904382"/>
            <a:ext cx="9291215" cy="1049235"/>
          </a:xfrm>
        </p:spPr>
        <p:txBody>
          <a:bodyPr/>
          <a:lstStyle/>
          <a:p>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071B8B4-B942-B739-7FB4-A9EEB6FF63C4}"/>
              </a:ext>
            </a:extLst>
          </p:cNvPr>
          <p:cNvSpPr>
            <a:spLocks noGrp="1"/>
          </p:cNvSpPr>
          <p:nvPr>
            <p:ph idx="1"/>
          </p:nvPr>
        </p:nvSpPr>
        <p:spPr>
          <a:xfrm>
            <a:off x="3745363" y="2532745"/>
            <a:ext cx="5015180" cy="593914"/>
          </a:xfrm>
        </p:spPr>
        <p:txBody>
          <a:bodyPr/>
          <a:lstStyle/>
          <a:p>
            <a:pPr marL="0" indent="0" algn="ctr">
              <a:buNone/>
            </a:pPr>
            <a:r>
              <a:rPr lang="en-IN" dirty="0">
                <a:solidFill>
                  <a:schemeClr val="accent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97613229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23</TotalTime>
  <Words>576</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Rockwell</vt:lpstr>
      <vt:lpstr>Times New Roman</vt:lpstr>
      <vt:lpstr>Gallery</vt:lpstr>
      <vt:lpstr>ENTROPY COMPUTING TO DETECT DDOS ATTACK   INTERN AT EXPOSYS DATALABS</vt:lpstr>
      <vt:lpstr>ABSRACT</vt:lpstr>
      <vt:lpstr>Existing Method</vt:lpstr>
      <vt:lpstr>Proposed method with Architecture</vt:lpstr>
      <vt:lpstr> Methodology</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Kirthika senthil</dc:creator>
  <cp:lastModifiedBy>Kirthika senthil</cp:lastModifiedBy>
  <cp:revision>1</cp:revision>
  <dcterms:created xsi:type="dcterms:W3CDTF">2025-05-13T08:09:28Z</dcterms:created>
  <dcterms:modified xsi:type="dcterms:W3CDTF">2025-05-13T08:33:19Z</dcterms:modified>
</cp:coreProperties>
</file>