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7"/>
  </p:notesMasterIdLst>
  <p:handoutMasterIdLst>
    <p:handoutMasterId r:id="rId28"/>
  </p:handoutMasterIdLst>
  <p:sldIdLst>
    <p:sldId id="256" r:id="rId5"/>
    <p:sldId id="275" r:id="rId6"/>
    <p:sldId id="276" r:id="rId7"/>
    <p:sldId id="298" r:id="rId8"/>
    <p:sldId id="299" r:id="rId9"/>
    <p:sldId id="300" r:id="rId10"/>
    <p:sldId id="294" r:id="rId11"/>
    <p:sldId id="277" r:id="rId12"/>
    <p:sldId id="297" r:id="rId13"/>
    <p:sldId id="287" r:id="rId14"/>
    <p:sldId id="279" r:id="rId15"/>
    <p:sldId id="280" r:id="rId16"/>
    <p:sldId id="288" r:id="rId17"/>
    <p:sldId id="282" r:id="rId18"/>
    <p:sldId id="289" r:id="rId19"/>
    <p:sldId id="290" r:id="rId20"/>
    <p:sldId id="302" r:id="rId21"/>
    <p:sldId id="291" r:id="rId22"/>
    <p:sldId id="292" r:id="rId23"/>
    <p:sldId id="296" r:id="rId24"/>
    <p:sldId id="274" r:id="rId25"/>
    <p:sldId id="30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2288" autoAdjust="0"/>
  </p:normalViewPr>
  <p:slideViewPr>
    <p:cSldViewPr snapToGrid="0" snapToObjects="1">
      <p:cViewPr varScale="1">
        <p:scale>
          <a:sx n="62" d="100"/>
          <a:sy n="62" d="100"/>
        </p:scale>
        <p:origin x="620" y="4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ks" userId="a3c7107290599586" providerId="LiveId" clId="{F897C707-5038-43D5-9420-73B61A1BDAD1}"/>
    <pc:docChg chg="custSel modSld">
      <pc:chgData name="Aswin ks" userId="a3c7107290599586" providerId="LiveId" clId="{F897C707-5038-43D5-9420-73B61A1BDAD1}" dt="2022-12-23T05:06:44.070" v="5" actId="20577"/>
      <pc:docMkLst>
        <pc:docMk/>
      </pc:docMkLst>
      <pc:sldChg chg="modSp mod">
        <pc:chgData name="Aswin ks" userId="a3c7107290599586" providerId="LiveId" clId="{F897C707-5038-43D5-9420-73B61A1BDAD1}" dt="2022-12-23T05:06:44.070" v="5" actId="20577"/>
        <pc:sldMkLst>
          <pc:docMk/>
          <pc:sldMk cId="3417721485" sldId="256"/>
        </pc:sldMkLst>
        <pc:spChg chg="mod">
          <ac:chgData name="Aswin ks" userId="a3c7107290599586" providerId="LiveId" clId="{F897C707-5038-43D5-9420-73B61A1BDAD1}" dt="2022-12-23T05:06:33.422" v="1" actId="27636"/>
          <ac:spMkLst>
            <pc:docMk/>
            <pc:sldMk cId="3417721485" sldId="256"/>
            <ac:spMk id="2" creationId="{340C7600-5BA8-4A54-887F-74AF87750A31}"/>
          </ac:spMkLst>
        </pc:spChg>
        <pc:spChg chg="mod">
          <ac:chgData name="Aswin ks" userId="a3c7107290599586" providerId="LiveId" clId="{F897C707-5038-43D5-9420-73B61A1BDAD1}" dt="2022-12-23T05:06:44.070" v="5" actId="20577"/>
          <ac:spMkLst>
            <pc:docMk/>
            <pc:sldMk cId="3417721485" sldId="256"/>
            <ac:spMk id="3" creationId="{AE584786-6548-4BB4-95FD-977AD1F362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12/23/2022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21</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22</a:t>
            </a:fld>
            <a:endParaRPr lang="en-US" dirty="0"/>
          </a:p>
        </p:txBody>
      </p:sp>
    </p:spTree>
    <p:extLst>
      <p:ext uri="{BB962C8B-B14F-4D97-AF65-F5344CB8AC3E}">
        <p14:creationId xmlns:p14="http://schemas.microsoft.com/office/powerpoint/2010/main" val="1022258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8672"/>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48590" y="849086"/>
            <a:ext cx="11887200" cy="4127195"/>
          </a:xfrm>
        </p:spPr>
        <p:txBody>
          <a:bodyPr>
            <a:normAutofit/>
          </a:bodyPr>
          <a:lstStyle/>
          <a:p>
            <a:pPr algn="ctr"/>
            <a:r>
              <a:rPr lang="en-US" sz="5500" b="1" cap="none" dirty="0"/>
              <a:t>Social Network Advertisements based on Random Forest Classification</a:t>
            </a:r>
            <a:br>
              <a:rPr lang="en-US" sz="5500" b="1" cap="none" dirty="0"/>
            </a:br>
            <a:br>
              <a:rPr lang="en-US" sz="5500" b="1" cap="none" dirty="0"/>
            </a:br>
            <a:br>
              <a:rPr lang="en-US" sz="2000" b="1" cap="none" dirty="0"/>
            </a:br>
            <a:endParaRPr lang="en-US" sz="2000" b="1" cap="none"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pPr>
              <a:spcAft>
                <a:spcPts val="0"/>
              </a:spcAft>
            </a:pPr>
            <a:r>
              <a:rPr lang="en-CA" sz="1800" cap="none" dirty="0">
                <a:effectLst/>
                <a:latin typeface="Calibri" panose="020F0502020204030204" pitchFamily="34" charset="0"/>
                <a:ea typeface="Times New Roman" panose="02020603050405020304" pitchFamily="18" charset="0"/>
              </a:rPr>
              <a:t>Aswin KS</a:t>
            </a:r>
            <a:endParaRPr lang="en-CA" sz="1800" cap="none" dirty="0">
              <a:effectLst/>
              <a:latin typeface="Calibri" panose="020F0502020204030204" pitchFamily="34" charset="0"/>
              <a:ea typeface="Calibri" panose="020F0502020204030204" pitchFamily="34" charset="0"/>
            </a:endParaRPr>
          </a:p>
          <a:p>
            <a:pPr marR="0" lvl="0">
              <a:spcBef>
                <a:spcPts val="0"/>
              </a:spcBef>
              <a:spcAft>
                <a:spcPts val="0"/>
              </a:spcAft>
            </a:pPr>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137161" y="321363"/>
            <a:ext cx="11246605" cy="830580"/>
          </a:xfrm>
        </p:spPr>
        <p:txBody>
          <a:bodyPr>
            <a:normAutofit/>
          </a:bodyPr>
          <a:lstStyle/>
          <a:p>
            <a:pPr algn="r"/>
            <a:r>
              <a:rPr lang="en-CA" sz="4800" b="1" cap="none" dirty="0"/>
              <a:t>3. Splitting the data into training and test data</a:t>
            </a:r>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270510" y="2042759"/>
            <a:ext cx="11921490" cy="5429249"/>
          </a:xfrm>
        </p:spPr>
        <p:txBody>
          <a:bodyPr/>
          <a:lstStyle/>
          <a:p>
            <a:r>
              <a:rPr lang="en-US" sz="2000" b="1" i="1" dirty="0">
                <a:effectLst/>
                <a:latin typeface="source-serif-pro"/>
              </a:rPr>
              <a:t>25%</a:t>
            </a:r>
            <a:r>
              <a:rPr lang="en-US" sz="2000" b="1" i="0" dirty="0">
                <a:effectLst/>
                <a:latin typeface="source-serif-pro"/>
              </a:rPr>
              <a:t> </a:t>
            </a:r>
            <a:r>
              <a:rPr lang="en-US" sz="2000" b="0" i="0" dirty="0">
                <a:effectLst/>
                <a:latin typeface="source-serif-pro"/>
              </a:rPr>
              <a:t>of the data will be kept as the Test set</a:t>
            </a:r>
          </a:p>
          <a:p>
            <a:r>
              <a:rPr lang="en-US" sz="2000" b="0" i="0" dirty="0">
                <a:effectLst/>
                <a:latin typeface="source-serif-pro"/>
              </a:rPr>
              <a:t> </a:t>
            </a:r>
            <a:r>
              <a:rPr lang="en-US" sz="2000" b="1" i="0" dirty="0">
                <a:latin typeface="source-serif-pro"/>
              </a:rPr>
              <a:t>75</a:t>
            </a:r>
            <a:r>
              <a:rPr lang="en-US" sz="2000" b="1" dirty="0">
                <a:effectLst/>
                <a:latin typeface="source-serif-pro"/>
              </a:rPr>
              <a:t>% </a:t>
            </a:r>
            <a:r>
              <a:rPr lang="en-US" sz="2000" b="0" i="0" dirty="0">
                <a:effectLst/>
                <a:latin typeface="source-serif-pro"/>
              </a:rPr>
              <a:t>will be used for training as the </a:t>
            </a:r>
            <a:r>
              <a:rPr lang="en-US" sz="2000" dirty="0">
                <a:latin typeface="source-serif-pro"/>
              </a:rPr>
              <a:t>Training set</a:t>
            </a:r>
          </a:p>
          <a:p>
            <a:r>
              <a:rPr lang="en-US" sz="2000" dirty="0">
                <a:latin typeface="source-serif-pro"/>
              </a:rPr>
              <a:t>So, out of the 400 rows, 100 will be assigned as test set and the remaining 300 will be used for the training purpose</a:t>
            </a:r>
          </a:p>
          <a:p>
            <a:r>
              <a:rPr lang="en-IN" sz="2000" dirty="0" err="1"/>
              <a:t>train_test_split</a:t>
            </a:r>
            <a:r>
              <a:rPr lang="en-IN" sz="2000" dirty="0"/>
              <a:t>() function: It is </a:t>
            </a:r>
            <a:r>
              <a:rPr lang="en-IN" sz="2000" b="1" dirty="0"/>
              <a:t>used to split our data into train and test sets</a:t>
            </a:r>
            <a:r>
              <a:rPr lang="en-IN" sz="2000" dirty="0"/>
              <a:t>.</a:t>
            </a:r>
            <a:br>
              <a:rPr lang="en-US" sz="2500" dirty="0"/>
            </a:br>
            <a:endParaRPr lang="en-US" sz="2500" dirty="0"/>
          </a:p>
          <a:p>
            <a:endParaRPr lang="en-US" sz="2500" dirty="0"/>
          </a:p>
          <a:p>
            <a:endParaRPr lang="en-US" sz="2500" dirty="0"/>
          </a:p>
          <a:p>
            <a:endParaRPr lang="en-US" dirty="0"/>
          </a:p>
          <a:p>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6E58AAE7-72A7-0B3E-D86C-A0180181D137}"/>
              </a:ext>
            </a:extLst>
          </p:cNvPr>
          <p:cNvPicPr>
            <a:picLocks noChangeAspect="1"/>
          </p:cNvPicPr>
          <p:nvPr/>
        </p:nvPicPr>
        <p:blipFill>
          <a:blip r:embed="rId2"/>
          <a:stretch>
            <a:fillRect/>
          </a:stretch>
        </p:blipFill>
        <p:spPr>
          <a:xfrm>
            <a:off x="533270" y="4485552"/>
            <a:ext cx="10311194" cy="1771410"/>
          </a:xfrm>
          <a:prstGeom prst="rect">
            <a:avLst/>
          </a:prstGeom>
        </p:spPr>
      </p:pic>
    </p:spTree>
    <p:extLst>
      <p:ext uri="{BB962C8B-B14F-4D97-AF65-F5344CB8AC3E}">
        <p14:creationId xmlns:p14="http://schemas.microsoft.com/office/powerpoint/2010/main" val="225833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137161" y="85446"/>
            <a:ext cx="10131425" cy="648091"/>
          </a:xfrm>
        </p:spPr>
        <p:txBody>
          <a:bodyPr>
            <a:normAutofit fontScale="90000"/>
          </a:bodyPr>
          <a:lstStyle/>
          <a:p>
            <a:pPr algn="ctr"/>
            <a:r>
              <a:rPr lang="en-CA" sz="4800" b="1" cap="none" dirty="0"/>
              <a:t>4. Feature scaling</a:t>
            </a:r>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137161" y="733538"/>
            <a:ext cx="11921490" cy="5998732"/>
          </a:xfrm>
        </p:spPr>
        <p:txBody>
          <a:bodyPr/>
          <a:lstStyle/>
          <a:p>
            <a:pPr marL="0" indent="0">
              <a:buNone/>
            </a:pPr>
            <a:endParaRPr lang="en-US" sz="2500" dirty="0"/>
          </a:p>
          <a:p>
            <a:r>
              <a:rPr lang="en-US" sz="2500" dirty="0"/>
              <a:t>In order to scale the values of X down to a narrower range, we must take feature scaling, which will speed up the program</a:t>
            </a:r>
          </a:p>
          <a:p>
            <a:r>
              <a:rPr lang="en-IN" sz="2400" dirty="0"/>
              <a:t>It helps to normalize the data within a particular range</a:t>
            </a:r>
            <a:r>
              <a:rPr lang="en-US" sz="2400" dirty="0"/>
              <a:t>.</a:t>
            </a:r>
          </a:p>
          <a:p>
            <a:r>
              <a:rPr lang="en-CA" sz="2400" spc="-5" dirty="0">
                <a:effectLst/>
                <a:latin typeface="Calibri" panose="020F0502020204030204" pitchFamily="34" charset="0"/>
                <a:ea typeface="Calibri" panose="020F0502020204030204" pitchFamily="34" charset="0"/>
              </a:rPr>
              <a:t>we reduce the X train and X test to a narrow range of -2 to +2. As an illustration, a salary of 75000 is scaled down to 0.16418997</a:t>
            </a:r>
            <a:endParaRPr lang="en-US" sz="2400" dirty="0"/>
          </a:p>
          <a:p>
            <a:endParaRPr lang="en-US" sz="2500" dirty="0"/>
          </a:p>
          <a:p>
            <a:endParaRPr lang="en-US" sz="2500" dirty="0"/>
          </a:p>
          <a:p>
            <a:endParaRPr lang="en-US" dirty="0"/>
          </a:p>
          <a:p>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E30609E4-8168-6C94-5048-F87D5F5829E7}"/>
              </a:ext>
            </a:extLst>
          </p:cNvPr>
          <p:cNvPicPr>
            <a:picLocks noChangeAspect="1"/>
          </p:cNvPicPr>
          <p:nvPr/>
        </p:nvPicPr>
        <p:blipFill>
          <a:blip r:embed="rId2"/>
          <a:stretch>
            <a:fillRect/>
          </a:stretch>
        </p:blipFill>
        <p:spPr>
          <a:xfrm>
            <a:off x="1041631" y="3732904"/>
            <a:ext cx="9408364" cy="2195285"/>
          </a:xfrm>
          <a:prstGeom prst="rect">
            <a:avLst/>
          </a:prstGeom>
        </p:spPr>
      </p:pic>
    </p:spTree>
    <p:extLst>
      <p:ext uri="{BB962C8B-B14F-4D97-AF65-F5344CB8AC3E}">
        <p14:creationId xmlns:p14="http://schemas.microsoft.com/office/powerpoint/2010/main" val="173374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564543" y="472439"/>
            <a:ext cx="10131425" cy="1524311"/>
          </a:xfrm>
        </p:spPr>
        <p:txBody>
          <a:bodyPr>
            <a:normAutofit fontScale="90000"/>
          </a:bodyPr>
          <a:lstStyle/>
          <a:p>
            <a:r>
              <a:rPr lang="en-US" b="1" i="0" dirty="0">
                <a:effectLst/>
                <a:latin typeface="+mn-lt"/>
              </a:rPr>
              <a:t>5. Training the Random Forest Classification model on the Training Set</a:t>
            </a:r>
            <a:br>
              <a:rPr lang="en-US" sz="2800" b="1" i="0" dirty="0">
                <a:solidFill>
                  <a:srgbClr val="292929"/>
                </a:solidFill>
                <a:effectLst/>
                <a:latin typeface="sohne"/>
              </a:rPr>
            </a:br>
            <a:endParaRPr lang="en-CA" sz="4800" b="1" cap="none" dirty="0"/>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363192" y="1252102"/>
            <a:ext cx="11921490" cy="4670204"/>
          </a:xfrm>
        </p:spPr>
        <p:txBody>
          <a:bodyPr>
            <a:normAutofit fontScale="47500" lnSpcReduction="20000"/>
          </a:bodyPr>
          <a:lstStyle/>
          <a:p>
            <a:endParaRPr lang="en-US" sz="2500" dirty="0"/>
          </a:p>
          <a:p>
            <a:endParaRPr lang="en-US" sz="2500" dirty="0"/>
          </a:p>
          <a:p>
            <a:endParaRPr lang="en-US" sz="7400" dirty="0"/>
          </a:p>
          <a:p>
            <a:r>
              <a:rPr lang="en-US" sz="7400" dirty="0"/>
              <a:t>In this step, we use the </a:t>
            </a:r>
            <a:r>
              <a:rPr lang="en-US" sz="7400" b="1" dirty="0"/>
              <a:t>RandomForestClassifier</a:t>
            </a:r>
            <a:r>
              <a:rPr lang="en-US" sz="7400" dirty="0"/>
              <a:t> Class to fit the training set to our model</a:t>
            </a:r>
          </a:p>
          <a:p>
            <a:r>
              <a:rPr lang="en-CA" sz="7400" spc="-5" dirty="0">
                <a:effectLst/>
                <a:ea typeface="Calibri" panose="020F0502020204030204" pitchFamily="34" charset="0"/>
              </a:rPr>
              <a:t>Here we have choose ‘entropy’ as our criterion</a:t>
            </a:r>
          </a:p>
          <a:p>
            <a:r>
              <a:rPr lang="en-CA" sz="7400" spc="-5" dirty="0" err="1">
                <a:ea typeface="Calibri" panose="020F0502020204030204" pitchFamily="34" charset="0"/>
              </a:rPr>
              <a:t>Classifier.fit</a:t>
            </a:r>
            <a:r>
              <a:rPr lang="en-CA" sz="7400" spc="-5" dirty="0">
                <a:ea typeface="Calibri" panose="020F0502020204030204" pitchFamily="34" charset="0"/>
              </a:rPr>
              <a:t>() function of </a:t>
            </a:r>
            <a:r>
              <a:rPr lang="en-IN" sz="8000" dirty="0" err="1"/>
              <a:t>sklearn</a:t>
            </a:r>
            <a:r>
              <a:rPr lang="en-IN" sz="8000" dirty="0"/>
              <a:t> fit method </a:t>
            </a:r>
            <a:r>
              <a:rPr lang="en-IN" sz="8000" b="1" dirty="0"/>
              <a:t>uses the training data as an input to train the machine learning model</a:t>
            </a:r>
            <a:r>
              <a:rPr lang="en-IN" sz="8000" dirty="0"/>
              <a:t>.</a:t>
            </a:r>
            <a:endParaRPr lang="en-CA" sz="7400" spc="-5" dirty="0">
              <a:effectLst/>
              <a:ea typeface="Calibri" panose="020F0502020204030204" pitchFamily="34" charset="0"/>
            </a:endParaRPr>
          </a:p>
          <a:p>
            <a:endParaRPr lang="en-US" sz="2400" dirty="0"/>
          </a:p>
          <a:p>
            <a:endParaRPr lang="en-US" sz="2500" dirty="0"/>
          </a:p>
          <a:p>
            <a:endParaRPr lang="en-US" dirty="0"/>
          </a:p>
          <a:p>
            <a:endParaRPr lang="en-US" dirty="0"/>
          </a:p>
          <a:p>
            <a:endParaRPr lang="en-US" dirty="0"/>
          </a:p>
          <a:p>
            <a:endParaRPr lang="en-US" dirty="0"/>
          </a:p>
          <a:p>
            <a:endParaRPr lang="en-US" dirty="0"/>
          </a:p>
          <a:p>
            <a:endParaRPr lang="en-CA" dirty="0"/>
          </a:p>
        </p:txBody>
      </p:sp>
      <p:pic>
        <p:nvPicPr>
          <p:cNvPr id="4" name="Picture 3">
            <a:extLst>
              <a:ext uri="{FF2B5EF4-FFF2-40B4-BE49-F238E27FC236}">
                <a16:creationId xmlns:a16="http://schemas.microsoft.com/office/drawing/2014/main" id="{ED696FA1-F306-4434-BC40-14A4D845B925}"/>
              </a:ext>
            </a:extLst>
          </p:cNvPr>
          <p:cNvPicPr>
            <a:picLocks noChangeAspect="1"/>
          </p:cNvPicPr>
          <p:nvPr/>
        </p:nvPicPr>
        <p:blipFill>
          <a:blip r:embed="rId2"/>
          <a:stretch>
            <a:fillRect/>
          </a:stretch>
        </p:blipFill>
        <p:spPr>
          <a:xfrm>
            <a:off x="2804862" y="4681844"/>
            <a:ext cx="7220958" cy="1848108"/>
          </a:xfrm>
          <a:prstGeom prst="rect">
            <a:avLst/>
          </a:prstGeom>
        </p:spPr>
      </p:pic>
    </p:spTree>
    <p:extLst>
      <p:ext uri="{BB962C8B-B14F-4D97-AF65-F5344CB8AC3E}">
        <p14:creationId xmlns:p14="http://schemas.microsoft.com/office/powerpoint/2010/main" val="223812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564543" y="472440"/>
            <a:ext cx="10131425" cy="830580"/>
          </a:xfrm>
        </p:spPr>
        <p:txBody>
          <a:bodyPr>
            <a:normAutofit/>
          </a:bodyPr>
          <a:lstStyle/>
          <a:p>
            <a:pPr algn="ctr"/>
            <a:r>
              <a:rPr lang="en-CA" sz="4800" b="1" cap="none" dirty="0"/>
              <a:t>6. Predicting the test set results</a:t>
            </a:r>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811123" y="1226101"/>
            <a:ext cx="11921490" cy="5429249"/>
          </a:xfrm>
        </p:spPr>
        <p:txBody>
          <a:bodyPr/>
          <a:lstStyle/>
          <a:p>
            <a:endParaRPr lang="en-US" sz="2500" dirty="0"/>
          </a:p>
          <a:p>
            <a:pPr marL="0" indent="0" algn="ctr">
              <a:buNone/>
            </a:pPr>
            <a:endParaRPr lang="en-US" sz="2500" dirty="0"/>
          </a:p>
          <a:p>
            <a:endParaRPr lang="en-US" sz="2500" dirty="0"/>
          </a:p>
          <a:p>
            <a:r>
              <a:rPr lang="en-US" sz="2500" dirty="0"/>
              <a:t>In this step we used the </a:t>
            </a:r>
            <a:r>
              <a:rPr lang="en-US" sz="2500" dirty="0" err="1"/>
              <a:t>classfier.predict</a:t>
            </a:r>
            <a:r>
              <a:rPr lang="en-US" sz="2500" dirty="0"/>
              <a:t>() function to create the predict results</a:t>
            </a:r>
          </a:p>
          <a:p>
            <a:r>
              <a:rPr lang="en-US" sz="2500" dirty="0"/>
              <a:t>The predict results are then saved in a variable called </a:t>
            </a:r>
            <a:r>
              <a:rPr lang="en-US" sz="2500" dirty="0" err="1"/>
              <a:t>y_pred</a:t>
            </a:r>
            <a:endParaRPr lang="en-US" sz="2500" dirty="0"/>
          </a:p>
          <a:p>
            <a:endParaRPr lang="en-US" sz="2500" dirty="0"/>
          </a:p>
          <a:p>
            <a:pPr marL="0" indent="0">
              <a:buNone/>
            </a:pPr>
            <a:endParaRPr lang="en-US" sz="2500" dirty="0"/>
          </a:p>
          <a:p>
            <a:pPr marL="0" indent="0">
              <a:buNone/>
            </a:pPr>
            <a:endParaRPr lang="en-US" sz="2500" dirty="0"/>
          </a:p>
          <a:p>
            <a:endParaRPr lang="en-US" sz="2500" dirty="0"/>
          </a:p>
          <a:p>
            <a:endParaRPr lang="en-US" sz="2500" dirty="0"/>
          </a:p>
          <a:p>
            <a:endParaRPr lang="en-US" dirty="0"/>
          </a:p>
          <a:p>
            <a:endParaRPr lang="en-US" dirty="0"/>
          </a:p>
          <a:p>
            <a:endParaRPr lang="en-US" dirty="0"/>
          </a:p>
          <a:p>
            <a:endParaRPr lang="en-US" dirty="0"/>
          </a:p>
          <a:p>
            <a:endParaRPr lang="en-US" dirty="0"/>
          </a:p>
          <a:p>
            <a:endParaRPr lang="en-CA" dirty="0"/>
          </a:p>
        </p:txBody>
      </p:sp>
      <p:pic>
        <p:nvPicPr>
          <p:cNvPr id="4" name="Picture 3">
            <a:extLst>
              <a:ext uri="{FF2B5EF4-FFF2-40B4-BE49-F238E27FC236}">
                <a16:creationId xmlns:a16="http://schemas.microsoft.com/office/drawing/2014/main" id="{A6B508B1-94FC-160D-9CC8-75242E1CE350}"/>
              </a:ext>
            </a:extLst>
          </p:cNvPr>
          <p:cNvPicPr>
            <a:picLocks noChangeAspect="1"/>
          </p:cNvPicPr>
          <p:nvPr/>
        </p:nvPicPr>
        <p:blipFill>
          <a:blip r:embed="rId2"/>
          <a:stretch>
            <a:fillRect/>
          </a:stretch>
        </p:blipFill>
        <p:spPr>
          <a:xfrm>
            <a:off x="1500568" y="3940726"/>
            <a:ext cx="7440063" cy="1514686"/>
          </a:xfrm>
          <a:prstGeom prst="rect">
            <a:avLst/>
          </a:prstGeom>
        </p:spPr>
      </p:pic>
      <p:pic>
        <p:nvPicPr>
          <p:cNvPr id="5" name="Picture 4">
            <a:extLst>
              <a:ext uri="{FF2B5EF4-FFF2-40B4-BE49-F238E27FC236}">
                <a16:creationId xmlns:a16="http://schemas.microsoft.com/office/drawing/2014/main" id="{3815929C-8951-2F87-F440-19F57922FA93}"/>
              </a:ext>
            </a:extLst>
          </p:cNvPr>
          <p:cNvPicPr>
            <a:picLocks noChangeAspect="1"/>
          </p:cNvPicPr>
          <p:nvPr/>
        </p:nvPicPr>
        <p:blipFill>
          <a:blip r:embed="rId3"/>
          <a:stretch>
            <a:fillRect/>
          </a:stretch>
        </p:blipFill>
        <p:spPr>
          <a:xfrm>
            <a:off x="9308707" y="2527935"/>
            <a:ext cx="2533650" cy="3857625"/>
          </a:xfrm>
          <a:prstGeom prst="rect">
            <a:avLst/>
          </a:prstGeom>
        </p:spPr>
      </p:pic>
    </p:spTree>
    <p:extLst>
      <p:ext uri="{BB962C8B-B14F-4D97-AF65-F5344CB8AC3E}">
        <p14:creationId xmlns:p14="http://schemas.microsoft.com/office/powerpoint/2010/main" val="330107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471116" y="475861"/>
            <a:ext cx="10131425" cy="982044"/>
          </a:xfrm>
        </p:spPr>
        <p:txBody>
          <a:bodyPr>
            <a:normAutofit/>
          </a:bodyPr>
          <a:lstStyle/>
          <a:p>
            <a:pPr algn="ctr"/>
            <a:r>
              <a:rPr lang="en-CA" sz="4800" b="1" cap="none" dirty="0"/>
              <a:t>7. Confusion matrix</a:t>
            </a:r>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270510" y="504885"/>
            <a:ext cx="11921490" cy="5429249"/>
          </a:xfrm>
        </p:spPr>
        <p:txBody>
          <a:bodyPr>
            <a:noAutofit/>
          </a:bodyPr>
          <a:lstStyle/>
          <a:p>
            <a:pPr marL="0" indent="0">
              <a:buNone/>
            </a:pPr>
            <a:r>
              <a:rPr lang="en-IN" sz="2200" dirty="0"/>
              <a:t>A confusion matrix is a table that is used to define the performance of a classification algorithm. A confusion matrix visualizes and summarizes the performance of a classification algorithm.</a:t>
            </a:r>
            <a:endParaRPr lang="en-US" sz="2200" dirty="0"/>
          </a:p>
          <a:p>
            <a:pPr marL="0" indent="0">
              <a:buNone/>
            </a:pPr>
            <a:r>
              <a:rPr lang="en-US" sz="2200" dirty="0"/>
              <a:t>Calculating a confusion matrix can give you a better idea of what your classification model is getting right and what types of errors it is making.</a:t>
            </a:r>
          </a:p>
          <a:p>
            <a:pPr marL="0" indent="0">
              <a:buNone/>
            </a:pPr>
            <a:r>
              <a:rPr lang="en-US" sz="2200" dirty="0"/>
              <a:t>When the true values of the Test Set are known, a table called the confusion matrix is used to display the proportion of correct and incorrect predictions on a classification task.</a:t>
            </a:r>
          </a:p>
          <a:p>
            <a:pPr marL="0" indent="0">
              <a:buNone/>
            </a:pPr>
            <a:r>
              <a:rPr lang="en-US" sz="2200" b="0" i="0" dirty="0">
                <a:effectLst/>
                <a:latin typeface="source-serif-pro"/>
              </a:rPr>
              <a:t>The True values are the number of correct predictions made.</a:t>
            </a:r>
            <a:endParaRPr lang="en-US" sz="2200" dirty="0"/>
          </a:p>
          <a:p>
            <a:pPr marL="0" indent="0">
              <a:buNone/>
            </a:pPr>
            <a:endParaRPr lang="en-CA" sz="2200" dirty="0"/>
          </a:p>
        </p:txBody>
      </p:sp>
      <p:pic>
        <p:nvPicPr>
          <p:cNvPr id="4" name="Picture 3">
            <a:extLst>
              <a:ext uri="{FF2B5EF4-FFF2-40B4-BE49-F238E27FC236}">
                <a16:creationId xmlns:a16="http://schemas.microsoft.com/office/drawing/2014/main" id="{5AA72E44-D4BE-93AA-6CB9-95082AFA157D}"/>
              </a:ext>
            </a:extLst>
          </p:cNvPr>
          <p:cNvPicPr>
            <a:picLocks noChangeAspect="1"/>
          </p:cNvPicPr>
          <p:nvPr/>
        </p:nvPicPr>
        <p:blipFill>
          <a:blip r:embed="rId2"/>
          <a:stretch>
            <a:fillRect/>
          </a:stretch>
        </p:blipFill>
        <p:spPr>
          <a:xfrm>
            <a:off x="8309363" y="4255650"/>
            <a:ext cx="3115110" cy="2067213"/>
          </a:xfrm>
          <a:prstGeom prst="rect">
            <a:avLst/>
          </a:prstGeom>
        </p:spPr>
      </p:pic>
    </p:spTree>
    <p:extLst>
      <p:ext uri="{BB962C8B-B14F-4D97-AF65-F5344CB8AC3E}">
        <p14:creationId xmlns:p14="http://schemas.microsoft.com/office/powerpoint/2010/main" val="379809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471116" y="212035"/>
            <a:ext cx="10131425" cy="830580"/>
          </a:xfrm>
        </p:spPr>
        <p:txBody>
          <a:bodyPr>
            <a:normAutofit/>
          </a:bodyPr>
          <a:lstStyle/>
          <a:p>
            <a:pPr algn="ctr"/>
            <a:r>
              <a:rPr lang="en-CA" sz="4800" b="1" cap="none" dirty="0"/>
              <a:t>Confusion matrix </a:t>
            </a:r>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137161" y="1303020"/>
            <a:ext cx="11921490" cy="5429249"/>
          </a:xfrm>
        </p:spPr>
        <p:txBody>
          <a:bodyPr/>
          <a:lstStyle/>
          <a:p>
            <a:r>
              <a:rPr lang="en-US" sz="2500" dirty="0"/>
              <a:t>Displaying the confusion matrix </a:t>
            </a:r>
            <a:br>
              <a:rPr lang="en-US" sz="2500" dirty="0"/>
            </a:br>
            <a:endParaRPr lang="en-US" sz="2500" dirty="0"/>
          </a:p>
          <a:p>
            <a:pPr marL="0" indent="0">
              <a:buNone/>
            </a:pPr>
            <a:endParaRPr lang="en-US" sz="2500" dirty="0"/>
          </a:p>
          <a:p>
            <a:endParaRPr lang="en-US" sz="2500" dirty="0"/>
          </a:p>
          <a:p>
            <a:endParaRPr lang="en-US" sz="2500" dirty="0"/>
          </a:p>
          <a:p>
            <a:endParaRPr lang="en-US" dirty="0"/>
          </a:p>
          <a:p>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19A1662C-B7D6-BFED-B9CB-266B5EEF99EE}"/>
              </a:ext>
            </a:extLst>
          </p:cNvPr>
          <p:cNvPicPr>
            <a:picLocks noChangeAspect="1"/>
          </p:cNvPicPr>
          <p:nvPr/>
        </p:nvPicPr>
        <p:blipFill>
          <a:blip r:embed="rId2"/>
          <a:stretch>
            <a:fillRect/>
          </a:stretch>
        </p:blipFill>
        <p:spPr>
          <a:xfrm>
            <a:off x="5536828" y="2545857"/>
            <a:ext cx="5934903" cy="3019846"/>
          </a:xfrm>
          <a:prstGeom prst="rect">
            <a:avLst/>
          </a:prstGeom>
        </p:spPr>
      </p:pic>
      <p:pic>
        <p:nvPicPr>
          <p:cNvPr id="4" name="Picture 3">
            <a:extLst>
              <a:ext uri="{FF2B5EF4-FFF2-40B4-BE49-F238E27FC236}">
                <a16:creationId xmlns:a16="http://schemas.microsoft.com/office/drawing/2014/main" id="{0E17C992-367F-385F-32F9-5EEA56E75CEF}"/>
              </a:ext>
            </a:extLst>
          </p:cNvPr>
          <p:cNvPicPr>
            <a:picLocks noChangeAspect="1"/>
          </p:cNvPicPr>
          <p:nvPr/>
        </p:nvPicPr>
        <p:blipFill>
          <a:blip r:embed="rId3"/>
          <a:stretch>
            <a:fillRect/>
          </a:stretch>
        </p:blipFill>
        <p:spPr>
          <a:xfrm>
            <a:off x="305150" y="2963956"/>
            <a:ext cx="4030420" cy="2666283"/>
          </a:xfrm>
          <a:prstGeom prst="rect">
            <a:avLst/>
          </a:prstGeom>
        </p:spPr>
      </p:pic>
    </p:spTree>
    <p:extLst>
      <p:ext uri="{BB962C8B-B14F-4D97-AF65-F5344CB8AC3E}">
        <p14:creationId xmlns:p14="http://schemas.microsoft.com/office/powerpoint/2010/main" val="115193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606176" y="173334"/>
            <a:ext cx="10336242" cy="1464906"/>
          </a:xfrm>
        </p:spPr>
        <p:txBody>
          <a:bodyPr>
            <a:normAutofit fontScale="90000"/>
          </a:bodyPr>
          <a:lstStyle/>
          <a:p>
            <a:r>
              <a:rPr lang="en-CA" b="1" dirty="0">
                <a:latin typeface="+mn-lt"/>
                <a:ea typeface="Times New Roman" panose="02020603050405020304" pitchFamily="18" charset="0"/>
                <a:cs typeface="Times New Roman" panose="02020603050405020304" pitchFamily="18" charset="0"/>
              </a:rPr>
              <a:t>8. </a:t>
            </a:r>
            <a:r>
              <a:rPr lang="en-CA" b="1" dirty="0">
                <a:effectLst/>
                <a:latin typeface="+mn-lt"/>
                <a:ea typeface="Times New Roman" panose="02020603050405020304" pitchFamily="18" charset="0"/>
                <a:cs typeface="Times New Roman" panose="02020603050405020304" pitchFamily="18" charset="0"/>
              </a:rPr>
              <a:t>Comparing the Real Values with Predicted Values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CA" sz="4800" b="1" cap="none" dirty="0"/>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0" y="2112997"/>
            <a:ext cx="11921490" cy="4571669"/>
          </a:xfrm>
        </p:spPr>
        <p:txBody>
          <a:bodyPr>
            <a:normAutofit lnSpcReduction="10000"/>
          </a:bodyPr>
          <a:lstStyle/>
          <a:p>
            <a:pPr marL="0" indent="0">
              <a:buNone/>
            </a:pPr>
            <a:endParaRPr lang="en-US" sz="2500" dirty="0"/>
          </a:p>
          <a:p>
            <a:endParaRPr lang="en-US" sz="2500" dirty="0"/>
          </a:p>
          <a:p>
            <a:r>
              <a:rPr lang="en-US" sz="2500" dirty="0"/>
              <a:t>To compare the </a:t>
            </a:r>
            <a:r>
              <a:rPr lang="en-US" sz="2500" dirty="0" err="1"/>
              <a:t>categorised</a:t>
            </a:r>
            <a:r>
              <a:rPr lang="en-US" sz="2500" dirty="0"/>
              <a:t> values of the original Test set (y test) and the predicted results (y pred), a Pandas </a:t>
            </a:r>
            <a:r>
              <a:rPr lang="en-US" sz="2500" dirty="0" err="1"/>
              <a:t>DataFrame</a:t>
            </a:r>
            <a:r>
              <a:rPr lang="en-US" sz="2500" dirty="0"/>
              <a:t> is constructed in this stage.</a:t>
            </a:r>
          </a:p>
          <a:p>
            <a:r>
              <a:rPr lang="en-US" sz="2500" dirty="0"/>
              <a:t>This extra step, which is mostly employed </a:t>
            </a:r>
            <a:r>
              <a:rPr lang="en-US" sz="2500"/>
              <a:t>in Classification </a:t>
            </a:r>
            <a:r>
              <a:rPr lang="en-US" sz="2500" dirty="0"/>
              <a:t>to assess the precision of the predicted value, is not as helpful as the Confusion matrix. Try to identify the value that was predicted wrongly!</a:t>
            </a:r>
          </a:p>
          <a:p>
            <a:endParaRPr lang="en-US" sz="2500" dirty="0"/>
          </a:p>
          <a:p>
            <a:br>
              <a:rPr lang="en-US" sz="2500" dirty="0"/>
            </a:br>
            <a:endParaRPr lang="en-US" sz="2500" dirty="0"/>
          </a:p>
          <a:p>
            <a:pPr marL="0" indent="0">
              <a:buNone/>
            </a:pPr>
            <a:endParaRPr lang="en-US" sz="2500" dirty="0"/>
          </a:p>
          <a:p>
            <a:endParaRPr lang="en-US" sz="2500" dirty="0"/>
          </a:p>
          <a:p>
            <a:endParaRPr lang="en-US" sz="2500" dirty="0"/>
          </a:p>
          <a:p>
            <a:endParaRPr lang="en-US" dirty="0"/>
          </a:p>
          <a:p>
            <a:endParaRPr lang="en-US" dirty="0"/>
          </a:p>
          <a:p>
            <a:endParaRPr lang="en-US" dirty="0"/>
          </a:p>
          <a:p>
            <a:endParaRPr lang="en-US" dirty="0"/>
          </a:p>
          <a:p>
            <a:endParaRPr lang="en-US" dirty="0"/>
          </a:p>
          <a:p>
            <a:endParaRPr lang="en-CA" dirty="0"/>
          </a:p>
        </p:txBody>
      </p:sp>
      <p:pic>
        <p:nvPicPr>
          <p:cNvPr id="4" name="Picture 3">
            <a:extLst>
              <a:ext uri="{FF2B5EF4-FFF2-40B4-BE49-F238E27FC236}">
                <a16:creationId xmlns:a16="http://schemas.microsoft.com/office/drawing/2014/main" id="{C47AE55A-CFBD-337B-2201-93F7836FE3EB}"/>
              </a:ext>
            </a:extLst>
          </p:cNvPr>
          <p:cNvPicPr>
            <a:picLocks noChangeAspect="1"/>
          </p:cNvPicPr>
          <p:nvPr/>
        </p:nvPicPr>
        <p:blipFill>
          <a:blip r:embed="rId2"/>
          <a:stretch>
            <a:fillRect/>
          </a:stretch>
        </p:blipFill>
        <p:spPr>
          <a:xfrm>
            <a:off x="2188311" y="3429000"/>
            <a:ext cx="7087589" cy="3255666"/>
          </a:xfrm>
          <a:prstGeom prst="rect">
            <a:avLst/>
          </a:prstGeom>
        </p:spPr>
      </p:pic>
    </p:spTree>
    <p:extLst>
      <p:ext uri="{BB962C8B-B14F-4D97-AF65-F5344CB8AC3E}">
        <p14:creationId xmlns:p14="http://schemas.microsoft.com/office/powerpoint/2010/main" val="170111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6256F2-8F22-9045-39FE-9F7CF191DD84}"/>
              </a:ext>
            </a:extLst>
          </p:cNvPr>
          <p:cNvSpPr>
            <a:spLocks noGrp="1"/>
          </p:cNvSpPr>
          <p:nvPr>
            <p:ph type="body" idx="1"/>
          </p:nvPr>
        </p:nvSpPr>
        <p:spPr>
          <a:xfrm>
            <a:off x="541962" y="1199508"/>
            <a:ext cx="10131428" cy="1447800"/>
          </a:xfrm>
        </p:spPr>
        <p:txBody>
          <a:bodyPr/>
          <a:lstStyle/>
          <a:p>
            <a:r>
              <a:rPr lang="en-US" dirty="0"/>
              <a:t>We used matplotlib to visualize the data points for training and test set.</a:t>
            </a:r>
          </a:p>
          <a:p>
            <a:r>
              <a:rPr lang="en-US" dirty="0"/>
              <a:t>The </a:t>
            </a:r>
            <a:r>
              <a:rPr lang="en-US" b="1" dirty="0"/>
              <a:t>show() function</a:t>
            </a:r>
            <a:r>
              <a:rPr lang="en-US" dirty="0"/>
              <a:t> in </a:t>
            </a:r>
            <a:r>
              <a:rPr lang="en-US" dirty="0" err="1"/>
              <a:t>pyplot</a:t>
            </a:r>
            <a:r>
              <a:rPr lang="en-US" dirty="0"/>
              <a:t> module of matplotlib library is used to display  figures.</a:t>
            </a:r>
          </a:p>
          <a:p>
            <a:r>
              <a:rPr lang="en-US" dirty="0"/>
              <a:t> </a:t>
            </a:r>
            <a:endParaRPr lang="en-IN" dirty="0"/>
          </a:p>
        </p:txBody>
      </p:sp>
      <p:sp>
        <p:nvSpPr>
          <p:cNvPr id="4" name="Rectangle 1">
            <a:extLst>
              <a:ext uri="{FF2B5EF4-FFF2-40B4-BE49-F238E27FC236}">
                <a16:creationId xmlns:a16="http://schemas.microsoft.com/office/drawing/2014/main" id="{C84FCEFF-CF1C-7057-77DD-49AE0AFC69D6}"/>
              </a:ext>
            </a:extLst>
          </p:cNvPr>
          <p:cNvSpPr>
            <a:spLocks noGrp="1" noChangeArrowheads="1"/>
          </p:cNvSpPr>
          <p:nvPr>
            <p:ph type="title"/>
          </p:nvPr>
        </p:nvSpPr>
        <p:spPr bwMode="auto">
          <a:xfrm>
            <a:off x="2467762" y="235803"/>
            <a:ext cx="71846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800" b="1" dirty="0">
                <a:ln>
                  <a:noFill/>
                </a:ln>
                <a:latin typeface="+mn-lt"/>
              </a:rPr>
              <a:t>9</a:t>
            </a:r>
            <a:r>
              <a:rPr kumimoji="0" lang="en-US" altLang="en-US" sz="4800" b="1" i="0" u="none" strike="noStrike" cap="none" normalizeH="0" baseline="0" dirty="0">
                <a:ln>
                  <a:noFill/>
                </a:ln>
                <a:solidFill>
                  <a:schemeClr val="tx1"/>
                </a:solidFill>
                <a:effectLst/>
                <a:latin typeface="+mn-lt"/>
              </a:rPr>
              <a:t>. VISUALIZING THE RESULT</a:t>
            </a:r>
            <a:endParaRPr kumimoji="0" lang="en-US" altLang="en-US" b="0" i="0" u="none" strike="noStrike" cap="none" normalizeH="0" baseline="0" dirty="0">
              <a:ln>
                <a:noFill/>
              </a:ln>
              <a:solidFill>
                <a:schemeClr val="tx1"/>
              </a:solidFill>
              <a:effectLst/>
              <a:latin typeface="+mn-lt"/>
            </a:endParaRPr>
          </a:p>
        </p:txBody>
      </p:sp>
      <p:pic>
        <p:nvPicPr>
          <p:cNvPr id="8" name="Picture 7">
            <a:extLst>
              <a:ext uri="{FF2B5EF4-FFF2-40B4-BE49-F238E27FC236}">
                <a16:creationId xmlns:a16="http://schemas.microsoft.com/office/drawing/2014/main" id="{325FCC25-2793-BB47-F8F7-D1A3946CA516}"/>
              </a:ext>
            </a:extLst>
          </p:cNvPr>
          <p:cNvPicPr>
            <a:picLocks noChangeAspect="1"/>
          </p:cNvPicPr>
          <p:nvPr/>
        </p:nvPicPr>
        <p:blipFill>
          <a:blip r:embed="rId2"/>
          <a:stretch>
            <a:fillRect/>
          </a:stretch>
        </p:blipFill>
        <p:spPr>
          <a:xfrm>
            <a:off x="393254" y="2885380"/>
            <a:ext cx="4295775" cy="3095625"/>
          </a:xfrm>
          <a:prstGeom prst="rect">
            <a:avLst/>
          </a:prstGeom>
        </p:spPr>
      </p:pic>
      <p:pic>
        <p:nvPicPr>
          <p:cNvPr id="10" name="Picture 9">
            <a:extLst>
              <a:ext uri="{FF2B5EF4-FFF2-40B4-BE49-F238E27FC236}">
                <a16:creationId xmlns:a16="http://schemas.microsoft.com/office/drawing/2014/main" id="{5B93498C-3C12-71C9-078A-EBFD089D9796}"/>
              </a:ext>
            </a:extLst>
          </p:cNvPr>
          <p:cNvPicPr>
            <a:picLocks noChangeAspect="1"/>
          </p:cNvPicPr>
          <p:nvPr/>
        </p:nvPicPr>
        <p:blipFill>
          <a:blip r:embed="rId3"/>
          <a:stretch>
            <a:fillRect/>
          </a:stretch>
        </p:blipFill>
        <p:spPr>
          <a:xfrm>
            <a:off x="6413374" y="2866330"/>
            <a:ext cx="4543425" cy="3114675"/>
          </a:xfrm>
          <a:prstGeom prst="rect">
            <a:avLst/>
          </a:prstGeom>
        </p:spPr>
      </p:pic>
    </p:spTree>
    <p:extLst>
      <p:ext uri="{BB962C8B-B14F-4D97-AF65-F5344CB8AC3E}">
        <p14:creationId xmlns:p14="http://schemas.microsoft.com/office/powerpoint/2010/main" val="295803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523314" y="820306"/>
            <a:ext cx="10131425" cy="830580"/>
          </a:xfrm>
        </p:spPr>
        <p:txBody>
          <a:bodyPr>
            <a:normAutofit/>
          </a:bodyPr>
          <a:lstStyle/>
          <a:p>
            <a:pPr algn="ctr"/>
            <a:r>
              <a:rPr lang="en-US" sz="4800" b="1" cap="none" dirty="0"/>
              <a:t>10. Evaluation Matrix</a:t>
            </a:r>
            <a:endParaRPr lang="en-CA" sz="4800" b="1" cap="none" dirty="0"/>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0" y="971220"/>
            <a:ext cx="11921490" cy="5429249"/>
          </a:xfrm>
        </p:spPr>
        <p:txBody>
          <a:bodyPr/>
          <a:lstStyle/>
          <a:p>
            <a:r>
              <a:rPr lang="en-IN" sz="2800" dirty="0"/>
              <a:t>Evaluation metrics are </a:t>
            </a:r>
            <a:r>
              <a:rPr lang="en-IN" sz="2800" b="1" dirty="0"/>
              <a:t>used to measure the quality of the  machine learning model</a:t>
            </a:r>
            <a:r>
              <a:rPr lang="en-IN" sz="2800" dirty="0"/>
              <a:t>.</a:t>
            </a:r>
          </a:p>
          <a:p>
            <a:r>
              <a:rPr lang="en-US" sz="2400" dirty="0"/>
              <a:t>The evaluation metrics help us understand how well our model has performed for the given data. In this way, we can improve the model's performance by tuning the hyper-parameters.</a:t>
            </a:r>
          </a:p>
          <a:p>
            <a:pPr marL="0" indent="0" algn="ctr">
              <a:buNone/>
            </a:pPr>
            <a:r>
              <a:rPr lang="en-US" sz="2400" b="1" dirty="0"/>
              <a:t>Performance matrix used for evaluation</a:t>
            </a:r>
          </a:p>
          <a:p>
            <a:r>
              <a:rPr lang="en-US" sz="2400" dirty="0"/>
              <a:t>1. Accuracy</a:t>
            </a:r>
          </a:p>
          <a:p>
            <a:r>
              <a:rPr lang="en-US" sz="2400" dirty="0"/>
              <a:t>2. Precision</a:t>
            </a:r>
          </a:p>
          <a:p>
            <a:r>
              <a:rPr lang="en-US" sz="2400" dirty="0"/>
              <a:t>3. F-Score</a:t>
            </a:r>
            <a:endParaRPr lang="en-CA" sz="2400" dirty="0"/>
          </a:p>
        </p:txBody>
      </p:sp>
    </p:spTree>
    <p:extLst>
      <p:ext uri="{BB962C8B-B14F-4D97-AF65-F5344CB8AC3E}">
        <p14:creationId xmlns:p14="http://schemas.microsoft.com/office/powerpoint/2010/main" val="202180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709649" y="284478"/>
            <a:ext cx="10131425" cy="830580"/>
          </a:xfrm>
        </p:spPr>
        <p:txBody>
          <a:bodyPr>
            <a:normAutofit/>
          </a:bodyPr>
          <a:lstStyle/>
          <a:p>
            <a:pPr algn="ctr"/>
            <a:r>
              <a:rPr lang="en-CA" sz="4800" b="1" cap="none" dirty="0"/>
              <a:t>ACCURACY</a:t>
            </a:r>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270510" y="1505476"/>
            <a:ext cx="11921490" cy="5429249"/>
          </a:xfrm>
        </p:spPr>
        <p:txBody>
          <a:bodyPr/>
          <a:lstStyle/>
          <a:p>
            <a:pPr algn="r"/>
            <a:endParaRPr lang="en-US" sz="2500" dirty="0"/>
          </a:p>
          <a:p>
            <a:pPr marL="0" indent="0">
              <a:buNone/>
            </a:pPr>
            <a:endParaRPr lang="en-US" sz="2500" dirty="0"/>
          </a:p>
          <a:p>
            <a:r>
              <a:rPr lang="en-US" sz="2800" dirty="0"/>
              <a:t>The accuracy metric can be stated as the number of correct predictions to the total number of predictions.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A" dirty="0"/>
          </a:p>
        </p:txBody>
      </p:sp>
      <p:pic>
        <p:nvPicPr>
          <p:cNvPr id="4" name="Picture 3">
            <a:extLst>
              <a:ext uri="{FF2B5EF4-FFF2-40B4-BE49-F238E27FC236}">
                <a16:creationId xmlns:a16="http://schemas.microsoft.com/office/drawing/2014/main" id="{31D421E5-0ED9-698A-C15A-4D02301B5A4A}"/>
              </a:ext>
            </a:extLst>
          </p:cNvPr>
          <p:cNvPicPr>
            <a:picLocks noChangeAspect="1"/>
          </p:cNvPicPr>
          <p:nvPr/>
        </p:nvPicPr>
        <p:blipFill>
          <a:blip r:embed="rId2"/>
          <a:stretch>
            <a:fillRect/>
          </a:stretch>
        </p:blipFill>
        <p:spPr>
          <a:xfrm>
            <a:off x="565005" y="4878063"/>
            <a:ext cx="10329705" cy="1885582"/>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8C82E281-4018-51C7-BED3-BC53DBD3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42" y="2833099"/>
            <a:ext cx="10222432" cy="1873885"/>
          </a:xfrm>
          <a:prstGeom prst="rect">
            <a:avLst/>
          </a:prstGeom>
        </p:spPr>
      </p:pic>
    </p:spTree>
    <p:extLst>
      <p:ext uri="{BB962C8B-B14F-4D97-AF65-F5344CB8AC3E}">
        <p14:creationId xmlns:p14="http://schemas.microsoft.com/office/powerpoint/2010/main" val="132820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A174-E271-0419-B44A-C584E520CCB8}"/>
              </a:ext>
            </a:extLst>
          </p:cNvPr>
          <p:cNvSpPr>
            <a:spLocks noGrp="1"/>
          </p:cNvSpPr>
          <p:nvPr>
            <p:ph type="title"/>
          </p:nvPr>
        </p:nvSpPr>
        <p:spPr>
          <a:xfrm>
            <a:off x="685801" y="609601"/>
            <a:ext cx="10131425" cy="762000"/>
          </a:xfrm>
        </p:spPr>
        <p:txBody>
          <a:bodyPr>
            <a:noAutofit/>
          </a:bodyPr>
          <a:lstStyle/>
          <a:p>
            <a:pPr algn="ctr"/>
            <a:r>
              <a:rPr lang="en-US" sz="5300" b="1" dirty="0"/>
              <a:t>Topics</a:t>
            </a:r>
            <a:endParaRPr lang="en-CA" sz="5300" b="1" dirty="0"/>
          </a:p>
        </p:txBody>
      </p:sp>
      <p:sp>
        <p:nvSpPr>
          <p:cNvPr id="3" name="Content Placeholder 2">
            <a:extLst>
              <a:ext uri="{FF2B5EF4-FFF2-40B4-BE49-F238E27FC236}">
                <a16:creationId xmlns:a16="http://schemas.microsoft.com/office/drawing/2014/main" id="{04AE79E0-BBCB-0BA3-6617-3C742756DDAA}"/>
              </a:ext>
            </a:extLst>
          </p:cNvPr>
          <p:cNvSpPr>
            <a:spLocks noGrp="1"/>
          </p:cNvSpPr>
          <p:nvPr>
            <p:ph idx="1"/>
          </p:nvPr>
        </p:nvSpPr>
        <p:spPr>
          <a:xfrm>
            <a:off x="685801" y="1371601"/>
            <a:ext cx="10131425" cy="5278581"/>
          </a:xfrm>
        </p:spPr>
        <p:txBody>
          <a:bodyPr>
            <a:normAutofit fontScale="85000" lnSpcReduction="20000"/>
          </a:bodyPr>
          <a:lstStyle/>
          <a:p>
            <a:pPr>
              <a:buFont typeface="Wingdings" panose="05000000000000000000" pitchFamily="2" charset="2"/>
              <a:buChar char="Ø"/>
            </a:pPr>
            <a:endParaRPr lang="en-US" sz="2500" dirty="0"/>
          </a:p>
          <a:p>
            <a:pPr>
              <a:buFont typeface="Wingdings" panose="05000000000000000000" pitchFamily="2" charset="2"/>
              <a:buChar char="Ø"/>
            </a:pPr>
            <a:r>
              <a:rPr lang="en-US" sz="2500" dirty="0"/>
              <a:t>  Introduction</a:t>
            </a:r>
          </a:p>
          <a:p>
            <a:pPr>
              <a:buFont typeface="Wingdings" panose="05000000000000000000" pitchFamily="2" charset="2"/>
              <a:buChar char="Ø"/>
            </a:pPr>
            <a:r>
              <a:rPr lang="en-US" sz="2500" dirty="0"/>
              <a:t>  Data Analysis</a:t>
            </a:r>
          </a:p>
          <a:p>
            <a:pPr>
              <a:buFont typeface="Wingdings" panose="05000000000000000000" pitchFamily="2" charset="2"/>
              <a:buChar char="Ø"/>
            </a:pPr>
            <a:r>
              <a:rPr lang="en-US" sz="2500" dirty="0"/>
              <a:t>  Classification</a:t>
            </a:r>
          </a:p>
          <a:p>
            <a:pPr>
              <a:buFont typeface="Wingdings" panose="05000000000000000000" pitchFamily="2" charset="2"/>
              <a:buChar char="Ø"/>
            </a:pPr>
            <a:r>
              <a:rPr lang="en-US" sz="2500" dirty="0"/>
              <a:t>  Random Forest</a:t>
            </a:r>
          </a:p>
          <a:p>
            <a:pPr>
              <a:buFont typeface="Wingdings" panose="05000000000000000000" pitchFamily="2" charset="2"/>
              <a:buChar char="Ø"/>
            </a:pPr>
            <a:r>
              <a:rPr lang="en-US" sz="2500" dirty="0"/>
              <a:t>  Dataset Selection</a:t>
            </a:r>
          </a:p>
          <a:p>
            <a:pPr>
              <a:buFont typeface="Wingdings" panose="05000000000000000000" pitchFamily="2" charset="2"/>
              <a:buChar char="Ø"/>
            </a:pPr>
            <a:r>
              <a:rPr lang="en-US" sz="2500" dirty="0"/>
              <a:t>  Importing the Libraries</a:t>
            </a:r>
          </a:p>
          <a:p>
            <a:pPr>
              <a:buFont typeface="Wingdings" panose="05000000000000000000" pitchFamily="2" charset="2"/>
              <a:buChar char="Ø"/>
            </a:pPr>
            <a:r>
              <a:rPr lang="en-CA" sz="2500" dirty="0"/>
              <a:t> </a:t>
            </a:r>
            <a:r>
              <a:rPr lang="en-US" sz="2500" dirty="0"/>
              <a:t>Splitting the data into training and test data</a:t>
            </a:r>
            <a:r>
              <a:rPr lang="en-CA" sz="2500" dirty="0"/>
              <a:t>  </a:t>
            </a:r>
          </a:p>
          <a:p>
            <a:pPr>
              <a:buFont typeface="Wingdings" panose="05000000000000000000" pitchFamily="2" charset="2"/>
              <a:buChar char="Ø"/>
            </a:pPr>
            <a:r>
              <a:rPr lang="en-CA" sz="2500" dirty="0"/>
              <a:t> Data Visualization</a:t>
            </a:r>
          </a:p>
          <a:p>
            <a:pPr>
              <a:buFont typeface="Wingdings" panose="05000000000000000000" pitchFamily="2" charset="2"/>
              <a:buChar char="Ø"/>
            </a:pPr>
            <a:r>
              <a:rPr lang="en-US" sz="2500" dirty="0"/>
              <a:t> Predicting test result </a:t>
            </a:r>
          </a:p>
          <a:p>
            <a:pPr>
              <a:buFont typeface="Wingdings" panose="05000000000000000000" pitchFamily="2" charset="2"/>
              <a:buChar char="Ø"/>
            </a:pPr>
            <a:r>
              <a:rPr lang="en-US" sz="2500" dirty="0"/>
              <a:t> Confusion matrix</a:t>
            </a:r>
          </a:p>
          <a:p>
            <a:pPr>
              <a:buFont typeface="Wingdings" panose="05000000000000000000" pitchFamily="2" charset="2"/>
              <a:buChar char="Ø"/>
            </a:pPr>
            <a:r>
              <a:rPr lang="en-US" sz="2500" dirty="0"/>
              <a:t>  Visualization</a:t>
            </a:r>
          </a:p>
          <a:p>
            <a:pPr>
              <a:buFont typeface="Wingdings" panose="05000000000000000000" pitchFamily="2" charset="2"/>
              <a:buChar char="Ø"/>
            </a:pPr>
            <a:r>
              <a:rPr lang="en-US" sz="2500" dirty="0"/>
              <a:t>  Evaluation matrix</a:t>
            </a:r>
          </a:p>
          <a:p>
            <a:pPr marL="0" indent="0">
              <a:buNone/>
            </a:pPr>
            <a:endParaRPr lang="en-US" sz="2500"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268806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613678" y="415290"/>
            <a:ext cx="10131425" cy="830580"/>
          </a:xfrm>
        </p:spPr>
        <p:txBody>
          <a:bodyPr>
            <a:normAutofit/>
          </a:bodyPr>
          <a:lstStyle/>
          <a:p>
            <a:pPr algn="ctr"/>
            <a:r>
              <a:rPr lang="en-CA" sz="4800" b="1" cap="none" dirty="0"/>
              <a:t>PRECISION</a:t>
            </a:r>
          </a:p>
        </p:txBody>
      </p:sp>
      <p:pic>
        <p:nvPicPr>
          <p:cNvPr id="6" name="Picture 5">
            <a:extLst>
              <a:ext uri="{FF2B5EF4-FFF2-40B4-BE49-F238E27FC236}">
                <a16:creationId xmlns:a16="http://schemas.microsoft.com/office/drawing/2014/main" id="{DD04E3D5-46A8-FCC2-ED01-FBC7FC95E171}"/>
              </a:ext>
            </a:extLst>
          </p:cNvPr>
          <p:cNvPicPr>
            <a:picLocks noChangeAspect="1"/>
          </p:cNvPicPr>
          <p:nvPr/>
        </p:nvPicPr>
        <p:blipFill>
          <a:blip r:embed="rId2"/>
          <a:stretch>
            <a:fillRect/>
          </a:stretch>
        </p:blipFill>
        <p:spPr>
          <a:xfrm>
            <a:off x="880335" y="4555930"/>
            <a:ext cx="8056631" cy="1932352"/>
          </a:xfrm>
          <a:prstGeom prst="rect">
            <a:avLst/>
          </a:prstGeom>
        </p:spPr>
      </p:pic>
      <p:sp>
        <p:nvSpPr>
          <p:cNvPr id="8" name="Title 1">
            <a:extLst>
              <a:ext uri="{FF2B5EF4-FFF2-40B4-BE49-F238E27FC236}">
                <a16:creationId xmlns:a16="http://schemas.microsoft.com/office/drawing/2014/main" id="{16FD7381-AFDD-D179-6DCB-8CC2EED7440A}"/>
              </a:ext>
            </a:extLst>
          </p:cNvPr>
          <p:cNvSpPr txBox="1">
            <a:spLocks/>
          </p:cNvSpPr>
          <p:nvPr/>
        </p:nvSpPr>
        <p:spPr>
          <a:xfrm>
            <a:off x="534022" y="1609411"/>
            <a:ext cx="10131425" cy="830580"/>
          </a:xfrm>
          <a:prstGeom prst="rect">
            <a:avLst/>
          </a:prstGeom>
          <a:effectLst/>
        </p:spPr>
        <p:txBody>
          <a:bodyPr vert="horz" lIns="91440" tIns="45720" rIns="91440" bIns="45720" rtlCol="0" anchor="ctr">
            <a:normAutofit fontScale="5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cap="none" dirty="0"/>
              <a:t>Precision is the percentage of correctly predicted instances relative to the total number of cases. </a:t>
            </a:r>
            <a:endParaRPr lang="en-CA" sz="4800" b="1" cap="none" dirty="0"/>
          </a:p>
        </p:txBody>
      </p:sp>
      <p:pic>
        <p:nvPicPr>
          <p:cNvPr id="3" name="Content Placeholder 2" descr="Graphical user interface, text, application&#10;&#10;Description automatically generated">
            <a:extLst>
              <a:ext uri="{FF2B5EF4-FFF2-40B4-BE49-F238E27FC236}">
                <a16:creationId xmlns:a16="http://schemas.microsoft.com/office/drawing/2014/main" id="{8511014C-22A6-EE2E-D240-52EECD81D9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334" y="2503493"/>
            <a:ext cx="8056631" cy="2030671"/>
          </a:xfrm>
          <a:prstGeom prst="rect">
            <a:avLst/>
          </a:prstGeom>
        </p:spPr>
      </p:pic>
    </p:spTree>
    <p:extLst>
      <p:ext uri="{BB962C8B-B14F-4D97-AF65-F5344CB8AC3E}">
        <p14:creationId xmlns:p14="http://schemas.microsoft.com/office/powerpoint/2010/main" val="867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111318" y="2573867"/>
            <a:ext cx="11998519" cy="2421464"/>
          </a:xfrm>
        </p:spPr>
        <p:txBody>
          <a:bodyPr>
            <a:normAutofit/>
          </a:bodyPr>
          <a:lstStyle/>
          <a:p>
            <a:pPr algn="ctr"/>
            <a:br>
              <a:rPr lang="en-US" b="1" dirty="0"/>
            </a:br>
            <a:endParaRPr lang="en-US" b="1" dirty="0"/>
          </a:p>
        </p:txBody>
      </p:sp>
      <p:pic>
        <p:nvPicPr>
          <p:cNvPr id="4" name="Picture 3">
            <a:extLst>
              <a:ext uri="{FF2B5EF4-FFF2-40B4-BE49-F238E27FC236}">
                <a16:creationId xmlns:a16="http://schemas.microsoft.com/office/drawing/2014/main" id="{1C45CE95-5F3B-8930-CD22-204F6ED153D7}"/>
              </a:ext>
            </a:extLst>
          </p:cNvPr>
          <p:cNvPicPr>
            <a:picLocks noChangeAspect="1"/>
          </p:cNvPicPr>
          <p:nvPr/>
        </p:nvPicPr>
        <p:blipFill>
          <a:blip r:embed="rId3"/>
          <a:stretch>
            <a:fillRect/>
          </a:stretch>
        </p:blipFill>
        <p:spPr>
          <a:xfrm>
            <a:off x="2263913" y="4823341"/>
            <a:ext cx="6880087" cy="1866458"/>
          </a:xfrm>
          <a:prstGeom prst="rect">
            <a:avLst/>
          </a:prstGeom>
        </p:spPr>
      </p:pic>
      <p:sp>
        <p:nvSpPr>
          <p:cNvPr id="6" name="Title 1">
            <a:extLst>
              <a:ext uri="{FF2B5EF4-FFF2-40B4-BE49-F238E27FC236}">
                <a16:creationId xmlns:a16="http://schemas.microsoft.com/office/drawing/2014/main" id="{B9E1477D-E702-53E1-EC80-E3706A7B84E0}"/>
              </a:ext>
            </a:extLst>
          </p:cNvPr>
          <p:cNvSpPr txBox="1">
            <a:spLocks/>
          </p:cNvSpPr>
          <p:nvPr/>
        </p:nvSpPr>
        <p:spPr>
          <a:xfrm>
            <a:off x="925908" y="537115"/>
            <a:ext cx="10131425" cy="8305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4800" b="1" cap="none" dirty="0"/>
              <a:t>F1 SCORE</a:t>
            </a:r>
          </a:p>
        </p:txBody>
      </p:sp>
      <p:sp>
        <p:nvSpPr>
          <p:cNvPr id="3" name="Content Placeholder 6">
            <a:extLst>
              <a:ext uri="{FF2B5EF4-FFF2-40B4-BE49-F238E27FC236}">
                <a16:creationId xmlns:a16="http://schemas.microsoft.com/office/drawing/2014/main" id="{2CABCF67-B1FD-4C86-E4EC-40305344CF6F}"/>
              </a:ext>
            </a:extLst>
          </p:cNvPr>
          <p:cNvSpPr txBox="1">
            <a:spLocks/>
          </p:cNvSpPr>
          <p:nvPr/>
        </p:nvSpPr>
        <p:spPr>
          <a:xfrm>
            <a:off x="420597" y="1610827"/>
            <a:ext cx="11921490" cy="5429249"/>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sz="2400" dirty="0"/>
              <a:t>The F-score, also called the F1-score, is a measure of a model’s accuracy on a dataset. It is used to evaluate binary classification systems, which classify examples into ‘positive’ or ‘negative’.</a:t>
            </a:r>
            <a:endParaRPr lang="en-CA" sz="2400" dirty="0"/>
          </a:p>
        </p:txBody>
      </p:sp>
      <p:pic>
        <p:nvPicPr>
          <p:cNvPr id="5" name="Picture 4" descr="Graphical user interface, text, application&#10;&#10;Description automatically generated">
            <a:extLst>
              <a:ext uri="{FF2B5EF4-FFF2-40B4-BE49-F238E27FC236}">
                <a16:creationId xmlns:a16="http://schemas.microsoft.com/office/drawing/2014/main" id="{68551651-BCF1-EB74-E65E-692A9B0524B4}"/>
              </a:ext>
            </a:extLst>
          </p:cNvPr>
          <p:cNvPicPr>
            <a:picLocks noChangeAspect="1"/>
          </p:cNvPicPr>
          <p:nvPr/>
        </p:nvPicPr>
        <p:blipFill>
          <a:blip r:embed="rId4"/>
          <a:stretch>
            <a:fillRect/>
          </a:stretch>
        </p:blipFill>
        <p:spPr>
          <a:xfrm>
            <a:off x="2263912" y="2939573"/>
            <a:ext cx="6880087" cy="1640636"/>
          </a:xfrm>
          <a:prstGeom prst="rect">
            <a:avLst/>
          </a:prstGeom>
        </p:spPr>
      </p:pic>
    </p:spTree>
    <p:extLst>
      <p:ext uri="{BB962C8B-B14F-4D97-AF65-F5344CB8AC3E}">
        <p14:creationId xmlns:p14="http://schemas.microsoft.com/office/powerpoint/2010/main" val="2939930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96740" y="1515628"/>
            <a:ext cx="11998519" cy="2421464"/>
          </a:xfrm>
        </p:spPr>
        <p:txBody>
          <a:bodyPr>
            <a:normAutofit/>
          </a:bodyPr>
          <a:lstStyle/>
          <a:p>
            <a:pPr algn="ctr"/>
            <a:r>
              <a:rPr lang="en-US" b="1" dirty="0"/>
              <a:t>THANK YOU</a:t>
            </a:r>
          </a:p>
        </p:txBody>
      </p:sp>
      <p:sp>
        <p:nvSpPr>
          <p:cNvPr id="6" name="Title 1">
            <a:extLst>
              <a:ext uri="{FF2B5EF4-FFF2-40B4-BE49-F238E27FC236}">
                <a16:creationId xmlns:a16="http://schemas.microsoft.com/office/drawing/2014/main" id="{B9E1477D-E702-53E1-EC80-E3706A7B84E0}"/>
              </a:ext>
            </a:extLst>
          </p:cNvPr>
          <p:cNvSpPr txBox="1">
            <a:spLocks/>
          </p:cNvSpPr>
          <p:nvPr/>
        </p:nvSpPr>
        <p:spPr>
          <a:xfrm>
            <a:off x="925908" y="537115"/>
            <a:ext cx="10131425" cy="8305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CA" sz="4800" b="1" cap="none" dirty="0"/>
          </a:p>
        </p:txBody>
      </p:sp>
      <p:sp>
        <p:nvSpPr>
          <p:cNvPr id="3" name="Content Placeholder 6">
            <a:extLst>
              <a:ext uri="{FF2B5EF4-FFF2-40B4-BE49-F238E27FC236}">
                <a16:creationId xmlns:a16="http://schemas.microsoft.com/office/drawing/2014/main" id="{2CABCF67-B1FD-4C86-E4EC-40305344CF6F}"/>
              </a:ext>
            </a:extLst>
          </p:cNvPr>
          <p:cNvSpPr txBox="1">
            <a:spLocks/>
          </p:cNvSpPr>
          <p:nvPr/>
        </p:nvSpPr>
        <p:spPr>
          <a:xfrm>
            <a:off x="420597" y="1610827"/>
            <a:ext cx="11921490" cy="5429249"/>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endParaRPr lang="en-CA" sz="2400" dirty="0"/>
          </a:p>
        </p:txBody>
      </p:sp>
    </p:spTree>
    <p:extLst>
      <p:ext uri="{BB962C8B-B14F-4D97-AF65-F5344CB8AC3E}">
        <p14:creationId xmlns:p14="http://schemas.microsoft.com/office/powerpoint/2010/main" val="82254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7112-EFBC-AC24-AE6F-EC75D7A2606A}"/>
              </a:ext>
            </a:extLst>
          </p:cNvPr>
          <p:cNvSpPr>
            <a:spLocks noGrp="1"/>
          </p:cNvSpPr>
          <p:nvPr>
            <p:ph type="title"/>
          </p:nvPr>
        </p:nvSpPr>
        <p:spPr>
          <a:xfrm>
            <a:off x="685801" y="609601"/>
            <a:ext cx="10131425" cy="670560"/>
          </a:xfrm>
        </p:spPr>
        <p:txBody>
          <a:bodyPr>
            <a:normAutofit fontScale="90000"/>
          </a:bodyPr>
          <a:lstStyle/>
          <a:p>
            <a:pPr algn="ctr"/>
            <a:r>
              <a:rPr lang="en-US" sz="5300" b="1" dirty="0"/>
              <a:t>Introduction</a:t>
            </a:r>
            <a:endParaRPr lang="en-CA" sz="5300" b="1" dirty="0"/>
          </a:p>
        </p:txBody>
      </p:sp>
      <p:sp>
        <p:nvSpPr>
          <p:cNvPr id="3" name="Content Placeholder 2">
            <a:extLst>
              <a:ext uri="{FF2B5EF4-FFF2-40B4-BE49-F238E27FC236}">
                <a16:creationId xmlns:a16="http://schemas.microsoft.com/office/drawing/2014/main" id="{CCB605E0-86D4-BBF3-ACF2-0062EFD9E065}"/>
              </a:ext>
            </a:extLst>
          </p:cNvPr>
          <p:cNvSpPr>
            <a:spLocks noGrp="1"/>
          </p:cNvSpPr>
          <p:nvPr>
            <p:ph idx="1"/>
          </p:nvPr>
        </p:nvSpPr>
        <p:spPr>
          <a:xfrm>
            <a:off x="80010" y="1735494"/>
            <a:ext cx="11967209" cy="5253135"/>
          </a:xfrm>
        </p:spPr>
        <p:txBody>
          <a:bodyPr>
            <a:normAutofit/>
          </a:bodyPr>
          <a:lstStyle/>
          <a:p>
            <a:endParaRPr lang="en-US" sz="2500" i="1" dirty="0"/>
          </a:p>
          <a:p>
            <a:pPr algn="l" fontAlgn="base"/>
            <a:r>
              <a:rPr lang="en-US" sz="2500" dirty="0"/>
              <a:t>Our model describes  a dataset </a:t>
            </a:r>
            <a:r>
              <a:rPr lang="en-US" sz="2400" dirty="0"/>
              <a:t>that </a:t>
            </a:r>
            <a:r>
              <a:rPr lang="en-US" sz="2400" b="0" i="0" dirty="0">
                <a:effectLst/>
              </a:rPr>
              <a:t>lists customers age,  salary and whether or not they were persuaded by advertisements to make a purchase</a:t>
            </a:r>
            <a:r>
              <a:rPr lang="en-US" sz="2800" b="0" i="0" dirty="0">
                <a:effectLst/>
              </a:rPr>
              <a:t>.</a:t>
            </a:r>
          </a:p>
          <a:p>
            <a:pPr algn="l" fontAlgn="base"/>
            <a:r>
              <a:rPr lang="en-CA" sz="2400" dirty="0">
                <a:ea typeface="Calibri" panose="020F0502020204030204" pitchFamily="34" charset="0"/>
              </a:rPr>
              <a:t>The first two columns are the independent variables, such as ‘Age’ and ‘Estimated Salary,’ </a:t>
            </a:r>
          </a:p>
          <a:p>
            <a:pPr fontAlgn="base"/>
            <a:r>
              <a:rPr lang="en-CA" sz="2400" dirty="0">
                <a:ea typeface="Calibri" panose="020F0502020204030204" pitchFamily="34" charset="0"/>
              </a:rPr>
              <a:t>T</a:t>
            </a:r>
            <a:r>
              <a:rPr lang="en-CA" sz="2400" dirty="0">
                <a:effectLst/>
                <a:ea typeface="Calibri" panose="020F0502020204030204" pitchFamily="34" charset="0"/>
              </a:rPr>
              <a:t>he last column, which is the dependent column, ‘Purchased,’ which is represented in binary format</a:t>
            </a:r>
            <a:endParaRPr lang="en-US" sz="2400" dirty="0"/>
          </a:p>
          <a:p>
            <a:r>
              <a:rPr lang="en-CA" sz="2400" dirty="0">
                <a:effectLst/>
                <a:ea typeface="Calibri" panose="020F0502020204030204" pitchFamily="34" charset="0"/>
              </a:rPr>
              <a:t>Using this data, we developed a Classifier for a specific product that predicts whether an individual of a specific age and earning a certain salary will purchase a product promoted on a social media platform</a:t>
            </a:r>
          </a:p>
          <a:p>
            <a:r>
              <a:rPr lang="en-CA" sz="2400" dirty="0">
                <a:ea typeface="Calibri" panose="020F0502020204030204" pitchFamily="34" charset="0"/>
              </a:rPr>
              <a:t>W</a:t>
            </a:r>
            <a:r>
              <a:rPr lang="en-CA" sz="2400" dirty="0">
                <a:effectLst/>
                <a:ea typeface="Calibri" panose="020F0502020204030204" pitchFamily="34" charset="0"/>
              </a:rPr>
              <a:t>e have developed a GUI for flexibility and visual representation that executes the entire model as a user-interfered application. </a:t>
            </a:r>
            <a:endParaRPr lang="en-US" sz="2400" dirty="0"/>
          </a:p>
          <a:p>
            <a:endParaRPr lang="en-US" sz="2500" dirty="0"/>
          </a:p>
          <a:p>
            <a:endParaRPr lang="en-US" sz="2500" dirty="0"/>
          </a:p>
          <a:p>
            <a:endParaRPr lang="en-US" dirty="0"/>
          </a:p>
        </p:txBody>
      </p:sp>
    </p:spTree>
    <p:extLst>
      <p:ext uri="{BB962C8B-B14F-4D97-AF65-F5344CB8AC3E}">
        <p14:creationId xmlns:p14="http://schemas.microsoft.com/office/powerpoint/2010/main" val="170622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7112-EFBC-AC24-AE6F-EC75D7A2606A}"/>
              </a:ext>
            </a:extLst>
          </p:cNvPr>
          <p:cNvSpPr>
            <a:spLocks noGrp="1"/>
          </p:cNvSpPr>
          <p:nvPr>
            <p:ph type="title"/>
          </p:nvPr>
        </p:nvSpPr>
        <p:spPr>
          <a:xfrm>
            <a:off x="685801" y="609601"/>
            <a:ext cx="10131425" cy="670560"/>
          </a:xfrm>
        </p:spPr>
        <p:txBody>
          <a:bodyPr>
            <a:normAutofit fontScale="90000"/>
          </a:bodyPr>
          <a:lstStyle/>
          <a:p>
            <a:pPr algn="ctr"/>
            <a:r>
              <a:rPr lang="en-US" sz="5300" b="1" dirty="0"/>
              <a:t>DATA Analysis</a:t>
            </a:r>
            <a:endParaRPr lang="en-CA" sz="5300" b="1" dirty="0"/>
          </a:p>
        </p:txBody>
      </p:sp>
      <p:sp>
        <p:nvSpPr>
          <p:cNvPr id="3" name="Content Placeholder 2">
            <a:extLst>
              <a:ext uri="{FF2B5EF4-FFF2-40B4-BE49-F238E27FC236}">
                <a16:creationId xmlns:a16="http://schemas.microsoft.com/office/drawing/2014/main" id="{CCB605E0-86D4-BBF3-ACF2-0062EFD9E065}"/>
              </a:ext>
            </a:extLst>
          </p:cNvPr>
          <p:cNvSpPr>
            <a:spLocks noGrp="1"/>
          </p:cNvSpPr>
          <p:nvPr>
            <p:ph idx="1"/>
          </p:nvPr>
        </p:nvSpPr>
        <p:spPr>
          <a:xfrm>
            <a:off x="80010" y="1735494"/>
            <a:ext cx="11967209" cy="5253135"/>
          </a:xfrm>
        </p:spPr>
        <p:txBody>
          <a:bodyPr>
            <a:normAutofit/>
          </a:bodyPr>
          <a:lstStyle/>
          <a:p>
            <a:r>
              <a:rPr lang="en-US" sz="2800" b="1" dirty="0"/>
              <a:t>Data analysis is the process of systematically inspecting, cleaning and transforming data to find meaningful information and creating insights using it</a:t>
            </a:r>
          </a:p>
          <a:p>
            <a:endParaRPr lang="en-US" sz="2800" b="1" dirty="0"/>
          </a:p>
          <a:p>
            <a:endParaRPr lang="en-US" sz="2800" b="1" dirty="0"/>
          </a:p>
          <a:p>
            <a:r>
              <a:rPr lang="en-US" sz="2800" b="1" dirty="0"/>
              <a:t>Machine learning is a subset of AI, which enables the machine to automatically learn from data, improve performance from past experiences, and make predictions.</a:t>
            </a:r>
          </a:p>
          <a:p>
            <a:endParaRPr lang="en-US" sz="2800" b="1" dirty="0"/>
          </a:p>
        </p:txBody>
      </p:sp>
      <p:sp>
        <p:nvSpPr>
          <p:cNvPr id="4" name="Title 1">
            <a:extLst>
              <a:ext uri="{FF2B5EF4-FFF2-40B4-BE49-F238E27FC236}">
                <a16:creationId xmlns:a16="http://schemas.microsoft.com/office/drawing/2014/main" id="{A8BCB7F8-2E13-1B2B-E134-53B1523D26AD}"/>
              </a:ext>
            </a:extLst>
          </p:cNvPr>
          <p:cNvSpPr txBox="1">
            <a:spLocks/>
          </p:cNvSpPr>
          <p:nvPr/>
        </p:nvSpPr>
        <p:spPr>
          <a:xfrm>
            <a:off x="560798" y="3854522"/>
            <a:ext cx="10131425" cy="670560"/>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300" b="1" dirty="0"/>
              <a:t>MACHINE LEARNING</a:t>
            </a:r>
            <a:endParaRPr lang="en-CA" sz="5300" b="1" dirty="0"/>
          </a:p>
        </p:txBody>
      </p:sp>
    </p:spTree>
    <p:extLst>
      <p:ext uri="{BB962C8B-B14F-4D97-AF65-F5344CB8AC3E}">
        <p14:creationId xmlns:p14="http://schemas.microsoft.com/office/powerpoint/2010/main" val="394324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7112-EFBC-AC24-AE6F-EC75D7A2606A}"/>
              </a:ext>
            </a:extLst>
          </p:cNvPr>
          <p:cNvSpPr>
            <a:spLocks noGrp="1"/>
          </p:cNvSpPr>
          <p:nvPr>
            <p:ph type="title"/>
          </p:nvPr>
        </p:nvSpPr>
        <p:spPr>
          <a:xfrm>
            <a:off x="685801" y="609601"/>
            <a:ext cx="10131425" cy="670560"/>
          </a:xfrm>
        </p:spPr>
        <p:txBody>
          <a:bodyPr>
            <a:normAutofit fontScale="90000"/>
          </a:bodyPr>
          <a:lstStyle/>
          <a:p>
            <a:pPr algn="ctr"/>
            <a:r>
              <a:rPr lang="en-US" sz="5300" b="1" dirty="0"/>
              <a:t>CLASSIFICATION</a:t>
            </a:r>
            <a:endParaRPr lang="en-CA" sz="5300" b="1" dirty="0"/>
          </a:p>
        </p:txBody>
      </p:sp>
      <p:sp>
        <p:nvSpPr>
          <p:cNvPr id="3" name="Content Placeholder 2">
            <a:extLst>
              <a:ext uri="{FF2B5EF4-FFF2-40B4-BE49-F238E27FC236}">
                <a16:creationId xmlns:a16="http://schemas.microsoft.com/office/drawing/2014/main" id="{CCB605E0-86D4-BBF3-ACF2-0062EFD9E065}"/>
              </a:ext>
            </a:extLst>
          </p:cNvPr>
          <p:cNvSpPr>
            <a:spLocks noGrp="1"/>
          </p:cNvSpPr>
          <p:nvPr>
            <p:ph idx="1"/>
          </p:nvPr>
        </p:nvSpPr>
        <p:spPr>
          <a:xfrm>
            <a:off x="224791" y="1649387"/>
            <a:ext cx="11967209" cy="5253135"/>
          </a:xfrm>
        </p:spPr>
        <p:txBody>
          <a:bodyPr>
            <a:normAutofit/>
          </a:bodyPr>
          <a:lstStyle/>
          <a:p>
            <a:pPr marL="0" indent="0">
              <a:buNone/>
            </a:pPr>
            <a:r>
              <a:rPr lang="en-US" sz="2400" dirty="0"/>
              <a:t>Classification is a Supervised machine learning in which output variable is categorical, such as "</a:t>
            </a:r>
            <a:r>
              <a:rPr lang="en-US" sz="2400" b="1" dirty="0"/>
              <a:t>Yes" or No, Male or Female, Red or Blue, etc</a:t>
            </a:r>
            <a:r>
              <a:rPr lang="en-US" sz="2400" dirty="0"/>
              <a:t>. The classification algorithms predict the categories present in the dataset. </a:t>
            </a:r>
          </a:p>
          <a:p>
            <a:pPr marL="0" indent="0">
              <a:buNone/>
            </a:pPr>
            <a:r>
              <a:rPr lang="en-IN" sz="2400" dirty="0"/>
              <a:t>Some popular classification algorithms are :</a:t>
            </a:r>
          </a:p>
          <a:p>
            <a:pPr>
              <a:buFont typeface="Arial" panose="020B0604020202020204" pitchFamily="34" charset="0"/>
              <a:buChar char="•"/>
            </a:pPr>
            <a:r>
              <a:rPr lang="en-IN" sz="2400" b="1" dirty="0"/>
              <a:t>Random Forest Algorithm</a:t>
            </a:r>
            <a:endParaRPr lang="en-IN" sz="2400" dirty="0"/>
          </a:p>
          <a:p>
            <a:pPr>
              <a:buFont typeface="Arial" panose="020B0604020202020204" pitchFamily="34" charset="0"/>
              <a:buChar char="•"/>
            </a:pPr>
            <a:r>
              <a:rPr lang="en-IN" sz="2400" b="1" dirty="0"/>
              <a:t>Decision Tree Algorithm</a:t>
            </a:r>
            <a:endParaRPr lang="en-IN" sz="2400" dirty="0"/>
          </a:p>
          <a:p>
            <a:pPr>
              <a:buFont typeface="Arial" panose="020B0604020202020204" pitchFamily="34" charset="0"/>
              <a:buChar char="•"/>
            </a:pPr>
            <a:r>
              <a:rPr lang="en-IN" sz="2400" b="1" dirty="0"/>
              <a:t>Logistic Regression Algorithm</a:t>
            </a:r>
            <a:endParaRPr lang="en-IN" sz="2400" dirty="0"/>
          </a:p>
          <a:p>
            <a:pPr>
              <a:buFont typeface="Arial" panose="020B0604020202020204" pitchFamily="34" charset="0"/>
              <a:buChar char="•"/>
            </a:pPr>
            <a:r>
              <a:rPr lang="en-IN" sz="2400" b="1" dirty="0"/>
              <a:t>Support Vector Machine Algorithm</a:t>
            </a:r>
            <a:endParaRPr lang="en-IN" sz="2400" dirty="0"/>
          </a:p>
          <a:p>
            <a:pPr marL="0" indent="0">
              <a:buNone/>
            </a:pPr>
            <a:endParaRPr lang="en-US" sz="2400" b="1" dirty="0"/>
          </a:p>
        </p:txBody>
      </p:sp>
    </p:spTree>
    <p:extLst>
      <p:ext uri="{BB962C8B-B14F-4D97-AF65-F5344CB8AC3E}">
        <p14:creationId xmlns:p14="http://schemas.microsoft.com/office/powerpoint/2010/main" val="289787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7112-EFBC-AC24-AE6F-EC75D7A2606A}"/>
              </a:ext>
            </a:extLst>
          </p:cNvPr>
          <p:cNvSpPr>
            <a:spLocks noGrp="1"/>
          </p:cNvSpPr>
          <p:nvPr>
            <p:ph type="title"/>
          </p:nvPr>
        </p:nvSpPr>
        <p:spPr>
          <a:xfrm>
            <a:off x="685801" y="609601"/>
            <a:ext cx="10131425" cy="670560"/>
          </a:xfrm>
        </p:spPr>
        <p:txBody>
          <a:bodyPr>
            <a:normAutofit fontScale="90000"/>
          </a:bodyPr>
          <a:lstStyle/>
          <a:p>
            <a:pPr algn="ctr"/>
            <a:r>
              <a:rPr lang="en-US" sz="5300" b="1" dirty="0"/>
              <a:t>Random forest algorithm</a:t>
            </a:r>
            <a:endParaRPr lang="en-CA" sz="5300" b="1" dirty="0"/>
          </a:p>
        </p:txBody>
      </p:sp>
      <p:sp>
        <p:nvSpPr>
          <p:cNvPr id="3" name="Content Placeholder 2">
            <a:extLst>
              <a:ext uri="{FF2B5EF4-FFF2-40B4-BE49-F238E27FC236}">
                <a16:creationId xmlns:a16="http://schemas.microsoft.com/office/drawing/2014/main" id="{CCB605E0-86D4-BBF3-ACF2-0062EFD9E065}"/>
              </a:ext>
            </a:extLst>
          </p:cNvPr>
          <p:cNvSpPr>
            <a:spLocks noGrp="1"/>
          </p:cNvSpPr>
          <p:nvPr>
            <p:ph idx="1"/>
          </p:nvPr>
        </p:nvSpPr>
        <p:spPr>
          <a:xfrm>
            <a:off x="224791" y="944881"/>
            <a:ext cx="11967209" cy="5253135"/>
          </a:xfrm>
        </p:spPr>
        <p:txBody>
          <a:bodyPr>
            <a:normAutofit/>
          </a:bodyPr>
          <a:lstStyle/>
          <a:p>
            <a:pPr marL="0" indent="0">
              <a:buNone/>
            </a:pPr>
            <a:r>
              <a:rPr lang="en-US" sz="2400" dirty="0"/>
              <a:t>Random Forest is a popular machine learning algorithm that belongs to the supervised learning technique. It can be used for both Classification and Regression problems in ML. </a:t>
            </a:r>
          </a:p>
          <a:p>
            <a:pPr marL="0" indent="0">
              <a:buNone/>
            </a:pPr>
            <a:endParaRPr lang="en-US" sz="2400" dirty="0"/>
          </a:p>
          <a:p>
            <a:pPr marL="0" indent="0">
              <a:buNone/>
            </a:pPr>
            <a:r>
              <a:rPr lang="en-US" sz="2400" dirty="0"/>
              <a:t>It is a classifier that contains a number of decision trees on various subsets of the given dataset and takes the average to improve the predictive accuracy of that dataset. Instead of relying on one decision tree, the random forest takes the prediction from each tree combines the output of multiple decision trees to reach a single result. </a:t>
            </a:r>
          </a:p>
        </p:txBody>
      </p:sp>
    </p:spTree>
    <p:extLst>
      <p:ext uri="{BB962C8B-B14F-4D97-AF65-F5344CB8AC3E}">
        <p14:creationId xmlns:p14="http://schemas.microsoft.com/office/powerpoint/2010/main" val="41243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D984-A6CF-3985-E4F4-3D3C39EFD526}"/>
              </a:ext>
            </a:extLst>
          </p:cNvPr>
          <p:cNvSpPr>
            <a:spLocks noGrp="1"/>
          </p:cNvSpPr>
          <p:nvPr>
            <p:ph type="title"/>
          </p:nvPr>
        </p:nvSpPr>
        <p:spPr/>
        <p:txBody>
          <a:bodyPr>
            <a:normAutofit/>
          </a:bodyPr>
          <a:lstStyle/>
          <a:p>
            <a:r>
              <a:rPr lang="en-US" sz="4800" b="1" dirty="0"/>
              <a:t>Data source</a:t>
            </a:r>
            <a:endParaRPr lang="en-CA" sz="4800" b="1" dirty="0"/>
          </a:p>
        </p:txBody>
      </p:sp>
      <p:sp>
        <p:nvSpPr>
          <p:cNvPr id="3" name="Content Placeholder 2">
            <a:extLst>
              <a:ext uri="{FF2B5EF4-FFF2-40B4-BE49-F238E27FC236}">
                <a16:creationId xmlns:a16="http://schemas.microsoft.com/office/drawing/2014/main" id="{0DC01416-A005-2E47-B237-01AA2FB6D7D6}"/>
              </a:ext>
            </a:extLst>
          </p:cNvPr>
          <p:cNvSpPr>
            <a:spLocks noGrp="1"/>
          </p:cNvSpPr>
          <p:nvPr>
            <p:ph idx="1"/>
          </p:nvPr>
        </p:nvSpPr>
        <p:spPr>
          <a:xfrm>
            <a:off x="577736" y="1809558"/>
            <a:ext cx="10131425" cy="3649133"/>
          </a:xfrm>
        </p:spPr>
        <p:txBody>
          <a:bodyPr/>
          <a:lstStyle/>
          <a:p>
            <a:r>
              <a:rPr lang="en-US" dirty="0">
                <a:solidFill>
                  <a:schemeClr val="accent4">
                    <a:lumMod val="20000"/>
                    <a:lumOff val="80000"/>
                  </a:schemeClr>
                </a:solidFill>
              </a:rPr>
              <a:t>Kaggle</a:t>
            </a:r>
            <a:r>
              <a:rPr lang="en-US" sz="1800" dirty="0">
                <a:solidFill>
                  <a:schemeClr val="accent4">
                    <a:lumMod val="20000"/>
                    <a:lumOff val="80000"/>
                  </a:schemeClr>
                </a:solidFill>
                <a:effectLst/>
              </a:rPr>
              <a:t> Machine Learning Repository: </a:t>
            </a:r>
            <a:r>
              <a:rPr lang="en-IN" b="1" i="0" dirty="0">
                <a:effectLst/>
                <a:latin typeface="zeitung"/>
              </a:rPr>
              <a:t>Social Network Advertisements data set</a:t>
            </a:r>
          </a:p>
          <a:p>
            <a:pPr marL="0" indent="0" algn="l">
              <a:buNone/>
            </a:pPr>
            <a:r>
              <a:rPr lang="en-US" dirty="0">
                <a:effectLst/>
                <a:latin typeface="-apple-system"/>
              </a:rPr>
              <a:t>      https://www.kaggle.com/datasets/rishidamarla/social-network-advertisements </a:t>
            </a:r>
          </a:p>
          <a:p>
            <a:pPr marL="0" indent="0">
              <a:buNone/>
            </a:pPr>
            <a:endParaRPr lang="en-CA" dirty="0"/>
          </a:p>
        </p:txBody>
      </p:sp>
    </p:spTree>
    <p:extLst>
      <p:ext uri="{BB962C8B-B14F-4D97-AF65-F5344CB8AC3E}">
        <p14:creationId xmlns:p14="http://schemas.microsoft.com/office/powerpoint/2010/main" val="188977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137161" y="472438"/>
            <a:ext cx="10131425" cy="830580"/>
          </a:xfrm>
        </p:spPr>
        <p:txBody>
          <a:bodyPr>
            <a:normAutofit/>
          </a:bodyPr>
          <a:lstStyle/>
          <a:p>
            <a:pPr algn="ctr"/>
            <a:r>
              <a:rPr lang="en-US" sz="4800" b="1" cap="none" dirty="0"/>
              <a:t>1.Importing the Libraries</a:t>
            </a:r>
            <a:endParaRPr lang="en-CA" sz="4800" b="1" cap="none" dirty="0"/>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401407" y="2471356"/>
            <a:ext cx="10131424" cy="4576716"/>
          </a:xfrm>
        </p:spPr>
        <p:txBody>
          <a:bodyPr>
            <a:normAutofit fontScale="92500" lnSpcReduction="10000"/>
          </a:bodyPr>
          <a:lstStyle/>
          <a:p>
            <a:pPr marL="0" indent="0">
              <a:buNone/>
            </a:pPr>
            <a:endParaRPr lang="en-US" sz="2400" b="0" i="0" dirty="0">
              <a:effectLst/>
              <a:latin typeface="source-serif-pro"/>
            </a:endParaRPr>
          </a:p>
          <a:p>
            <a:pPr marL="0" indent="0">
              <a:buNone/>
            </a:pPr>
            <a:r>
              <a:rPr lang="en-US" sz="2400" b="0" i="0" dirty="0">
                <a:effectLst/>
                <a:latin typeface="source-serif-pro"/>
              </a:rPr>
              <a:t>As always, the first step include importing the libraries which are the NumPy, </a:t>
            </a:r>
          </a:p>
          <a:p>
            <a:pPr marL="0" indent="0">
              <a:buNone/>
            </a:pPr>
            <a:r>
              <a:rPr lang="en-US" sz="2400" b="0" i="0" dirty="0">
                <a:effectLst/>
                <a:latin typeface="source-serif-pro"/>
              </a:rPr>
              <a:t>Pandas and the Matplotlib. </a:t>
            </a:r>
          </a:p>
          <a:p>
            <a:endParaRPr lang="en-US" sz="2400" dirty="0">
              <a:latin typeface="source-serif-pro"/>
            </a:endParaRPr>
          </a:p>
          <a:p>
            <a:r>
              <a:rPr lang="en-US" sz="2400" b="1" dirty="0">
                <a:latin typeface="source-serif-pro"/>
              </a:rPr>
              <a:t>Pandas : We used pandas </a:t>
            </a:r>
            <a:r>
              <a:rPr lang="en-US" sz="2500" b="1" dirty="0"/>
              <a:t>for data analysis and associated manipulation of tabular data in Data Frames</a:t>
            </a:r>
          </a:p>
          <a:p>
            <a:r>
              <a:rPr lang="en-US" sz="2500" b="1" dirty="0"/>
              <a:t>Seaborn : We used seaborn to plot graphs </a:t>
            </a:r>
          </a:p>
          <a:p>
            <a:r>
              <a:rPr lang="en-US" sz="2500" b="1" dirty="0"/>
              <a:t>Matplotlib: We used this library to create visualizations</a:t>
            </a:r>
          </a:p>
          <a:p>
            <a:r>
              <a:rPr lang="en-US" sz="2500" b="1" dirty="0" err="1"/>
              <a:t>Sklearn</a:t>
            </a:r>
            <a:r>
              <a:rPr lang="en-US" sz="2500" b="1" dirty="0"/>
              <a:t>: We imported this library to do random forest classification</a:t>
            </a:r>
          </a:p>
          <a:p>
            <a:r>
              <a:rPr lang="en-US" sz="2500" b="1" dirty="0" err="1"/>
              <a:t>Tkinter</a:t>
            </a:r>
            <a:r>
              <a:rPr lang="en-US" sz="2500" b="1" dirty="0"/>
              <a:t>: We used this module to create simple GUI for the application</a:t>
            </a:r>
          </a:p>
          <a:p>
            <a:pPr marL="0" indent="0">
              <a:buNone/>
            </a:pPr>
            <a:endParaRPr lang="en-US" sz="2500" dirty="0"/>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2999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D6B3-2BEE-55E4-4CC0-F08C33BA0A9E}"/>
              </a:ext>
            </a:extLst>
          </p:cNvPr>
          <p:cNvSpPr>
            <a:spLocks noGrp="1"/>
          </p:cNvSpPr>
          <p:nvPr>
            <p:ph type="title"/>
          </p:nvPr>
        </p:nvSpPr>
        <p:spPr>
          <a:xfrm>
            <a:off x="137161" y="472438"/>
            <a:ext cx="10131425" cy="830580"/>
          </a:xfrm>
        </p:spPr>
        <p:txBody>
          <a:bodyPr>
            <a:normAutofit/>
          </a:bodyPr>
          <a:lstStyle/>
          <a:p>
            <a:pPr algn="ctr"/>
            <a:r>
              <a:rPr lang="en-US" sz="4800" b="1" cap="none" dirty="0"/>
              <a:t>2. Importing the dataset </a:t>
            </a:r>
            <a:endParaRPr lang="en-CA" sz="4800" b="1" cap="none" dirty="0"/>
          </a:p>
        </p:txBody>
      </p:sp>
      <p:sp>
        <p:nvSpPr>
          <p:cNvPr id="7" name="Content Placeholder 6">
            <a:extLst>
              <a:ext uri="{FF2B5EF4-FFF2-40B4-BE49-F238E27FC236}">
                <a16:creationId xmlns:a16="http://schemas.microsoft.com/office/drawing/2014/main" id="{50503494-4B5D-DE02-8724-031CBFD5B490}"/>
              </a:ext>
            </a:extLst>
          </p:cNvPr>
          <p:cNvSpPr>
            <a:spLocks noGrp="1"/>
          </p:cNvSpPr>
          <p:nvPr>
            <p:ph idx="1"/>
          </p:nvPr>
        </p:nvSpPr>
        <p:spPr>
          <a:xfrm>
            <a:off x="137161" y="1875454"/>
            <a:ext cx="11921490" cy="5094513"/>
          </a:xfrm>
        </p:spPr>
        <p:txBody>
          <a:bodyPr/>
          <a:lstStyle/>
          <a:p>
            <a:r>
              <a:rPr lang="en-US" sz="2400" b="0" i="0" dirty="0">
                <a:effectLst/>
                <a:latin typeface="source-serif-pro"/>
              </a:rPr>
              <a:t>Read the Data set using pandas library</a:t>
            </a:r>
            <a:br>
              <a:rPr lang="en-US" sz="2500" dirty="0"/>
            </a:br>
            <a:endParaRPr lang="en-US" sz="2500" dirty="0"/>
          </a:p>
          <a:p>
            <a:pPr marL="0" indent="0">
              <a:buNone/>
            </a:pPr>
            <a:endParaRPr lang="en-US" sz="2500" dirty="0"/>
          </a:p>
          <a:p>
            <a:endParaRPr lang="en-US" sz="2500" dirty="0"/>
          </a:p>
          <a:p>
            <a:r>
              <a:rPr lang="en-US" sz="2500" dirty="0"/>
              <a:t>This command create a dataset object which contain the content of the .CSV file.</a:t>
            </a:r>
          </a:p>
          <a:p>
            <a:r>
              <a:rPr lang="en-US" sz="2500" dirty="0"/>
              <a:t>Then using the head function we display the first 5 rows of the </a:t>
            </a:r>
            <a:r>
              <a:rPr lang="en-US" sz="2500" dirty="0" err="1"/>
              <a:t>datatset</a:t>
            </a:r>
            <a:endParaRPr lang="en-US" sz="2500" dirty="0"/>
          </a:p>
          <a:p>
            <a:endParaRPr lang="en-US" dirty="0"/>
          </a:p>
          <a:p>
            <a:endParaRPr lang="en-US" dirty="0"/>
          </a:p>
          <a:p>
            <a:endParaRPr lang="en-US" dirty="0"/>
          </a:p>
          <a:p>
            <a:endParaRPr lang="en-US" dirty="0"/>
          </a:p>
          <a:p>
            <a:endParaRPr lang="en-US" dirty="0"/>
          </a:p>
          <a:p>
            <a:endParaRPr lang="en-CA" dirty="0"/>
          </a:p>
        </p:txBody>
      </p:sp>
      <p:pic>
        <p:nvPicPr>
          <p:cNvPr id="17" name="Picture 16">
            <a:extLst>
              <a:ext uri="{FF2B5EF4-FFF2-40B4-BE49-F238E27FC236}">
                <a16:creationId xmlns:a16="http://schemas.microsoft.com/office/drawing/2014/main" id="{0B964F37-4DA4-FD56-7C0A-B7132E0B5A05}"/>
              </a:ext>
            </a:extLst>
          </p:cNvPr>
          <p:cNvPicPr>
            <a:picLocks noChangeAspect="1"/>
          </p:cNvPicPr>
          <p:nvPr/>
        </p:nvPicPr>
        <p:blipFill>
          <a:blip r:embed="rId2"/>
          <a:stretch>
            <a:fillRect/>
          </a:stretch>
        </p:blipFill>
        <p:spPr>
          <a:xfrm>
            <a:off x="1426867" y="2733869"/>
            <a:ext cx="8110424" cy="828499"/>
          </a:xfrm>
          <a:prstGeom prst="rect">
            <a:avLst/>
          </a:prstGeom>
        </p:spPr>
      </p:pic>
      <p:pic>
        <p:nvPicPr>
          <p:cNvPr id="19" name="Picture 18">
            <a:extLst>
              <a:ext uri="{FF2B5EF4-FFF2-40B4-BE49-F238E27FC236}">
                <a16:creationId xmlns:a16="http://schemas.microsoft.com/office/drawing/2014/main" id="{E0DE9FAD-A035-3220-EB13-E262DCCB2718}"/>
              </a:ext>
            </a:extLst>
          </p:cNvPr>
          <p:cNvPicPr>
            <a:picLocks noChangeAspect="1"/>
          </p:cNvPicPr>
          <p:nvPr/>
        </p:nvPicPr>
        <p:blipFill>
          <a:blip r:embed="rId3"/>
          <a:stretch>
            <a:fillRect/>
          </a:stretch>
        </p:blipFill>
        <p:spPr>
          <a:xfrm>
            <a:off x="3296303" y="4898570"/>
            <a:ext cx="5953956" cy="1819471"/>
          </a:xfrm>
          <a:prstGeom prst="rect">
            <a:avLst/>
          </a:prstGeom>
        </p:spPr>
      </p:pic>
    </p:spTree>
    <p:extLst>
      <p:ext uri="{BB962C8B-B14F-4D97-AF65-F5344CB8AC3E}">
        <p14:creationId xmlns:p14="http://schemas.microsoft.com/office/powerpoint/2010/main" val="312867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883</TotalTime>
  <Words>1167</Words>
  <Application>Microsoft Office PowerPoint</Application>
  <PresentationFormat>Widescreen</PresentationFormat>
  <Paragraphs>182</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Calibri</vt:lpstr>
      <vt:lpstr>Calibri Light</vt:lpstr>
      <vt:lpstr>sohne</vt:lpstr>
      <vt:lpstr>source-serif-pro</vt:lpstr>
      <vt:lpstr>Wingdings</vt:lpstr>
      <vt:lpstr>zeitung</vt:lpstr>
      <vt:lpstr>Celestial</vt:lpstr>
      <vt:lpstr>Social Network Advertisements based on Random Forest Classification   </vt:lpstr>
      <vt:lpstr>Topics</vt:lpstr>
      <vt:lpstr>Introduction</vt:lpstr>
      <vt:lpstr>DATA Analysis</vt:lpstr>
      <vt:lpstr>CLASSIFICATION</vt:lpstr>
      <vt:lpstr>Random forest algorithm</vt:lpstr>
      <vt:lpstr>Data source</vt:lpstr>
      <vt:lpstr>1.Importing the Libraries</vt:lpstr>
      <vt:lpstr>2. Importing the dataset </vt:lpstr>
      <vt:lpstr>3. Splitting the data into training and test data</vt:lpstr>
      <vt:lpstr>4. Feature scaling</vt:lpstr>
      <vt:lpstr>5. Training the Random Forest Classification model on the Training Set </vt:lpstr>
      <vt:lpstr>6. Predicting the test set results</vt:lpstr>
      <vt:lpstr>7. Confusion matrix</vt:lpstr>
      <vt:lpstr>Confusion matrix </vt:lpstr>
      <vt:lpstr>8. Comparing the Real Values with Predicted Values </vt:lpstr>
      <vt:lpstr>9. VISUALIZING THE RESULT</vt:lpstr>
      <vt:lpstr>10. Evaluation Matrix</vt:lpstr>
      <vt:lpstr>ACCURACY</vt:lpstr>
      <vt:lpstr>PRECISION</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Regression Algorithm  Term Project 2022F CBD 2231_1 Cloud Storage Fundamentals for Canada Enterprise DOCT</dc:title>
  <dc:creator>Athul Sukumaran</dc:creator>
  <cp:lastModifiedBy>Aswin ks</cp:lastModifiedBy>
  <cp:revision>88</cp:revision>
  <dcterms:created xsi:type="dcterms:W3CDTF">2022-11-23T05:13:06Z</dcterms:created>
  <dcterms:modified xsi:type="dcterms:W3CDTF">2022-12-23T05:06:46Z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