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6a1roHxQdjsDmut2l2RN3SkcE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B4AC72-098A-42F4-AA79-12E8F1D32100}">
  <a:tblStyle styleId="{07B4AC72-098A-42F4-AA79-12E8F1D3210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4B9E9FF0-F4ED-4FF6-B6F4-C63EF1AB5C9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5E7"/>
          </a:solidFill>
        </a:fill>
      </a:tcStyle>
    </a:wholeTbl>
    <a:band1H>
      <a:tcTxStyle/>
      <a:tcStyle>
        <a:fill>
          <a:solidFill>
            <a:srgbClr val="DFEBCA"/>
          </a:solidFill>
        </a:fill>
      </a:tcStyle>
    </a:band1H>
    <a:band2H>
      <a:tcTxStyle/>
    </a:band2H>
    <a:band1V>
      <a:tcTxStyle/>
      <a:tcStyle>
        <a:fill>
          <a:solidFill>
            <a:srgbClr val="DFEB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111e72f58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111e72f5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1111e72f58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111e72f5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11111e72f58_3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111e72f58_3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111e72f5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1111e72f58_3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1c0e30e22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1c0e30e2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11c0e30e22_1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1c0e30e22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1c0e30e2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11c0e30e22_1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1c3a679e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1c3a679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11c3a679e1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9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9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7" name="Google Shape;6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8" name="Google Shape;68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0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30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73" name="Google Shape;7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4" name="Google Shape;74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1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31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1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2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32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32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2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2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90" name="Google Shape;9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1" name="Google Shape;91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3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6" name="Google Shape;96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/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34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34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1" name="Google Shape;10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2" name="Google Shape;102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3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" name="Google Shape;18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8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8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1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2" name="Google Shape;152;p41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2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42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0" name="Google Shape;160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3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2"/>
          <p:cNvSpPr/>
          <p:nvPr>
            <p:ph idx="2" type="pic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826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28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1" name="Google Shape;6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2" name="Google Shape;62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/>
        </p:nvSpPr>
        <p:spPr>
          <a:xfrm>
            <a:off x="82480" y="137860"/>
            <a:ext cx="39081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250522" y="2991601"/>
            <a:ext cx="8708283" cy="2462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people are expressing their view by posting it on social media and e-commerce sites platforms about a product.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need to understand the liking or disliking of that product to help the organization to make some decisions about the production and supply of the same in the market.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here consider extracting reviews from ecommerce websites and analyze them to satisfy the objective.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82480" y="2059222"/>
            <a:ext cx="256957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833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b="0" i="0" sz="3200" u="none" cap="none" strike="noStrike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"/>
          <p:cNvSpPr txBox="1"/>
          <p:nvPr/>
        </p:nvSpPr>
        <p:spPr>
          <a:xfrm>
            <a:off x="250522" y="1003732"/>
            <a:ext cx="8810998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extract  reviews of a product from AMAZON and perform sentiment analysis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Information Retrieval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8"/>
          <p:cNvSpPr/>
          <p:nvPr/>
        </p:nvSpPr>
        <p:spPr>
          <a:xfrm>
            <a:off x="222209" y="686655"/>
            <a:ext cx="47718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TOP 10 MOST OCCURRED WORDS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096" y="1717787"/>
            <a:ext cx="4960103" cy="355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200" y="1339025"/>
            <a:ext cx="2565850" cy="47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111e72f58_3_0"/>
          <p:cNvSpPr txBox="1"/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1111e72f58_3_0"/>
          <p:cNvSpPr txBox="1"/>
          <p:nvPr>
            <p:ph idx="1" type="body"/>
          </p:nvPr>
        </p:nvSpPr>
        <p:spPr>
          <a:xfrm>
            <a:off x="1007700" y="107422"/>
            <a:ext cx="6898500" cy="72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</a:rPr>
              <a:t>MODEL BUILDING</a:t>
            </a:r>
            <a:endParaRPr b="1" sz="2400" u="sng">
              <a:solidFill>
                <a:schemeClr val="dk1"/>
              </a:solidFill>
            </a:endParaRPr>
          </a:p>
        </p:txBody>
      </p:sp>
      <p:graphicFrame>
        <p:nvGraphicFramePr>
          <p:cNvPr id="283" name="Google Shape;283;g11111e72f58_3_0"/>
          <p:cNvGraphicFramePr/>
          <p:nvPr/>
        </p:nvGraphicFramePr>
        <p:xfrm>
          <a:off x="477826" y="787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{4B9E9FF0-F4ED-4FF6-B6F4-C63EF1AB5C9D}</a:tableStyleId>
              </a:tblPr>
              <a:tblGrid>
                <a:gridCol w="3979125"/>
                <a:gridCol w="3979125"/>
              </a:tblGrid>
              <a:tr h="6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Accuracy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SVM</a:t>
                      </a:r>
                      <a:endParaRPr b="1" sz="1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83%</a:t>
                      </a:r>
                      <a:endParaRPr b="1" sz="1900" u="none" cap="none" strike="noStrike"/>
                    </a:p>
                  </a:txBody>
                  <a:tcPr marT="45725" marB="45725" marR="91450" marL="91450" anchor="ctr"/>
                </a:tc>
              </a:tr>
              <a:tr h="6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LOGISTIC REGRESSION</a:t>
                      </a:r>
                      <a:endParaRPr b="1" sz="1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83%</a:t>
                      </a:r>
                      <a:endParaRPr b="1" sz="1900" u="none" cap="none" strike="noStrike"/>
                    </a:p>
                  </a:txBody>
                  <a:tcPr marT="45725" marB="45725" marR="91450" marL="91450" anchor="ctr"/>
                </a:tc>
              </a:tr>
              <a:tr h="6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NAIVE BAYES</a:t>
                      </a:r>
                      <a:endParaRPr b="1" sz="1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73%</a:t>
                      </a:r>
                      <a:endParaRPr b="1" sz="1900" u="none" cap="none" strike="noStrike"/>
                    </a:p>
                  </a:txBody>
                  <a:tcPr marT="45725" marB="45725" marR="91450" marL="91450" anchor="ctr"/>
                </a:tc>
              </a:tr>
              <a:tr h="6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MULTINOMIAL NAIVE BAYES</a:t>
                      </a:r>
                      <a:endParaRPr b="1" sz="1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78%</a:t>
                      </a:r>
                      <a:endParaRPr b="1" sz="1900" u="none" cap="none" strike="noStrike"/>
                    </a:p>
                  </a:txBody>
                  <a:tcPr marT="45725" marB="45725" marR="91450" marL="91450" anchor="ctr"/>
                </a:tc>
              </a:tr>
              <a:tr h="6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RANDOM FOREST</a:t>
                      </a:r>
                      <a:endParaRPr b="1" sz="1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68%</a:t>
                      </a:r>
                      <a:endParaRPr b="1" sz="1900" u="none" cap="none" strike="noStrike"/>
                    </a:p>
                  </a:txBody>
                  <a:tcPr marT="45725" marB="45725" marR="91450" marL="91450" anchor="ctr"/>
                </a:tc>
              </a:tr>
              <a:tr h="6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LGBM</a:t>
                      </a:r>
                      <a:endParaRPr b="1" sz="1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63%</a:t>
                      </a:r>
                      <a:endParaRPr b="1" sz="1900"/>
                    </a:p>
                  </a:txBody>
                  <a:tcPr marT="45725" marB="45725" marR="91450" marL="91450" anchor="ctr"/>
                </a:tc>
              </a:tr>
              <a:tr h="6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XGBM</a:t>
                      </a:r>
                      <a:endParaRPr b="1" sz="19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76%</a:t>
                      </a:r>
                      <a:endParaRPr b="1" sz="1900"/>
                    </a:p>
                  </a:txBody>
                  <a:tcPr marT="45725" marB="45725" marR="91450" marL="91450" anchor="ctr"/>
                </a:tc>
              </a:tr>
              <a:tr h="6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ADA BOOST</a:t>
                      </a:r>
                      <a:endParaRPr b="1" sz="19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76%</a:t>
                      </a:r>
                      <a:endParaRPr b="1" sz="1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111e72f58_3_15"/>
          <p:cNvSpPr txBox="1"/>
          <p:nvPr/>
        </p:nvSpPr>
        <p:spPr>
          <a:xfrm>
            <a:off x="0" y="0"/>
            <a:ext cx="776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g11111e72f58_3_15"/>
          <p:cNvCxnSpPr/>
          <p:nvPr/>
        </p:nvCxnSpPr>
        <p:spPr>
          <a:xfrm>
            <a:off x="4363655" y="523220"/>
            <a:ext cx="0" cy="2905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g11111e72f58_3_15"/>
          <p:cNvCxnSpPr/>
          <p:nvPr/>
        </p:nvCxnSpPr>
        <p:spPr>
          <a:xfrm flipH="1" rot="10800000">
            <a:off x="173620" y="3429004"/>
            <a:ext cx="8820000" cy="89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g11111e72f58_3_15"/>
          <p:cNvSpPr txBox="1"/>
          <p:nvPr/>
        </p:nvSpPr>
        <p:spPr>
          <a:xfrm>
            <a:off x="184825" y="1514420"/>
            <a:ext cx="258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details: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80% training data 20% 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1111e72f58_3_15"/>
          <p:cNvSpPr txBox="1"/>
          <p:nvPr/>
        </p:nvSpPr>
        <p:spPr>
          <a:xfrm>
            <a:off x="4638850" y="806975"/>
            <a:ext cx="219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Performance</a:t>
            </a:r>
            <a:r>
              <a:rPr b="1" i="0" lang="en-US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293" name="Google Shape;293;g11111e72f58_3_15"/>
          <p:cNvSpPr txBox="1"/>
          <p:nvPr/>
        </p:nvSpPr>
        <p:spPr>
          <a:xfrm>
            <a:off x="184825" y="700175"/>
            <a:ext cx="29658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</a:t>
            </a: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</a:rPr>
              <a:t>LOGISTIC REGRESSION</a:t>
            </a:r>
            <a:endParaRPr b="1"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4" name="Google Shape;294;g11111e72f58_3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1111e72f58_3_15"/>
          <p:cNvSpPr txBox="1"/>
          <p:nvPr/>
        </p:nvSpPr>
        <p:spPr>
          <a:xfrm>
            <a:off x="518825" y="378275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Graph:</a:t>
            </a:r>
            <a:endParaRPr b="1"/>
          </a:p>
        </p:txBody>
      </p:sp>
      <p:pic>
        <p:nvPicPr>
          <p:cNvPr id="296" name="Google Shape;296;g11111e72f58_3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400" y="1346000"/>
            <a:ext cx="40290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11111e72f58_3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6975" y="3878629"/>
            <a:ext cx="62198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111e72f58_3_7"/>
          <p:cNvSpPr txBox="1"/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1111e72f58_3_7"/>
          <p:cNvSpPr txBox="1"/>
          <p:nvPr>
            <p:ph idx="1" type="body"/>
          </p:nvPr>
        </p:nvSpPr>
        <p:spPr>
          <a:xfrm>
            <a:off x="237050" y="228591"/>
            <a:ext cx="7610400" cy="52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2500"/>
              <a:t>Positive Review</a:t>
            </a:r>
            <a:endParaRPr b="1" sz="2500"/>
          </a:p>
        </p:txBody>
      </p:sp>
      <p:pic>
        <p:nvPicPr>
          <p:cNvPr id="305" name="Google Shape;305;g11111e72f58_3_7"/>
          <p:cNvPicPr preferRelativeResize="0"/>
          <p:nvPr/>
        </p:nvPicPr>
        <p:blipFill rotWithShape="1">
          <a:blip r:embed="rId3">
            <a:alphaModFix/>
          </a:blip>
          <a:srcRect b="10132" l="0" r="0" t="16762"/>
          <a:stretch/>
        </p:blipFill>
        <p:spPr>
          <a:xfrm>
            <a:off x="336876" y="1520544"/>
            <a:ext cx="8470250" cy="381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1c0e30e22_1_10"/>
          <p:cNvSpPr txBox="1"/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11c0e30e22_1_10"/>
          <p:cNvSpPr txBox="1"/>
          <p:nvPr>
            <p:ph idx="1" type="body"/>
          </p:nvPr>
        </p:nvSpPr>
        <p:spPr>
          <a:xfrm>
            <a:off x="237050" y="228591"/>
            <a:ext cx="7610400" cy="52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2500"/>
              <a:t>Moderate</a:t>
            </a:r>
            <a:r>
              <a:rPr b="1" lang="en-US" sz="2500"/>
              <a:t> Review</a:t>
            </a:r>
            <a:endParaRPr b="1" sz="2500"/>
          </a:p>
        </p:txBody>
      </p:sp>
      <p:pic>
        <p:nvPicPr>
          <p:cNvPr id="313" name="Google Shape;313;g111c0e30e22_1_10"/>
          <p:cNvPicPr preferRelativeResize="0"/>
          <p:nvPr/>
        </p:nvPicPr>
        <p:blipFill rotWithShape="1">
          <a:blip r:embed="rId3">
            <a:alphaModFix/>
          </a:blip>
          <a:srcRect b="8911" l="0" r="0" t="6212"/>
          <a:stretch/>
        </p:blipFill>
        <p:spPr>
          <a:xfrm>
            <a:off x="336887" y="1407152"/>
            <a:ext cx="8470224" cy="404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1c0e30e22_1_3"/>
          <p:cNvSpPr txBox="1"/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11c0e30e22_1_3"/>
          <p:cNvSpPr txBox="1"/>
          <p:nvPr>
            <p:ph idx="1" type="body"/>
          </p:nvPr>
        </p:nvSpPr>
        <p:spPr>
          <a:xfrm>
            <a:off x="237050" y="228591"/>
            <a:ext cx="7610400" cy="52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2500"/>
              <a:t>Negative </a:t>
            </a:r>
            <a:r>
              <a:rPr b="1" lang="en-US" sz="2500"/>
              <a:t>Review</a:t>
            </a:r>
            <a:endParaRPr b="1" sz="2500"/>
          </a:p>
        </p:txBody>
      </p:sp>
      <p:pic>
        <p:nvPicPr>
          <p:cNvPr id="321" name="Google Shape;321;g111c0e30e22_1_3"/>
          <p:cNvPicPr preferRelativeResize="0"/>
          <p:nvPr/>
        </p:nvPicPr>
        <p:blipFill rotWithShape="1">
          <a:blip r:embed="rId3">
            <a:alphaModFix/>
          </a:blip>
          <a:srcRect b="7365" l="0" r="0" t="14110"/>
          <a:stretch/>
        </p:blipFill>
        <p:spPr>
          <a:xfrm>
            <a:off x="558725" y="1307150"/>
            <a:ext cx="8026550" cy="4046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11c0e30e22_1_3"/>
          <p:cNvSpPr txBox="1"/>
          <p:nvPr/>
        </p:nvSpPr>
        <p:spPr>
          <a:xfrm>
            <a:off x="1247275" y="5980725"/>
            <a:ext cx="8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 Link: https://share.streamlit.io/prithviraj-as/bookshelf/main/deployment.py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1c3a679e1_0_2"/>
          <p:cNvSpPr txBox="1"/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11c3a679e1_0_2"/>
          <p:cNvSpPr txBox="1"/>
          <p:nvPr>
            <p:ph idx="1" type="body"/>
          </p:nvPr>
        </p:nvSpPr>
        <p:spPr>
          <a:xfrm>
            <a:off x="2471175" y="2586150"/>
            <a:ext cx="5386500" cy="196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2"/>
          <p:cNvSpPr txBox="1"/>
          <p:nvPr>
            <p:ph idx="1" type="body"/>
          </p:nvPr>
        </p:nvSpPr>
        <p:spPr>
          <a:xfrm>
            <a:off x="1114425" y="2595563"/>
            <a:ext cx="7610475" cy="3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22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&lt;&lt;Project 88- Review Analysis of Product&gt;&gt;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22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</a:t>
            </a:r>
            <a:r>
              <a:rPr b="1" lang="en-US" sz="220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Group 5</a:t>
            </a:r>
            <a:r>
              <a:rPr b="1" i="0" lang="en-US" sz="22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2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</a:t>
            </a:r>
            <a:r>
              <a:rPr b="1" lang="en-US" sz="220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Varun</a:t>
            </a:r>
            <a:r>
              <a:rPr b="1" i="0" lang="en-US" sz="22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2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</a:t>
            </a:r>
            <a:r>
              <a:rPr b="1" lang="en-US" sz="220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09</a:t>
            </a:r>
            <a:r>
              <a:rPr b="1" i="0" lang="en-US" sz="22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/01/2022&gt;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3"/>
          <p:cNvSpPr txBox="1"/>
          <p:nvPr>
            <p:ph type="title"/>
          </p:nvPr>
        </p:nvSpPr>
        <p:spPr>
          <a:xfrm>
            <a:off x="0" y="134470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Summary: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3"/>
          <p:cNvSpPr txBox="1"/>
          <p:nvPr>
            <p:ph idx="1" type="body"/>
          </p:nvPr>
        </p:nvSpPr>
        <p:spPr>
          <a:xfrm>
            <a:off x="256295" y="683111"/>
            <a:ext cx="8530909" cy="5522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Product: Floating Bookshelf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1)What is a Floating Bookshelf?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i="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floating bookshelf is a form of shelf, with its wall fixings hidden within the shelf board, with no visible supporting brackets.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choosing this product</a:t>
            </a:r>
            <a:r>
              <a:rPr b="0" i="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A2C816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shelves are a great addition for the idea of effective office space hence saving the space used by furniture like table, books cabinet etc.</a:t>
            </a:r>
            <a:endParaRPr/>
          </a:p>
          <a:p>
            <a:pPr indent="-355600" lvl="0" marL="45720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A2C816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shelves make the most of unused space and can organize rooms while adding a touch of personality to walls.</a:t>
            </a:r>
            <a:endParaRPr/>
          </a:p>
          <a:p>
            <a:pPr indent="-355600" lvl="0" marL="45720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A2C816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 bookshelves work well for organizing and displaying books, plants, toys, trophies, photos, art, cooking tools and pretty much anything else you can think of. </a:t>
            </a:r>
            <a:endParaRPr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"/>
          <p:cNvGrpSpPr/>
          <p:nvPr/>
        </p:nvGrpSpPr>
        <p:grpSpPr>
          <a:xfrm>
            <a:off x="1137867" y="1107440"/>
            <a:ext cx="6868260" cy="5283075"/>
            <a:chOff x="619759" y="0"/>
            <a:chExt cx="6868260" cy="5283075"/>
          </a:xfrm>
        </p:grpSpPr>
        <p:sp>
          <p:nvSpPr>
            <p:cNvPr id="204" name="Google Shape;204;p3"/>
            <p:cNvSpPr/>
            <p:nvPr/>
          </p:nvSpPr>
          <p:spPr>
            <a:xfrm>
              <a:off x="4878019" y="3592575"/>
              <a:ext cx="2610000" cy="1690500"/>
            </a:xfrm>
            <a:prstGeom prst="roundRect">
              <a:avLst>
                <a:gd fmla="val 10000" name="adj"/>
              </a:avLst>
            </a:prstGeom>
            <a:solidFill>
              <a:srgbClr val="FDAC55"/>
            </a:solidFill>
            <a:ln cap="flat" cmpd="sng" w="25400">
              <a:solidFill>
                <a:srgbClr val="A1C7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5829931" y="4052370"/>
              <a:ext cx="1620795" cy="11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Sentiment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19759" y="3592575"/>
              <a:ext cx="2610000" cy="1690500"/>
            </a:xfrm>
            <a:prstGeom prst="roundRect">
              <a:avLst>
                <a:gd fmla="val 10000" name="adj"/>
              </a:avLst>
            </a:prstGeom>
            <a:solidFill>
              <a:srgbClr val="00B050">
                <a:alpha val="88627"/>
              </a:srgbClr>
            </a:solidFill>
            <a:ln cap="flat" cmpd="sng" w="25400">
              <a:solidFill>
                <a:srgbClr val="A1C7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 txBox="1"/>
            <p:nvPr/>
          </p:nvSpPr>
          <p:spPr>
            <a:xfrm>
              <a:off x="656897" y="4052370"/>
              <a:ext cx="1752600" cy="11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Preparation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878019" y="0"/>
              <a:ext cx="2610000" cy="1690500"/>
            </a:xfrm>
            <a:prstGeom prst="roundRect">
              <a:avLst>
                <a:gd fmla="val 10000" name="adj"/>
              </a:avLst>
            </a:prstGeom>
            <a:solidFill>
              <a:schemeClr val="accent1">
                <a:alpha val="88627"/>
              </a:schemeClr>
            </a:solidFill>
            <a:ln cap="flat" cmpd="sng" w="25400">
              <a:solidFill>
                <a:srgbClr val="A1C7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 txBox="1"/>
            <p:nvPr/>
          </p:nvSpPr>
          <p:spPr>
            <a:xfrm>
              <a:off x="5698127" y="37138"/>
              <a:ext cx="1752600" cy="11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-171450" lvl="1" marL="1714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Extraction,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4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Understanding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19759" y="0"/>
              <a:ext cx="2610000" cy="1690500"/>
            </a:xfrm>
            <a:prstGeom prst="roundRect">
              <a:avLst>
                <a:gd fmla="val 10000" name="adj"/>
              </a:avLst>
            </a:prstGeom>
            <a:solidFill>
              <a:srgbClr val="FDE657">
                <a:alpha val="88627"/>
              </a:srgbClr>
            </a:solidFill>
            <a:ln cap="flat" cmpd="sng" w="25400">
              <a:solidFill>
                <a:srgbClr val="A1C7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 txBox="1"/>
            <p:nvPr/>
          </p:nvSpPr>
          <p:spPr>
            <a:xfrm>
              <a:off x="656897" y="37138"/>
              <a:ext cx="1752600" cy="11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 Understanding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713382" y="301142"/>
              <a:ext cx="2287500" cy="2287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2383412" y="971172"/>
              <a:ext cx="1617600" cy="16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49350" spcFirstLastPara="1" rIns="1493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Modelling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 rot="5400000">
              <a:off x="4106797" y="301142"/>
              <a:ext cx="2287500" cy="2287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 txBox="1"/>
            <p:nvPr/>
          </p:nvSpPr>
          <p:spPr>
            <a:xfrm>
              <a:off x="4106672" y="971172"/>
              <a:ext cx="1617600" cy="16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49350" spcFirstLastPara="1" rIns="1493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Evaluation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 rot="10800000">
              <a:off x="4106797" y="2694557"/>
              <a:ext cx="2287500" cy="2287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79951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 txBox="1"/>
            <p:nvPr/>
          </p:nvSpPr>
          <p:spPr>
            <a:xfrm>
              <a:off x="4106672" y="2694432"/>
              <a:ext cx="1617600" cy="16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49350" spcFirstLastPara="1" rIns="1493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Iterate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 rot="-5400000">
              <a:off x="1713382" y="2722693"/>
              <a:ext cx="2287500" cy="2287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 txBox="1"/>
            <p:nvPr/>
          </p:nvSpPr>
          <p:spPr>
            <a:xfrm>
              <a:off x="2383412" y="2694432"/>
              <a:ext cx="1617600" cy="16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49350" spcFirstLastPara="1" rIns="1493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658920" y="2166112"/>
              <a:ext cx="789900" cy="686700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CDDFA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 rot="10800000">
              <a:off x="3658858" y="2430388"/>
              <a:ext cx="789900" cy="686700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CDDFA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219" y="90834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"/>
          <p:cNvSpPr txBox="1"/>
          <p:nvPr/>
        </p:nvSpPr>
        <p:spPr>
          <a:xfrm>
            <a:off x="375077" y="767650"/>
            <a:ext cx="3643500" cy="1939500"/>
          </a:xfrm>
          <a:prstGeom prst="rect">
            <a:avLst/>
          </a:prstGeom>
          <a:solidFill>
            <a:srgbClr val="AFD9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rows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columns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Rating- 3.2 stars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null values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Duplicate rows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35223"/>
            <a:ext cx="8037386" cy="3570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br>
              <a:rPr lang="en-US"/>
            </a:br>
            <a:endParaRPr/>
          </a:p>
        </p:txBody>
      </p:sp>
      <p:sp>
        <p:nvSpPr>
          <p:cNvPr id="235" name="Google Shape;235;p1"/>
          <p:cNvSpPr txBox="1"/>
          <p:nvPr>
            <p:ph idx="1" type="body"/>
          </p:nvPr>
        </p:nvSpPr>
        <p:spPr>
          <a:xfrm>
            <a:off x="459838" y="1121985"/>
            <a:ext cx="7886700" cy="485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Classification:</a:t>
            </a:r>
            <a:endParaRPr/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7" name="Google Shape;237;p1"/>
          <p:cNvGraphicFramePr/>
          <p:nvPr/>
        </p:nvGraphicFramePr>
        <p:xfrm>
          <a:off x="1017563" y="1861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{07B4AC72-098A-42F4-AA79-12E8F1D32100}</a:tableStyleId>
              </a:tblPr>
              <a:tblGrid>
                <a:gridCol w="2230500"/>
                <a:gridCol w="2230500"/>
                <a:gridCol w="2230500"/>
              </a:tblGrid>
              <a:tr h="38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REVIEW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OCCURENCE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TOTAL RECORDS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POSITIVE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</a:t>
                      </a:r>
                      <a:r>
                        <a:rPr lang="en-US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NEUTRAL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</a:t>
                      </a:r>
                      <a:r>
                        <a:rPr lang="en-US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NEGATIVE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</a:t>
                      </a:r>
                      <a:r>
                        <a:rPr lang="en-US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8" name="Google Shape;238;p1"/>
          <p:cNvSpPr/>
          <p:nvPr/>
        </p:nvSpPr>
        <p:spPr>
          <a:xfrm>
            <a:off x="675249" y="3694996"/>
            <a:ext cx="75825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The total number of reviews extracted is 205.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Majority of the reviews fall into the </a:t>
            </a:r>
            <a:r>
              <a:rPr lang="en-US" sz="2400"/>
              <a:t>positive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which is</a:t>
            </a:r>
            <a:r>
              <a:rPr lang="en-US" sz="2400"/>
              <a:t> 79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review</a:t>
            </a:r>
            <a:r>
              <a:rPr lang="en-US" sz="2400"/>
              <a:t> count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/>
              <a:t>negative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is </a:t>
            </a:r>
            <a:r>
              <a:rPr lang="en-US" sz="2400"/>
              <a:t>68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remnant reviews fall into neutral class which is</a:t>
            </a:r>
            <a:r>
              <a:rPr lang="en-US" sz="2400"/>
              <a:t> 58.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 txBox="1"/>
          <p:nvPr>
            <p:ph type="title"/>
          </p:nvPr>
        </p:nvSpPr>
        <p:spPr>
          <a:xfrm>
            <a:off x="308552" y="606094"/>
            <a:ext cx="251142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PIE CHART</a:t>
            </a:r>
            <a:endParaRPr b="1" i="0" sz="2400" u="none" cap="none" strike="noStrike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71251" y="4446299"/>
            <a:ext cx="3854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Inference: The pie chart represents the distribution of the reviews based on  3 different classes which is good, moderate and bad.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5387926" y="548641"/>
            <a:ext cx="21101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BAR GRAPH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0860" y="0"/>
            <a:ext cx="226314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7"/>
          <p:cNvSpPr/>
          <p:nvPr/>
        </p:nvSpPr>
        <p:spPr>
          <a:xfrm>
            <a:off x="4072598" y="4446311"/>
            <a:ext cx="4572000" cy="201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Inference: The bar graph represents the distribution of the reviews </a:t>
            </a:r>
            <a:r>
              <a:rPr b="1" lang="en-US" sz="1800">
                <a:solidFill>
                  <a:srgbClr val="183374"/>
                </a:solidFill>
              </a:rPr>
              <a:t>based on</a:t>
            </a:r>
            <a:r>
              <a:rPr b="1" i="0" lang="en-US" sz="18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 the counts respectively.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We can observe here that the good class</a:t>
            </a:r>
            <a:r>
              <a:rPr b="1" lang="en-US" sz="1800">
                <a:solidFill>
                  <a:srgbClr val="183374"/>
                </a:solidFill>
              </a:rPr>
              <a:t> peaks upto 80.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50" y="1263652"/>
            <a:ext cx="3130375" cy="27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400" y="1180781"/>
            <a:ext cx="36004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/>
          <p:nvPr>
            <p:ph type="title"/>
          </p:nvPr>
        </p:nvSpPr>
        <p:spPr>
          <a:xfrm>
            <a:off x="0" y="282608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200">
                <a:solidFill>
                  <a:srgbClr val="183374"/>
                </a:solidFill>
              </a:rPr>
              <a:t>Classification according to ratings</a:t>
            </a:r>
            <a:endParaRPr b="1" sz="3200">
              <a:solidFill>
                <a:srgbClr val="183374"/>
              </a:solidFill>
            </a:endParaRPr>
          </a:p>
        </p:txBody>
      </p:sp>
      <p:sp>
        <p:nvSpPr>
          <p:cNvPr id="256" name="Google Shape;256;p6"/>
          <p:cNvSpPr txBox="1"/>
          <p:nvPr>
            <p:ph idx="1" type="body"/>
          </p:nvPr>
        </p:nvSpPr>
        <p:spPr>
          <a:xfrm>
            <a:off x="306675" y="3910707"/>
            <a:ext cx="8322564" cy="1858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Inference: </a:t>
            </a:r>
            <a:r>
              <a:rPr b="1" lang="en-US" sz="2000">
                <a:solidFill>
                  <a:srgbClr val="183374"/>
                </a:solidFill>
              </a:rPr>
              <a:t>The bar graph represents the d</a:t>
            </a:r>
            <a:r>
              <a:rPr b="1" i="0" lang="en-US" sz="20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istribution of the </a:t>
            </a:r>
            <a:r>
              <a:rPr b="1" lang="en-US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reviews, rating</a:t>
            </a:r>
            <a:r>
              <a:rPr b="1" lang="en-US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displays the counts respectively.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183374"/>
                </a:solidFill>
                <a:latin typeface="Arial"/>
                <a:ea typeface="Arial"/>
                <a:cs typeface="Arial"/>
                <a:sym typeface="Arial"/>
              </a:rPr>
              <a:t>We can observe here that the very good class has the highest number of count that is 73.</a:t>
            </a:r>
            <a:endParaRPr/>
          </a:p>
        </p:txBody>
      </p:sp>
      <p:graphicFrame>
        <p:nvGraphicFramePr>
          <p:cNvPr id="257" name="Google Shape;257;p6"/>
          <p:cNvGraphicFramePr/>
          <p:nvPr/>
        </p:nvGraphicFramePr>
        <p:xfrm>
          <a:off x="541776" y="1197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{4B9E9FF0-F4ED-4FF6-B6F4-C63EF1AB5C9D}</a:tableStyleId>
              </a:tblPr>
              <a:tblGrid>
                <a:gridCol w="1597625"/>
                <a:gridCol w="159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CLASS RATING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FREQUENCY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VERY GOOD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GOOD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MODERATE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BAD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POOR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 b="-6480" l="-4020" r="4019" t="6480"/>
          <a:stretch/>
        </p:blipFill>
        <p:spPr>
          <a:xfrm>
            <a:off x="4427525" y="1196993"/>
            <a:ext cx="35909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Information Retrieval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5"/>
          <p:cNvSpPr/>
          <p:nvPr/>
        </p:nvSpPr>
        <p:spPr>
          <a:xfrm>
            <a:off x="2561549" y="780975"/>
            <a:ext cx="3870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WORD CLOUD OF TEXT CORPUS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475" y="1263950"/>
            <a:ext cx="5014691" cy="540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