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35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188DB0D-9881-4F71-9A04-DA52C44AE81A}" type="datetimeFigureOut">
              <a:rPr lang="en-US" smtClean="0"/>
              <a:t>4/14/2024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943FDA8-5594-4507-8992-54BE69D1B1B5}" type="slidenum">
              <a:rPr lang="en-US" smtClean="0"/>
              <a:t>‹#›</a:t>
            </a:fld>
            <a:endParaRPr lang="en-US"/>
          </a:p>
        </p:txBody>
      </p:sp>
    </p:spTree>
    <p:extLst>
      <p:ext uri="{BB962C8B-B14F-4D97-AF65-F5344CB8AC3E}">
        <p14:creationId xmlns:p14="http://schemas.microsoft.com/office/powerpoint/2010/main" val="415670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43FDA8-5594-4507-8992-54BE69D1B1B5}" type="slidenum">
              <a:rPr lang="en-US" smtClean="0"/>
              <a:t>10</a:t>
            </a:fld>
            <a:endParaRPr lang="en-US"/>
          </a:p>
        </p:txBody>
      </p:sp>
    </p:spTree>
    <p:extLst>
      <p:ext uri="{BB962C8B-B14F-4D97-AF65-F5344CB8AC3E}">
        <p14:creationId xmlns:p14="http://schemas.microsoft.com/office/powerpoint/2010/main" val="60463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Rectangle 11">
            <a:extLst>
              <a:ext uri="{FF2B5EF4-FFF2-40B4-BE49-F238E27FC236}">
                <a16:creationId xmlns:a16="http://schemas.microsoft.com/office/drawing/2014/main" id="{AC3D435A-F253-7842-E3E5-288CBB3988A7}"/>
              </a:ext>
            </a:extLst>
          </p:cNvPr>
          <p:cNvSpPr/>
          <p:nvPr/>
        </p:nvSpPr>
        <p:spPr>
          <a:xfrm>
            <a:off x="1295400" y="2590800"/>
            <a:ext cx="6172200" cy="769441"/>
          </a:xfrm>
          <a:prstGeom prst="rect">
            <a:avLst/>
          </a:prstGeom>
          <a:noFill/>
        </p:spPr>
        <p:txBody>
          <a:bodyPr wrap="square" lIns="91440" tIns="45720" rIns="91440" bIns="45720">
            <a:spAutoFit/>
          </a:bodyPr>
          <a:lstStyle/>
          <a:p>
            <a:pPr algn="ctr"/>
            <a:r>
              <a:rPr lang="en-IN" sz="4400" b="1" cap="none" spc="0" dirty="0">
                <a:ln w="0"/>
                <a:solidFill>
                  <a:schemeClr val="tx1"/>
                </a:solidFill>
                <a:effectLst>
                  <a:outerShdw blurRad="38100" dist="19050" dir="2700000" algn="tl" rotWithShape="0">
                    <a:schemeClr val="dk1">
                      <a:alpha val="40000"/>
                    </a:schemeClr>
                  </a:outerShdw>
                </a:effectLst>
              </a:rPr>
              <a:t>ASWIN KUMAR</a:t>
            </a:r>
            <a:endParaRPr lang="en-US" sz="4400" b="1"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648200" y="228600"/>
            <a:ext cx="2967088" cy="752129"/>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400F9D50-B57C-8665-D1F2-7E424115D785}"/>
              </a:ext>
            </a:extLst>
          </p:cNvPr>
          <p:cNvSpPr txBox="1"/>
          <p:nvPr/>
        </p:nvSpPr>
        <p:spPr>
          <a:xfrm>
            <a:off x="381000" y="990600"/>
            <a:ext cx="11658600" cy="5867400"/>
          </a:xfrm>
          <a:prstGeom prst="rect">
            <a:avLst/>
          </a:prstGeom>
          <a:noFill/>
        </p:spPr>
        <p:txBody>
          <a:bodyPr wrap="square">
            <a:spAutoFit/>
          </a:bodyPr>
          <a:lstStyle/>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Prediction or Classification: AI models make predictions or classify data into different </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categories. For example, predicting whether an email is spam or not, classifying images into </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different categories, or predicting stock prices.</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Anomaly Detection: AI models identify unusual patterns or outliers in data. This is commonly </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used for fraud detection in finance, identifying faulty equipment in manufacturing, or detecting </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anomalous behavior in network traffic for cybersecurity.</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Recommendation: AI systems recommend products, services, or content based on past </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behavior or preferences. This can include movie recommendations on streaming platforms, </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product recommendations on e-commerce websites, or personalized news articles.</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Natural Language Understanding: AI models understand and generate human language. This</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 includes tasks such as language translation, sentiment analysis, text summarization, and </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chatbots.</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5800" y="1981200"/>
            <a:ext cx="9829800" cy="28194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nSpc>
                <a:spcPct val="115000"/>
              </a:lnSpc>
              <a:spcAft>
                <a:spcPts val="1000"/>
              </a:spcAft>
            </a:pPr>
            <a:r>
              <a:rPr lang="en-US" sz="4000" b="1" dirty="0">
                <a:effectLst/>
                <a:latin typeface="Calibri" panose="020F0502020204030204" pitchFamily="34" charset="0"/>
                <a:ea typeface="Times New Roman" panose="02020603050405020304" pitchFamily="18" charset="0"/>
                <a:cs typeface="Calibri" panose="020F0502020204030204" pitchFamily="34" charset="0"/>
              </a:rPr>
              <a:t>Artificial intelligence is the simulation of </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4000" b="1" dirty="0">
                <a:effectLst/>
                <a:latin typeface="Calibri" panose="020F0502020204030204" pitchFamily="34" charset="0"/>
                <a:ea typeface="Times New Roman" panose="02020603050405020304" pitchFamily="18" charset="0"/>
                <a:cs typeface="Calibri" panose="020F0502020204030204" pitchFamily="34" charset="0"/>
              </a:rPr>
              <a:t>human intelligence processes by machines, </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a:p>
            <a:r>
              <a:rPr lang="en-US" sz="4000" b="1" dirty="0">
                <a:effectLst/>
                <a:latin typeface="Calibri" panose="020F0502020204030204" pitchFamily="34" charset="0"/>
                <a:ea typeface="Times New Roman" panose="02020603050405020304" pitchFamily="18" charset="0"/>
              </a:rPr>
              <a:t>especially computer systems</a:t>
            </a:r>
            <a:endParaRPr sz="4000" b="1" dirty="0"/>
          </a:p>
        </p:txBody>
      </p:sp>
      <p:grpSp>
        <p:nvGrpSpPr>
          <p:cNvPr id="3" name="object 3"/>
          <p:cNvGrpSpPr/>
          <p:nvPr/>
        </p:nvGrpSpPr>
        <p:grpSpPr>
          <a:xfrm>
            <a:off x="743902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057401" y="-32083"/>
            <a:ext cx="5867400" cy="1080744"/>
          </a:xfrm>
          <a:prstGeom prst="rect">
            <a:avLst/>
          </a:prstGeom>
        </p:spPr>
        <p:txBody>
          <a:bodyPr vert="horz" wrap="square" lIns="0" tIns="460692" rIns="0" bIns="0" rtlCol="0">
            <a:spAutoFit/>
          </a:bodyPr>
          <a:lstStyle/>
          <a:p>
            <a:pPr marL="193675">
              <a:spcBef>
                <a:spcPts val="130"/>
              </a:spcBef>
            </a:pPr>
            <a:r>
              <a:rPr lang="en-US" sz="4000" dirty="0">
                <a:effectLst/>
                <a:latin typeface="Calibri" panose="020F0502020204030204" pitchFamily="34" charset="0"/>
                <a:ea typeface="Times New Roman" panose="02020603050405020304" pitchFamily="18" charset="0"/>
                <a:cs typeface="Calibri" panose="020F0502020204030204" pitchFamily="34" charset="0"/>
              </a:rPr>
              <a:t>ARTIFICIAL INTELLIGENCE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143000"/>
            <a:ext cx="10210800" cy="44196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nSpc>
                <a:spcPct val="115000"/>
              </a:lnSpc>
              <a:spcAft>
                <a:spcPts val="1000"/>
              </a:spcAft>
            </a:pPr>
            <a:r>
              <a:rPr lang="en-US" sz="4000" b="1" dirty="0">
                <a:effectLst/>
                <a:latin typeface="Calibri" panose="020F0502020204030204" pitchFamily="34" charset="0"/>
                <a:ea typeface="Times New Roman" panose="02020603050405020304" pitchFamily="18" charset="0"/>
                <a:cs typeface="Calibri" panose="020F0502020204030204" pitchFamily="34" charset="0"/>
              </a:rPr>
              <a:t>'Artificial Intelligence as a Driving Force for the Economy and </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4000" b="1" dirty="0">
                <a:effectLst/>
                <a:latin typeface="Calibri" panose="020F0502020204030204" pitchFamily="34" charset="0"/>
                <a:ea typeface="Times New Roman" panose="02020603050405020304" pitchFamily="18" charset="0"/>
                <a:cs typeface="Calibri" panose="020F0502020204030204" pitchFamily="34" charset="0"/>
              </a:rPr>
              <a:t>Society' is a key theme at the World Economic Forum's Annual Meeting. </a:t>
            </a:r>
          </a:p>
          <a:p>
            <a:pPr>
              <a:lnSpc>
                <a:spcPct val="115000"/>
              </a:lnSpc>
              <a:spcAft>
                <a:spcPts val="1000"/>
              </a:spcAft>
            </a:pPr>
            <a:r>
              <a:rPr lang="en-US" sz="4000" b="1" dirty="0">
                <a:effectLst/>
                <a:latin typeface="Calibri" panose="020F0502020204030204" pitchFamily="34" charset="0"/>
                <a:ea typeface="Times New Roman" panose="02020603050405020304" pitchFamily="18" charset="0"/>
                <a:cs typeface="Calibri" panose="020F0502020204030204" pitchFamily="34" charset="0"/>
              </a:rPr>
              <a:t>Advances in technology have the potential to help us solve global challenges, but innovation and guardrails are essential.</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3276601" y="152400"/>
            <a:ext cx="2590800"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733800" y="304800"/>
            <a:ext cx="29759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10" dirty="0"/>
              <a:t>CONTENTS</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4" name="TextBox 13">
            <a:extLst>
              <a:ext uri="{FF2B5EF4-FFF2-40B4-BE49-F238E27FC236}">
                <a16:creationId xmlns:a16="http://schemas.microsoft.com/office/drawing/2014/main" id="{89983B29-E1AA-64DC-F126-A16D894459A5}"/>
              </a:ext>
            </a:extLst>
          </p:cNvPr>
          <p:cNvSpPr txBox="1"/>
          <p:nvPr/>
        </p:nvSpPr>
        <p:spPr>
          <a:xfrm>
            <a:off x="1676400" y="1447800"/>
            <a:ext cx="7543800" cy="4103175"/>
          </a:xfrm>
          <a:prstGeom prst="rect">
            <a:avLst/>
          </a:prstGeom>
          <a:noFill/>
        </p:spPr>
        <p:txBody>
          <a:bodyPr wrap="square">
            <a:spAutoFit/>
          </a:bodyPr>
          <a:lstStyle/>
          <a:p>
            <a:pPr marL="571500" indent="-571500">
              <a:lnSpc>
                <a:spcPct val="115000"/>
              </a:lnSpc>
              <a:spcAft>
                <a:spcPts val="1000"/>
              </a:spcAft>
              <a:buFont typeface="Arial" panose="020B0604020202020204" pitchFamily="34" charset="0"/>
              <a:buChar char="•"/>
            </a:pPr>
            <a:r>
              <a:rPr lang="en-US" sz="4000" b="1" dirty="0">
                <a:latin typeface="Calibri" panose="020F0502020204030204" pitchFamily="34" charset="0"/>
                <a:ea typeface="Times New Roman" panose="02020603050405020304" pitchFamily="18" charset="0"/>
                <a:cs typeface="Calibri" panose="020F0502020204030204" pitchFamily="34" charset="0"/>
              </a:rPr>
              <a:t>W</a:t>
            </a:r>
            <a:r>
              <a:rPr lang="en-US" sz="4000" b="1" dirty="0">
                <a:effectLst/>
                <a:latin typeface="Calibri" panose="020F0502020204030204" pitchFamily="34" charset="0"/>
                <a:ea typeface="Times New Roman" panose="02020603050405020304" pitchFamily="18" charset="0"/>
                <a:cs typeface="Calibri" panose="020F0502020204030204" pitchFamily="34" charset="0"/>
              </a:rPr>
              <a:t>hat is artificial intelligence ?</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a:p>
            <a:pPr marL="571500" indent="-571500">
              <a:lnSpc>
                <a:spcPct val="115000"/>
              </a:lnSpc>
              <a:spcAft>
                <a:spcPts val="1000"/>
              </a:spcAft>
              <a:buFont typeface="Arial" panose="020B0604020202020204" pitchFamily="34" charset="0"/>
              <a:buChar char="•"/>
            </a:pPr>
            <a:r>
              <a:rPr lang="en-US" sz="4000" b="1" dirty="0">
                <a:latin typeface="Calibri" panose="020F0502020204030204" pitchFamily="34" charset="0"/>
                <a:ea typeface="Times New Roman" panose="02020603050405020304" pitchFamily="18" charset="0"/>
                <a:cs typeface="Calibri" panose="020F0502020204030204" pitchFamily="34" charset="0"/>
              </a:rPr>
              <a:t>H</a:t>
            </a:r>
            <a:r>
              <a:rPr lang="en-US" sz="4000" b="1" dirty="0">
                <a:effectLst/>
                <a:latin typeface="Calibri" panose="020F0502020204030204" pitchFamily="34" charset="0"/>
                <a:ea typeface="Times New Roman" panose="02020603050405020304" pitchFamily="18" charset="0"/>
                <a:cs typeface="Calibri" panose="020F0502020204030204" pitchFamily="34" charset="0"/>
              </a:rPr>
              <a:t>ow is machine </a:t>
            </a:r>
            <a:r>
              <a:rPr lang="en-US" sz="4000" b="1" dirty="0" err="1">
                <a:effectLst/>
                <a:latin typeface="Calibri" panose="020F0502020204030204" pitchFamily="34" charset="0"/>
                <a:ea typeface="Times New Roman" panose="02020603050405020304" pitchFamily="18" charset="0"/>
                <a:cs typeface="Calibri" panose="020F0502020204030204" pitchFamily="34" charset="0"/>
              </a:rPr>
              <a:t>learing</a:t>
            </a:r>
            <a:r>
              <a:rPr lang="en-US" sz="4000" b="1" dirty="0">
                <a:effectLst/>
                <a:latin typeface="Calibri" panose="020F0502020204030204" pitchFamily="34" charset="0"/>
                <a:ea typeface="Times New Roman" panose="02020603050405020304" pitchFamily="18" charset="0"/>
                <a:cs typeface="Calibri" panose="020F0502020204030204" pitchFamily="34" charset="0"/>
              </a:rPr>
              <a:t> related?</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a:p>
            <a:pPr marL="571500" indent="-571500">
              <a:lnSpc>
                <a:spcPct val="115000"/>
              </a:lnSpc>
              <a:spcAft>
                <a:spcPts val="1000"/>
              </a:spcAft>
              <a:buFont typeface="Arial" panose="020B0604020202020204" pitchFamily="34" charset="0"/>
              <a:buChar char="•"/>
            </a:pPr>
            <a:r>
              <a:rPr lang="en-US" sz="4000" b="1" dirty="0">
                <a:latin typeface="Calibri" panose="020F0502020204030204" pitchFamily="34" charset="0"/>
                <a:ea typeface="Times New Roman" panose="02020603050405020304" pitchFamily="18" charset="0"/>
                <a:cs typeface="Calibri" panose="020F0502020204030204" pitchFamily="34" charset="0"/>
              </a:rPr>
              <a:t>E</a:t>
            </a:r>
            <a:r>
              <a:rPr lang="en-US" sz="4000" b="1" dirty="0">
                <a:effectLst/>
                <a:latin typeface="Calibri" panose="020F0502020204030204" pitchFamily="34" charset="0"/>
                <a:ea typeface="Times New Roman" panose="02020603050405020304" pitchFamily="18" charset="0"/>
                <a:cs typeface="Calibri" panose="020F0502020204030204" pitchFamily="34" charset="0"/>
              </a:rPr>
              <a:t>xamples of ai ?</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a:p>
            <a:pPr marL="571500" indent="-571500">
              <a:lnSpc>
                <a:spcPct val="115000"/>
              </a:lnSpc>
              <a:spcAft>
                <a:spcPts val="1000"/>
              </a:spcAft>
              <a:buFont typeface="Arial" panose="020B0604020202020204" pitchFamily="34" charset="0"/>
              <a:buChar char="•"/>
            </a:pPr>
            <a:r>
              <a:rPr lang="en-US" sz="4000" b="1" dirty="0">
                <a:latin typeface="Calibri" panose="020F0502020204030204" pitchFamily="34" charset="0"/>
                <a:ea typeface="Times New Roman" panose="02020603050405020304" pitchFamily="18" charset="0"/>
                <a:cs typeface="Calibri" panose="020F0502020204030204" pitchFamily="34" charset="0"/>
              </a:rPr>
              <a:t>D</a:t>
            </a:r>
            <a:r>
              <a:rPr lang="en-US" sz="4000" b="1" dirty="0">
                <a:effectLst/>
                <a:latin typeface="Calibri" panose="020F0502020204030204" pitchFamily="34" charset="0"/>
                <a:ea typeface="Times New Roman" panose="02020603050405020304" pitchFamily="18" charset="0"/>
                <a:cs typeface="Calibri" panose="020F0502020204030204" pitchFamily="34" charset="0"/>
              </a:rPr>
              <a:t>isadvantages of ai ?</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a:p>
            <a:pPr marL="571500" indent="-571500">
              <a:lnSpc>
                <a:spcPct val="115000"/>
              </a:lnSpc>
              <a:spcAft>
                <a:spcPts val="1000"/>
              </a:spcAft>
              <a:buFont typeface="Arial" panose="020B0604020202020204" pitchFamily="34" charset="0"/>
              <a:buChar char="•"/>
            </a:pPr>
            <a:r>
              <a:rPr lang="en-US" sz="4000" b="1" dirty="0">
                <a:latin typeface="Calibri" panose="020F0502020204030204" pitchFamily="34" charset="0"/>
                <a:ea typeface="Times New Roman" panose="02020603050405020304" pitchFamily="18" charset="0"/>
                <a:cs typeface="Calibri" panose="020F0502020204030204" pitchFamily="34" charset="0"/>
              </a:rPr>
              <a:t>W</a:t>
            </a:r>
            <a:r>
              <a:rPr lang="en-US" sz="4000" b="1" dirty="0">
                <a:effectLst/>
                <a:latin typeface="Calibri" panose="020F0502020204030204" pitchFamily="34" charset="0"/>
                <a:ea typeface="Times New Roman" panose="02020603050405020304" pitchFamily="18" charset="0"/>
                <a:cs typeface="Calibri" panose="020F0502020204030204" pitchFamily="34" charset="0"/>
              </a:rPr>
              <a:t>hat problems can ai solve ?</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209800" y="3048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4FF20F70-CF62-5B0F-BC92-B0FD0E0BFA1B}"/>
              </a:ext>
            </a:extLst>
          </p:cNvPr>
          <p:cNvSpPr txBox="1"/>
          <p:nvPr/>
        </p:nvSpPr>
        <p:spPr>
          <a:xfrm>
            <a:off x="609600" y="1371600"/>
            <a:ext cx="10591800" cy="4282967"/>
          </a:xfrm>
          <a:prstGeom prst="rect">
            <a:avLst/>
          </a:prstGeom>
          <a:noFill/>
        </p:spPr>
        <p:txBody>
          <a:bodyPr wrap="square">
            <a:spAutoFit/>
          </a:bodyPr>
          <a:lstStyle/>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AI can help do repetitive work for humans, but humans should still be prioritized.</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Create a culture that utilizes creativity, empathy, and dexterity from humans and AI for</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increased efficiency.</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There needs to be fairness in AI which entails identifying and eliminating</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discrimination while also encouraging diversity and inclusion. This is can be done by</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using training models with equal representation.</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Develop explainable AI that is visible across processes and functions to generate</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trust among employees and customers. Provide examinability, comprehension,</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000" b="1" dirty="0">
                <a:effectLst/>
                <a:latin typeface="Calibri" panose="020F0502020204030204" pitchFamily="34" charset="0"/>
                <a:ea typeface="Times New Roman" panose="02020603050405020304" pitchFamily="18" charset="0"/>
                <a:cs typeface="Calibri" panose="020F0502020204030204" pitchFamily="34" charset="0"/>
              </a:rPr>
              <a:t>and traceability.</a:t>
            </a:r>
            <a:endParaRPr lang="en-IN" sz="2000" b="1" dirty="0">
              <a:effectLst/>
              <a:latin typeface="Calibri" panose="020F0502020204030204" pitchFamily="34" charset="0"/>
              <a:ea typeface="Times New Roman" panose="02020603050405020304" pitchFamily="18" charset="0"/>
              <a:cs typeface="Latha"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371600" y="-152400"/>
            <a:ext cx="7772400" cy="1143517"/>
          </a:xfrm>
          <a:prstGeom prst="rect">
            <a:avLst/>
          </a:prstGeom>
        </p:spPr>
        <p:txBody>
          <a:bodyPr vert="horz" wrap="square" lIns="0" tIns="522858" rIns="0" bIns="0" rtlCol="0">
            <a:spAutoFit/>
          </a:bodyPr>
          <a:lstStyle/>
          <a:p>
            <a:pPr marL="153670">
              <a:spcBef>
                <a:spcPts val="130"/>
              </a:spcBef>
            </a:pPr>
            <a:r>
              <a:rPr lang="en-US" sz="4000" dirty="0">
                <a:effectLst/>
                <a:latin typeface="Calibri" panose="020F0502020204030204" pitchFamily="34" charset="0"/>
                <a:ea typeface="Times New Roman" panose="02020603050405020304" pitchFamily="18" charset="0"/>
                <a:cs typeface="Calibri" panose="020F0502020204030204" pitchFamily="34" charset="0"/>
              </a:rPr>
              <a:t>WHAT PROBLEMS CAN AI SOLVE ?</a:t>
            </a:r>
            <a:endParaRPr sz="40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C225A4A2-B434-2701-2F7A-E683F57BFEA0}"/>
              </a:ext>
            </a:extLst>
          </p:cNvPr>
          <p:cNvSpPr txBox="1"/>
          <p:nvPr/>
        </p:nvSpPr>
        <p:spPr>
          <a:xfrm>
            <a:off x="1143000" y="1676400"/>
            <a:ext cx="8839200" cy="3263009"/>
          </a:xfrm>
          <a:prstGeom prst="rect">
            <a:avLst/>
          </a:prstGeom>
          <a:noFill/>
        </p:spPr>
        <p:txBody>
          <a:bodyPr wrap="square">
            <a:spAutoFit/>
          </a:bodyPr>
          <a:lstStyle/>
          <a:p>
            <a:pPr>
              <a:lnSpc>
                <a:spcPct val="115000"/>
              </a:lnSpc>
              <a:spcAft>
                <a:spcPts val="1000"/>
              </a:spcAft>
            </a:pPr>
            <a:r>
              <a:rPr lang="en-US" sz="4000" b="1" dirty="0">
                <a:effectLst/>
                <a:latin typeface="Calibri" panose="020F0502020204030204" pitchFamily="34" charset="0"/>
                <a:ea typeface="Times New Roman" panose="02020603050405020304" pitchFamily="18" charset="0"/>
                <a:cs typeface="Calibri" panose="020F0502020204030204" pitchFamily="34" charset="0"/>
              </a:rPr>
              <a:t>Cybersecurity </a:t>
            </a:r>
            <a:r>
              <a:rPr lang="en-US" sz="4000" b="1" dirty="0">
                <a:effectLst/>
                <a:latin typeface="Cambria Math" panose="02040503050406030204" pitchFamily="18" charset="0"/>
                <a:ea typeface="Times New Roman" panose="02020603050405020304" pitchFamily="18" charset="0"/>
                <a:cs typeface="Cambria Math" panose="02040503050406030204" pitchFamily="18" charset="0"/>
              </a:rPr>
              <a:t>→</a:t>
            </a:r>
            <a:r>
              <a:rPr lang="en-US" sz="4000" b="1" dirty="0">
                <a:effectLst/>
                <a:latin typeface="Calibri" panose="020F0502020204030204" pitchFamily="34" charset="0"/>
                <a:ea typeface="Times New Roman" panose="02020603050405020304" pitchFamily="18" charset="0"/>
                <a:cs typeface="Calibri" panose="020F0502020204030204" pitchFamily="34" charset="0"/>
              </a:rPr>
              <a:t> </a:t>
            </a:r>
            <a:r>
              <a:rPr lang="en-US" sz="4000" b="1" dirty="0" err="1">
                <a:effectLst/>
                <a:latin typeface="Calibri" panose="020F0502020204030204" pitchFamily="34" charset="0"/>
                <a:ea typeface="Times New Roman" panose="02020603050405020304" pitchFamily="18" charset="0"/>
                <a:cs typeface="Calibri" panose="020F0502020204030204" pitchFamily="34" charset="0"/>
              </a:rPr>
              <a:t>dectecting</a:t>
            </a:r>
            <a:r>
              <a:rPr lang="en-US" sz="4000" b="1" dirty="0">
                <a:effectLst/>
                <a:latin typeface="Calibri" panose="020F0502020204030204" pitchFamily="34" charset="0"/>
                <a:ea typeface="Times New Roman" panose="02020603050405020304" pitchFamily="18" charset="0"/>
                <a:cs typeface="Calibri" panose="020F0502020204030204" pitchFamily="34" charset="0"/>
              </a:rPr>
              <a:t> spam</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4000" b="1" dirty="0">
                <a:effectLst/>
                <a:latin typeface="Calibri" panose="020F0502020204030204" pitchFamily="34" charset="0"/>
                <a:ea typeface="Times New Roman" panose="02020603050405020304" pitchFamily="18" charset="0"/>
                <a:cs typeface="Calibri" panose="020F0502020204030204" pitchFamily="34" charset="0"/>
              </a:rPr>
              <a:t>Healthcare </a:t>
            </a:r>
            <a:r>
              <a:rPr lang="en-US" sz="4000" b="1" dirty="0">
                <a:effectLst/>
                <a:latin typeface="Cambria Math" panose="02040503050406030204" pitchFamily="18" charset="0"/>
                <a:ea typeface="Times New Roman" panose="02020603050405020304" pitchFamily="18" charset="0"/>
                <a:cs typeface="Cambria Math" panose="02040503050406030204" pitchFamily="18" charset="0"/>
              </a:rPr>
              <a:t>→</a:t>
            </a:r>
            <a:r>
              <a:rPr lang="en-US" sz="4000" b="1" dirty="0">
                <a:effectLst/>
                <a:latin typeface="Calibri" panose="020F0502020204030204" pitchFamily="34" charset="0"/>
                <a:ea typeface="Times New Roman" panose="02020603050405020304" pitchFamily="18" charset="0"/>
                <a:cs typeface="Calibri" panose="020F0502020204030204" pitchFamily="34" charset="0"/>
              </a:rPr>
              <a:t> medical records</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4000" b="1" dirty="0">
                <a:effectLst/>
                <a:latin typeface="Calibri" panose="020F0502020204030204" pitchFamily="34" charset="0"/>
                <a:ea typeface="Times New Roman" panose="02020603050405020304" pitchFamily="18" charset="0"/>
                <a:cs typeface="Calibri" panose="020F0502020204030204" pitchFamily="34" charset="0"/>
              </a:rPr>
              <a:t>Research </a:t>
            </a:r>
            <a:r>
              <a:rPr lang="en-US" sz="4000" b="1" dirty="0">
                <a:effectLst/>
                <a:latin typeface="Cambria Math" panose="02040503050406030204" pitchFamily="18" charset="0"/>
                <a:ea typeface="Times New Roman" panose="02020603050405020304" pitchFamily="18" charset="0"/>
                <a:cs typeface="Cambria Math" panose="02040503050406030204" pitchFamily="18" charset="0"/>
              </a:rPr>
              <a:t>→</a:t>
            </a:r>
            <a:r>
              <a:rPr lang="en-US" sz="4000" b="1" dirty="0">
                <a:effectLst/>
                <a:latin typeface="Calibri" panose="020F0502020204030204" pitchFamily="34" charset="0"/>
                <a:ea typeface="Times New Roman" panose="02020603050405020304" pitchFamily="18" charset="0"/>
                <a:cs typeface="Calibri" panose="020F0502020204030204" pitchFamily="34" charset="0"/>
              </a:rPr>
              <a:t> </a:t>
            </a:r>
            <a:r>
              <a:rPr lang="en-US" sz="4000" b="1" dirty="0" err="1">
                <a:effectLst/>
                <a:latin typeface="Calibri" panose="020F0502020204030204" pitchFamily="34" charset="0"/>
                <a:ea typeface="Times New Roman" panose="02020603050405020304" pitchFamily="18" charset="0"/>
                <a:cs typeface="Calibri" panose="020F0502020204030204" pitchFamily="34" charset="0"/>
              </a:rPr>
              <a:t>ideagenerationfinding</a:t>
            </a:r>
            <a:r>
              <a:rPr lang="en-US" sz="4000" b="1" dirty="0">
                <a:effectLst/>
                <a:latin typeface="Calibri" panose="020F0502020204030204" pitchFamily="34" charset="0"/>
                <a:ea typeface="Times New Roman" panose="02020603050405020304" pitchFamily="18" charset="0"/>
                <a:cs typeface="Calibri" panose="020F0502020204030204" pitchFamily="34" charset="0"/>
              </a:rPr>
              <a:t> data</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4000" b="1" dirty="0">
                <a:effectLst/>
                <a:latin typeface="Calibri" panose="020F0502020204030204" pitchFamily="34" charset="0"/>
                <a:ea typeface="Times New Roman" panose="02020603050405020304" pitchFamily="18" charset="0"/>
                <a:cs typeface="Calibri" panose="020F0502020204030204" pitchFamily="34" charset="0"/>
              </a:rPr>
              <a:t>Transportation</a:t>
            </a:r>
            <a:r>
              <a:rPr lang="en-US" sz="4000" b="1" dirty="0">
                <a:effectLst/>
                <a:latin typeface="Cambria Math" panose="02040503050406030204" pitchFamily="18" charset="0"/>
                <a:ea typeface="Times New Roman" panose="02020603050405020304" pitchFamily="18" charset="0"/>
                <a:cs typeface="Cambria Math" panose="02040503050406030204" pitchFamily="18" charset="0"/>
              </a:rPr>
              <a:t>→</a:t>
            </a:r>
            <a:r>
              <a:rPr lang="en-US" sz="4000" b="1" dirty="0">
                <a:effectLst/>
                <a:latin typeface="Calibri" panose="020F0502020204030204" pitchFamily="34" charset="0"/>
                <a:ea typeface="Times New Roman" panose="02020603050405020304" pitchFamily="18" charset="0"/>
                <a:cs typeface="Calibri" panose="020F0502020204030204" pitchFamily="34" charset="0"/>
              </a:rPr>
              <a:t> self driving cars</a:t>
            </a:r>
            <a:endParaRPr lang="en-IN" sz="4000" b="1" dirty="0">
              <a:effectLst/>
              <a:latin typeface="Calibri" panose="020F0502020204030204" pitchFamily="34" charset="0"/>
              <a:ea typeface="Times New Roman" panose="02020603050405020304" pitchFamily="18" charset="0"/>
              <a:cs typeface="Latha"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09600" y="-228600"/>
            <a:ext cx="11277600" cy="7445308"/>
          </a:xfrm>
          <a:prstGeom prst="rect">
            <a:avLst/>
          </a:prstGeom>
        </p:spPr>
        <p:txBody>
          <a:bodyPr vert="horz" wrap="square" lIns="0" tIns="485775" rIns="0" bIns="0" rtlCol="0">
            <a:spAutoFit/>
          </a:bodyPr>
          <a:lstStyle/>
          <a:p>
            <a:pPr>
              <a:lnSpc>
                <a:spcPct val="115000"/>
              </a:lnSpc>
              <a:spcAft>
                <a:spcPts val="1000"/>
              </a:spcAft>
            </a:pPr>
            <a:r>
              <a:rPr lang="en-US" sz="2000" dirty="0">
                <a:effectLst/>
                <a:latin typeface="Calibri" panose="020F0502020204030204" pitchFamily="34" charset="0"/>
                <a:ea typeface="Times New Roman" panose="02020603050405020304" pitchFamily="18" charset="0"/>
                <a:cs typeface="Calibri" panose="020F0502020204030204" pitchFamily="34" charset="0"/>
              </a:rPr>
              <a:t>Narrow AI (Weak AI): Narrow AI is designed to perform a narrow task or a specific set of </a:t>
            </a: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tasks. It operates within a limited context and does not possess general intelligence. </a:t>
            </a: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Examples include virtual assistants like Siri or Alexa, recommendation systems, and image </a:t>
            </a: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recognition algorithms.</a:t>
            </a:r>
            <a:br>
              <a:rPr lang="en-US" sz="2000" dirty="0">
                <a:effectLst/>
                <a:latin typeface="Calibri" panose="020F0502020204030204" pitchFamily="34" charset="0"/>
                <a:ea typeface="Times New Roman" panose="02020603050405020304" pitchFamily="18" charset="0"/>
                <a:cs typeface="Calibri" panose="020F0502020204030204" pitchFamily="34" charset="0"/>
              </a:rPr>
            </a:b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General AI (Strong AI): General AI refers to AI systems that have the ability to understand, </a:t>
            </a: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learn, and apply knowledge across a wide range of tasks, similar to human intelligence. </a:t>
            </a:r>
            <a:br>
              <a:rPr lang="en-US" sz="2000" dirty="0">
                <a:effectLst/>
                <a:latin typeface="Calibri" panose="020F0502020204030204" pitchFamily="34" charset="0"/>
                <a:ea typeface="Times New Roman" panose="02020603050405020304" pitchFamily="18" charset="0"/>
                <a:cs typeface="Calibri" panose="020F0502020204030204" pitchFamily="34" charset="0"/>
              </a:rPr>
            </a:b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These systems can adapt to new situations, reason, and solve problems autonomously. </a:t>
            </a: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General AI has not been achieved yet and remains a hypothetical concept.</a:t>
            </a:r>
            <a:br>
              <a:rPr lang="en-US" sz="2000" dirty="0">
                <a:effectLst/>
                <a:latin typeface="Calibri" panose="020F0502020204030204" pitchFamily="34" charset="0"/>
                <a:ea typeface="Times New Roman" panose="02020603050405020304" pitchFamily="18" charset="0"/>
                <a:cs typeface="Calibri" panose="020F0502020204030204" pitchFamily="34" charset="0"/>
              </a:rPr>
            </a:b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Machine Learning: Machine Learning (ML) is a subset of AI that focuses on enabling </a:t>
            </a: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machines to learn from data and improve their performance over time without being </a:t>
            </a: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explicitly programmed. ML algorithms are trained on large datasets to recognize patterns </a:t>
            </a: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and make predictions or decisions.</a:t>
            </a:r>
            <a:br>
              <a:rPr lang="en-US" sz="2000" dirty="0">
                <a:effectLst/>
                <a:latin typeface="Calibri" panose="020F0502020204030204" pitchFamily="34" charset="0"/>
                <a:ea typeface="Times New Roman" panose="02020603050405020304" pitchFamily="18" charset="0"/>
                <a:cs typeface="Calibri" panose="020F050202020403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br>
              <a:rPr lang="en-US" sz="2000" dirty="0">
                <a:effectLst/>
                <a:latin typeface="Calibri" panose="020F0502020204030204" pitchFamily="34" charset="0"/>
                <a:ea typeface="Times New Roman" panose="02020603050405020304" pitchFamily="18" charset="0"/>
                <a:cs typeface="Calibri" panose="020F050202020403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Types of ML include supervised learning, unsupervised </a:t>
            </a:r>
            <a:br>
              <a:rPr lang="en-IN" sz="2000" dirty="0">
                <a:effectLst/>
                <a:latin typeface="Calibri" panose="020F0502020204030204" pitchFamily="34" charset="0"/>
                <a:ea typeface="Times New Roman" panose="02020603050405020304" pitchFamily="18" charset="0"/>
                <a:cs typeface="Latha" panose="020B0604020202020204" pitchFamily="34" charset="0"/>
              </a:rPr>
            </a:br>
            <a:r>
              <a:rPr lang="en-US" sz="2000" dirty="0">
                <a:effectLst/>
                <a:latin typeface="Calibri" panose="020F0502020204030204" pitchFamily="34" charset="0"/>
                <a:ea typeface="Times New Roman" panose="02020603050405020304" pitchFamily="18" charset="0"/>
                <a:cs typeface="Calibri" panose="020F0502020204030204" pitchFamily="34" charset="0"/>
              </a:rPr>
              <a:t>learning, semi-supervised learning, and reinforcement learning.</a:t>
            </a:r>
            <a:br>
              <a:rPr lang="en-IN" sz="1800" dirty="0">
                <a:effectLst/>
                <a:latin typeface="Calibri" panose="020F0502020204030204" pitchFamily="34" charset="0"/>
                <a:ea typeface="Times New Roman" panose="02020603050405020304" pitchFamily="18" charset="0"/>
                <a:cs typeface="Latha" panose="020B0604020202020204" pitchFamily="34" charset="0"/>
              </a:rPr>
            </a:b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505200" y="0"/>
            <a:ext cx="3251835" cy="965905"/>
          </a:xfrm>
          <a:prstGeom prst="rect">
            <a:avLst/>
          </a:prstGeom>
        </p:spPr>
        <p:txBody>
          <a:bodyPr vert="horz" wrap="square" lIns="0" tIns="286004" rIns="0" bIns="0" rtlCol="0">
            <a:spAutoFit/>
          </a:bodyPr>
          <a:lstStyle/>
          <a:p>
            <a:pPr marL="193675">
              <a:spcBef>
                <a:spcPts val="130"/>
              </a:spcBef>
            </a:pPr>
            <a:r>
              <a:rPr lang="en-US" sz="4400" dirty="0">
                <a:effectLst/>
                <a:latin typeface="Calibri" panose="020F0502020204030204" pitchFamily="34" charset="0"/>
                <a:ea typeface="Times New Roman" panose="02020603050405020304" pitchFamily="18" charset="0"/>
                <a:cs typeface="Calibri" panose="020F0502020204030204" pitchFamily="34" charset="0"/>
              </a:rPr>
              <a:t>TYPES OF AI</a:t>
            </a:r>
            <a:endParaRPr sz="4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6E2F3DC5-4F75-BBA6-CDB8-108058643360}"/>
              </a:ext>
            </a:extLst>
          </p:cNvPr>
          <p:cNvSpPr txBox="1"/>
          <p:nvPr/>
        </p:nvSpPr>
        <p:spPr>
          <a:xfrm>
            <a:off x="533400" y="1143000"/>
            <a:ext cx="10896600" cy="5468869"/>
          </a:xfrm>
          <a:prstGeom prst="rect">
            <a:avLst/>
          </a:prstGeom>
          <a:noFill/>
        </p:spPr>
        <p:txBody>
          <a:bodyPr wrap="square">
            <a:spAutoFit/>
          </a:bodyPr>
          <a:lstStyle/>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AI can help do repetitive work for humans, but humans should still be </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prioritized.</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Create a culture that utilizes creativity, empathy, and dexterity from humans </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and AI for increased efficiency.</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There needs to be fairness in AI which entails identifying and eliminating</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discrimination while also encouraging diversity and inclusion.</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This is can be done </a:t>
            </a:r>
            <a:r>
              <a:rPr lang="en-US" sz="2400" b="1" dirty="0" err="1">
                <a:effectLst/>
                <a:latin typeface="Calibri" panose="020F0502020204030204" pitchFamily="34" charset="0"/>
                <a:ea typeface="Times New Roman" panose="02020603050405020304" pitchFamily="18" charset="0"/>
                <a:cs typeface="Calibri" panose="020F0502020204030204" pitchFamily="34" charset="0"/>
              </a:rPr>
              <a:t>byusing</a:t>
            </a:r>
            <a:r>
              <a:rPr lang="en-US" sz="2400" b="1" dirty="0">
                <a:effectLst/>
                <a:latin typeface="Calibri" panose="020F0502020204030204" pitchFamily="34" charset="0"/>
                <a:ea typeface="Times New Roman" panose="02020603050405020304" pitchFamily="18" charset="0"/>
                <a:cs typeface="Calibri" panose="020F0502020204030204" pitchFamily="34" charset="0"/>
              </a:rPr>
              <a:t> training models with equal representation.</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Develop explainable AI that is visible across processes and functions to </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generate trust among employees and customers.</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 Provide examinability, </a:t>
            </a:r>
            <a:r>
              <a:rPr lang="en-US" sz="2400" b="1" dirty="0" err="1">
                <a:effectLst/>
                <a:latin typeface="Calibri" panose="020F0502020204030204" pitchFamily="34" charset="0"/>
                <a:ea typeface="Times New Roman" panose="02020603050405020304" pitchFamily="18" charset="0"/>
                <a:cs typeface="Calibri" panose="020F0502020204030204" pitchFamily="34" charset="0"/>
              </a:rPr>
              <a:t>comprehension,and</a:t>
            </a:r>
            <a:r>
              <a:rPr lang="en-US" sz="2400" b="1" dirty="0">
                <a:effectLst/>
                <a:latin typeface="Calibri" panose="020F0502020204030204" pitchFamily="34" charset="0"/>
                <a:ea typeface="Times New Roman" panose="02020603050405020304" pitchFamily="18" charset="0"/>
                <a:cs typeface="Calibri" panose="020F0502020204030204" pitchFamily="34" charset="0"/>
              </a:rPr>
              <a:t> traceability.</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11" name="Title 10">
            <a:extLst>
              <a:ext uri="{FF2B5EF4-FFF2-40B4-BE49-F238E27FC236}">
                <a16:creationId xmlns:a16="http://schemas.microsoft.com/office/drawing/2014/main" id="{D8EC33D1-C026-846F-D4EC-D5AAEE8060DE}"/>
              </a:ext>
            </a:extLst>
          </p:cNvPr>
          <p:cNvSpPr>
            <a:spLocks noGrp="1"/>
          </p:cNvSpPr>
          <p:nvPr>
            <p:ph type="ctrTitle"/>
          </p:nvPr>
        </p:nvSpPr>
        <p:spPr>
          <a:xfrm>
            <a:off x="4419600" y="304800"/>
            <a:ext cx="2362200" cy="615553"/>
          </a:xfrm>
        </p:spPr>
        <p:txBody>
          <a:bodyPr/>
          <a:lstStyle/>
          <a:p>
            <a:r>
              <a:rPr lang="en-US" sz="4000" dirty="0">
                <a:effectLst/>
                <a:latin typeface="Calibri" panose="020F0502020204030204" pitchFamily="34" charset="0"/>
                <a:ea typeface="Times New Roman" panose="02020603050405020304" pitchFamily="18" charset="0"/>
                <a:cs typeface="Calibri" panose="020F0502020204030204" pitchFamily="34" charset="0"/>
              </a:rPr>
              <a:t>USES OF AI</a:t>
            </a:r>
            <a:endParaRPr lang="en-US" sz="4000" dirty="0"/>
          </a:p>
        </p:txBody>
      </p:sp>
      <p:sp>
        <p:nvSpPr>
          <p:cNvPr id="15" name="TextBox 14">
            <a:extLst>
              <a:ext uri="{FF2B5EF4-FFF2-40B4-BE49-F238E27FC236}">
                <a16:creationId xmlns:a16="http://schemas.microsoft.com/office/drawing/2014/main" id="{D82ECF39-D42D-B054-B828-D5FB713920AD}"/>
              </a:ext>
            </a:extLst>
          </p:cNvPr>
          <p:cNvSpPr txBox="1"/>
          <p:nvPr/>
        </p:nvSpPr>
        <p:spPr>
          <a:xfrm>
            <a:off x="685800" y="1066800"/>
            <a:ext cx="11277600" cy="5468869"/>
          </a:xfrm>
          <a:prstGeom prst="rect">
            <a:avLst/>
          </a:prstGeom>
          <a:noFill/>
        </p:spPr>
        <p:txBody>
          <a:bodyPr wrap="square">
            <a:spAutoFit/>
          </a:bodyPr>
          <a:lstStyle/>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Healthcare: AI is used for medical image analysis, disease diagnosis, personalized </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treatment recommendation, drug discovery, and patient monitoring.</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Finance: AI is utilized for fraud detection, algorithmic trading, credit scoring, risk </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management, and customer service automation.</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Retail: AI is employed for demand forecasting, personalized marketing, </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recommendation systems, inventory management, and supply chain optimization.</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Manufacturing: AI is used for predictive maintenance, quality control, process </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optimization, supply chain management, and robotics.</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Natural Language Processing (NLP): AI powers language translation, sentiment </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15000"/>
              </a:lnSpc>
              <a:spcAft>
                <a:spcPts val="10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analysis, chatbots, voice recognition, and text summarization applications.</a:t>
            </a:r>
            <a:endParaRPr lang="en-IN" sz="2400" b="1" dirty="0">
              <a:effectLst/>
              <a:latin typeface="Calibri" panose="020F0502020204030204" pitchFamily="34" charset="0"/>
              <a:ea typeface="Times New Roman" panose="02020603050405020304" pitchFamily="18" charset="0"/>
              <a:cs typeface="Latha"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TotalTime>
  <Words>784</Words>
  <Application>Microsoft Office PowerPoint</Application>
  <PresentationFormat>Widescreen</PresentationFormat>
  <Paragraphs>77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 Math</vt:lpstr>
      <vt:lpstr>Trebuchet MS</vt:lpstr>
      <vt:lpstr>Office Theme</vt:lpstr>
      <vt:lpstr>PowerPoint Presentation</vt:lpstr>
      <vt:lpstr>ARTIFICIAL INTELLIGENCE</vt:lpstr>
      <vt:lpstr>AGENDA</vt:lpstr>
      <vt:lpstr>CONTENTS</vt:lpstr>
      <vt:lpstr>PROJECT OVERVIEW</vt:lpstr>
      <vt:lpstr>WHAT PROBLEMS CAN AI SOLVE ?</vt:lpstr>
      <vt:lpstr>Narrow AI (Weak AI): Narrow AI is designed to perform a narrow task or a specific set of  tasks. It operates within a limited context and does not possess general intelligence.  Examples include virtual assistants like Siri or Alexa, recommendation systems, and image  recognition algorithms.  General AI (Strong AI): General AI refers to AI systems that have the ability to understand,  learn, and apply knowledge across a wide range of tasks, similar to human intelligence.   These systems can adapt to new situations, reason, and solve problems autonomously.  General AI has not been achieved yet and remains a hypothetical concept.  Machine Learning: Machine Learning (ML) is a subset of AI that focuses on enabling  machines to learn from data and improve their performance over time without being  explicitly programmed. ML algorithms are trained on large datasets to recognize patterns  and make predictions or decisions.   Types of ML include supervised learning, unsupervised  learning, semi-supervised learning, and reinforcement learning. </vt:lpstr>
      <vt:lpstr>TYPES OF AI</vt:lpstr>
      <vt:lpstr>USES OF AI</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thalapathy</dc:creator>
  <cp:lastModifiedBy>saravana prabu</cp:lastModifiedBy>
  <cp:revision>4</cp:revision>
  <dcterms:created xsi:type="dcterms:W3CDTF">2024-04-12T10:56:01Z</dcterms:created>
  <dcterms:modified xsi:type="dcterms:W3CDTF">2024-04-14T11:11:13Z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2024-04-12T00:00:00Z</vt:filetime>
  </property>
</Properties>
</file>