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8288000" cy="10287000"/>
  <p:notesSz cx="6858000" cy="9144000"/>
  <p:embeddedFontLst>
    <p:embeddedFont>
      <p:font typeface="Cormorant Garamond Bold Italics" panose="020B0604020202020204" charset="0"/>
      <p:regular r:id="rId28"/>
    </p:embeddedFont>
    <p:embeddedFont>
      <p:font typeface="Quicksand" panose="020B0604020202020204" charset="0"/>
      <p:regular r:id="rId29"/>
    </p:embeddedFont>
    <p:embeddedFont>
      <p:font typeface="Quicksand Bold" panose="020B0604020202020204" charset="0"/>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1" d="100"/>
          <a:sy n="41" d="100"/>
        </p:scale>
        <p:origin x="62" y="4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3.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1043764" y="2217918"/>
            <a:ext cx="16229942" cy="2503170"/>
          </a:xfrm>
          <a:prstGeom prst="rect">
            <a:avLst/>
          </a:prstGeom>
        </p:spPr>
        <p:txBody>
          <a:bodyPr lIns="0" tIns="0" rIns="0" bIns="0" rtlCol="0" anchor="t">
            <a:spAutoFit/>
          </a:bodyPr>
          <a:lstStyle/>
          <a:p>
            <a:pPr marL="0" lvl="0" indent="0" algn="ctr">
              <a:lnSpc>
                <a:spcPts val="10080"/>
              </a:lnSpc>
              <a:spcBef>
                <a:spcPct val="0"/>
              </a:spcBef>
            </a:pPr>
            <a:r>
              <a:rPr lang="en-US" sz="7200" b="1" i="1">
                <a:solidFill>
                  <a:srgbClr val="0F4662"/>
                </a:solidFill>
                <a:latin typeface="Cormorant Garamond Bold Italics"/>
                <a:ea typeface="Cormorant Garamond Bold Italics"/>
                <a:cs typeface="Cormorant Garamond Bold Italics"/>
                <a:sym typeface="Cormorant Garamond Bold Italics"/>
              </a:rPr>
              <a:t>Mint Classics Company: Comprehensive Inventory and Operations Analysis Report </a:t>
            </a:r>
          </a:p>
        </p:txBody>
      </p:sp>
      <p:sp>
        <p:nvSpPr>
          <p:cNvPr id="3" name="AutoShape 3"/>
          <p:cNvSpPr/>
          <p:nvPr/>
        </p:nvSpPr>
        <p:spPr>
          <a:xfrm>
            <a:off x="9158735" y="990600"/>
            <a:ext cx="8114971" cy="0"/>
          </a:xfrm>
          <a:prstGeom prst="line">
            <a:avLst/>
          </a:prstGeom>
          <a:ln w="76200" cap="flat">
            <a:solidFill>
              <a:srgbClr val="0F4662"/>
            </a:solidFill>
            <a:prstDash val="solid"/>
            <a:headEnd type="none" w="sm" len="sm"/>
            <a:tailEnd type="none" w="sm" len="sm"/>
          </a:ln>
        </p:spPr>
        <p:txBody>
          <a:bodyPr/>
          <a:lstStyle/>
          <a:p>
            <a:endParaRPr lang="en-IN"/>
          </a:p>
        </p:txBody>
      </p:sp>
      <p:sp>
        <p:nvSpPr>
          <p:cNvPr id="4" name="AutoShape 4"/>
          <p:cNvSpPr/>
          <p:nvPr/>
        </p:nvSpPr>
        <p:spPr>
          <a:xfrm>
            <a:off x="1043764" y="9296400"/>
            <a:ext cx="8114971" cy="0"/>
          </a:xfrm>
          <a:prstGeom prst="line">
            <a:avLst/>
          </a:prstGeom>
          <a:ln w="76200" cap="flat">
            <a:solidFill>
              <a:srgbClr val="0F4662"/>
            </a:solidFill>
            <a:prstDash val="solid"/>
            <a:headEnd type="none" w="sm" len="sm"/>
            <a:tailEnd type="none" w="sm" len="sm"/>
          </a:ln>
        </p:spPr>
        <p:txBody>
          <a:bodyPr/>
          <a:lstStyle/>
          <a:p>
            <a:endParaRPr lang="en-IN"/>
          </a:p>
        </p:txBody>
      </p:sp>
      <p:sp>
        <p:nvSpPr>
          <p:cNvPr id="5" name="Freeform 5"/>
          <p:cNvSpPr/>
          <p:nvPr/>
        </p:nvSpPr>
        <p:spPr>
          <a:xfrm>
            <a:off x="9618706" y="9037492"/>
            <a:ext cx="2968854" cy="441617"/>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6" name="TextBox 6"/>
          <p:cNvSpPr txBox="1"/>
          <p:nvPr/>
        </p:nvSpPr>
        <p:spPr>
          <a:xfrm>
            <a:off x="2737539" y="5419451"/>
            <a:ext cx="12812922" cy="1704619"/>
          </a:xfrm>
          <a:prstGeom prst="rect">
            <a:avLst/>
          </a:prstGeom>
        </p:spPr>
        <p:txBody>
          <a:bodyPr lIns="0" tIns="0" rIns="0" bIns="0" rtlCol="0" anchor="t">
            <a:spAutoFit/>
          </a:bodyPr>
          <a:lstStyle/>
          <a:p>
            <a:pPr marL="0" lvl="0" indent="0" algn="ctr">
              <a:lnSpc>
                <a:spcPts val="6844"/>
              </a:lnSpc>
              <a:spcBef>
                <a:spcPct val="0"/>
              </a:spcBef>
            </a:pPr>
            <a:r>
              <a:rPr lang="en-US" sz="4889" dirty="0">
                <a:solidFill>
                  <a:srgbClr val="0F4662"/>
                </a:solidFill>
                <a:latin typeface="Quicksand"/>
                <a:ea typeface="Quicksand"/>
                <a:cs typeface="Quicksand"/>
                <a:sym typeface="Quicksand"/>
              </a:rPr>
              <a:t>Role: Junior Data Analyst </a:t>
            </a:r>
          </a:p>
          <a:p>
            <a:pPr marL="0" lvl="0" indent="0" algn="ctr">
              <a:lnSpc>
                <a:spcPts val="6844"/>
              </a:lnSpc>
              <a:spcBef>
                <a:spcPct val="0"/>
              </a:spcBef>
            </a:pPr>
            <a:r>
              <a:rPr lang="en-US" sz="4889" dirty="0">
                <a:solidFill>
                  <a:srgbClr val="0F4662"/>
                </a:solidFill>
                <a:latin typeface="Quicksand"/>
                <a:ea typeface="Quicksand"/>
                <a:cs typeface="Quicksand"/>
                <a:sym typeface="Quicksand"/>
              </a:rPr>
              <a:t>Tools Used: MySQL Workbench | SQL</a:t>
            </a:r>
          </a:p>
        </p:txBody>
      </p:sp>
      <p:sp>
        <p:nvSpPr>
          <p:cNvPr id="7" name="TextBox 7"/>
          <p:cNvSpPr txBox="1"/>
          <p:nvPr/>
        </p:nvSpPr>
        <p:spPr>
          <a:xfrm>
            <a:off x="5801336" y="8170402"/>
            <a:ext cx="6988496" cy="525912"/>
          </a:xfrm>
          <a:prstGeom prst="rect">
            <a:avLst/>
          </a:prstGeom>
        </p:spPr>
        <p:txBody>
          <a:bodyPr lIns="0" tIns="0" rIns="0" bIns="0" rtlCol="0" anchor="t">
            <a:spAutoFit/>
          </a:bodyPr>
          <a:lstStyle/>
          <a:p>
            <a:pPr marL="0" lvl="0" indent="0" algn="ctr">
              <a:lnSpc>
                <a:spcPts val="4397"/>
              </a:lnSpc>
              <a:spcBef>
                <a:spcPct val="0"/>
              </a:spcBef>
            </a:pPr>
            <a:r>
              <a:rPr lang="en-US" sz="3141" dirty="0">
                <a:solidFill>
                  <a:srgbClr val="0F4662"/>
                </a:solidFill>
                <a:latin typeface="Quicksand"/>
                <a:ea typeface="Quicksand"/>
                <a:cs typeface="Quicksand"/>
                <a:sym typeface="Quicksand"/>
              </a:rPr>
              <a:t>Aswin M</a:t>
            </a:r>
          </a:p>
        </p:txBody>
      </p:sp>
      <p:sp>
        <p:nvSpPr>
          <p:cNvPr id="8" name="Freeform 8"/>
          <p:cNvSpPr/>
          <p:nvPr/>
        </p:nvSpPr>
        <p:spPr>
          <a:xfrm>
            <a:off x="5646742" y="807892"/>
            <a:ext cx="2968854" cy="441617"/>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9" name="TextBox 7">
            <a:extLst>
              <a:ext uri="{FF2B5EF4-FFF2-40B4-BE49-F238E27FC236}">
                <a16:creationId xmlns:a16="http://schemas.microsoft.com/office/drawing/2014/main" id="{79D7172B-F1E7-70C3-5B8E-BDEFBEB140AA}"/>
              </a:ext>
            </a:extLst>
          </p:cNvPr>
          <p:cNvSpPr txBox="1"/>
          <p:nvPr/>
        </p:nvSpPr>
        <p:spPr>
          <a:xfrm>
            <a:off x="5816887" y="7562220"/>
            <a:ext cx="6988496" cy="525912"/>
          </a:xfrm>
          <a:prstGeom prst="rect">
            <a:avLst/>
          </a:prstGeom>
        </p:spPr>
        <p:txBody>
          <a:bodyPr lIns="0" tIns="0" rIns="0" bIns="0" rtlCol="0" anchor="t">
            <a:spAutoFit/>
          </a:bodyPr>
          <a:lstStyle/>
          <a:p>
            <a:pPr marL="0" lvl="0" indent="0" algn="ctr">
              <a:lnSpc>
                <a:spcPts val="4397"/>
              </a:lnSpc>
              <a:spcBef>
                <a:spcPct val="0"/>
              </a:spcBef>
            </a:pPr>
            <a:r>
              <a:rPr lang="en-US" sz="3141" dirty="0">
                <a:solidFill>
                  <a:srgbClr val="0F4662"/>
                </a:solidFill>
                <a:latin typeface="Quicksand"/>
                <a:ea typeface="Quicksand"/>
                <a:cs typeface="Quicksand"/>
                <a:sym typeface="Quicksand"/>
              </a:rPr>
              <a:t>21st April 2025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13660651" y="0"/>
            <a:ext cx="4627349" cy="10287000"/>
            <a:chOff x="0" y="0"/>
            <a:chExt cx="1218726" cy="2709333"/>
          </a:xfrm>
        </p:grpSpPr>
        <p:sp>
          <p:nvSpPr>
            <p:cNvPr id="3" name="Freeform 3"/>
            <p:cNvSpPr/>
            <p:nvPr/>
          </p:nvSpPr>
          <p:spPr>
            <a:xfrm>
              <a:off x="0" y="0"/>
              <a:ext cx="1218726" cy="2709333"/>
            </a:xfrm>
            <a:custGeom>
              <a:avLst/>
              <a:gdLst/>
              <a:ahLst/>
              <a:cxnLst/>
              <a:rect l="l" t="t" r="r" b="b"/>
              <a:pathLst>
                <a:path w="1218726" h="2709333">
                  <a:moveTo>
                    <a:pt x="0" y="0"/>
                  </a:moveTo>
                  <a:lnTo>
                    <a:pt x="1218726" y="0"/>
                  </a:lnTo>
                  <a:lnTo>
                    <a:pt x="1218726" y="2709333"/>
                  </a:lnTo>
                  <a:lnTo>
                    <a:pt x="0" y="2709333"/>
                  </a:lnTo>
                  <a:close/>
                </a:path>
              </a:pathLst>
            </a:custGeom>
            <a:solidFill>
              <a:srgbClr val="7994A0"/>
            </a:solidFill>
          </p:spPr>
          <p:txBody>
            <a:bodyPr/>
            <a:lstStyle/>
            <a:p>
              <a:endParaRPr lang="en-IN"/>
            </a:p>
          </p:txBody>
        </p:sp>
        <p:sp>
          <p:nvSpPr>
            <p:cNvPr id="4" name="TextBox 4"/>
            <p:cNvSpPr txBox="1"/>
            <p:nvPr/>
          </p:nvSpPr>
          <p:spPr>
            <a:xfrm>
              <a:off x="0" y="-123825"/>
              <a:ext cx="1218726" cy="2833158"/>
            </a:xfrm>
            <a:prstGeom prst="rect">
              <a:avLst/>
            </a:prstGeom>
          </p:spPr>
          <p:txBody>
            <a:bodyPr lIns="50800" tIns="50800" rIns="50800" bIns="50800" rtlCol="0" anchor="ctr"/>
            <a:lstStyle/>
            <a:p>
              <a:pPr algn="ctr">
                <a:lnSpc>
                  <a:spcPts val="4079"/>
                </a:lnSpc>
              </a:pPr>
              <a:endParaRPr/>
            </a:p>
          </p:txBody>
        </p:sp>
      </p:grpSp>
      <p:grpSp>
        <p:nvGrpSpPr>
          <p:cNvPr id="5" name="Group 5"/>
          <p:cNvGrpSpPr/>
          <p:nvPr/>
        </p:nvGrpSpPr>
        <p:grpSpPr>
          <a:xfrm>
            <a:off x="12286548" y="1684924"/>
            <a:ext cx="5344227" cy="7573376"/>
            <a:chOff x="0" y="0"/>
            <a:chExt cx="827961" cy="1173314"/>
          </a:xfrm>
        </p:grpSpPr>
        <p:sp>
          <p:nvSpPr>
            <p:cNvPr id="6" name="Freeform 6"/>
            <p:cNvSpPr/>
            <p:nvPr/>
          </p:nvSpPr>
          <p:spPr>
            <a:xfrm>
              <a:off x="0" y="0"/>
              <a:ext cx="827961" cy="1173314"/>
            </a:xfrm>
            <a:custGeom>
              <a:avLst/>
              <a:gdLst/>
              <a:ahLst/>
              <a:cxnLst/>
              <a:rect l="l" t="t" r="r" b="b"/>
              <a:pathLst>
                <a:path w="827961" h="1173314">
                  <a:moveTo>
                    <a:pt x="33319" y="0"/>
                  </a:moveTo>
                  <a:lnTo>
                    <a:pt x="794642" y="0"/>
                  </a:lnTo>
                  <a:cubicBezTo>
                    <a:pt x="813043" y="0"/>
                    <a:pt x="827961" y="14917"/>
                    <a:pt x="827961" y="33319"/>
                  </a:cubicBezTo>
                  <a:lnTo>
                    <a:pt x="827961" y="1139995"/>
                  </a:lnTo>
                  <a:cubicBezTo>
                    <a:pt x="827961" y="1158397"/>
                    <a:pt x="813043" y="1173314"/>
                    <a:pt x="794642" y="1173314"/>
                  </a:cubicBezTo>
                  <a:lnTo>
                    <a:pt x="33319" y="1173314"/>
                  </a:lnTo>
                  <a:cubicBezTo>
                    <a:pt x="14917" y="1173314"/>
                    <a:pt x="0" y="1158397"/>
                    <a:pt x="0" y="1139995"/>
                  </a:cubicBezTo>
                  <a:lnTo>
                    <a:pt x="0" y="33319"/>
                  </a:lnTo>
                  <a:cubicBezTo>
                    <a:pt x="0" y="14917"/>
                    <a:pt x="14917" y="0"/>
                    <a:pt x="33319" y="0"/>
                  </a:cubicBezTo>
                  <a:close/>
                </a:path>
              </a:pathLst>
            </a:custGeom>
            <a:blipFill>
              <a:blip r:embed="rId2"/>
              <a:stretch>
                <a:fillRect l="-56349" r="-56349"/>
              </a:stretch>
            </a:blipFill>
          </p:spPr>
          <p:txBody>
            <a:bodyPr/>
            <a:lstStyle/>
            <a:p>
              <a:endParaRPr lang="en-IN"/>
            </a:p>
          </p:txBody>
        </p:sp>
      </p:grpSp>
      <p:sp>
        <p:nvSpPr>
          <p:cNvPr id="7" name="TextBox 7"/>
          <p:cNvSpPr txBox="1"/>
          <p:nvPr/>
        </p:nvSpPr>
        <p:spPr>
          <a:xfrm>
            <a:off x="1028700" y="198390"/>
            <a:ext cx="12494509" cy="953135"/>
          </a:xfrm>
          <a:prstGeom prst="rect">
            <a:avLst/>
          </a:prstGeom>
        </p:spPr>
        <p:txBody>
          <a:bodyPr lIns="0" tIns="0" rIns="0" bIns="0" rtlCol="0" anchor="t">
            <a:spAutoFit/>
          </a:bodyPr>
          <a:lstStyle/>
          <a:p>
            <a:pPr marL="0" lvl="0" indent="0" algn="l">
              <a:lnSpc>
                <a:spcPts val="7840"/>
              </a:lnSpc>
              <a:spcBef>
                <a:spcPct val="0"/>
              </a:spcBef>
            </a:pPr>
            <a:r>
              <a:rPr lang="en-US" sz="5600" b="1" i="1">
                <a:solidFill>
                  <a:srgbClr val="0F4662"/>
                </a:solidFill>
                <a:latin typeface="Cormorant Garamond Bold Italics"/>
                <a:ea typeface="Cormorant Garamond Bold Italics"/>
                <a:cs typeface="Cormorant Garamond Bold Italics"/>
                <a:sym typeface="Cormorant Garamond Bold Italics"/>
              </a:rPr>
              <a:t>SQL Database Tables – Mint Classics Company</a:t>
            </a:r>
          </a:p>
        </p:txBody>
      </p:sp>
      <p:sp>
        <p:nvSpPr>
          <p:cNvPr id="8" name="TextBox 8"/>
          <p:cNvSpPr txBox="1"/>
          <p:nvPr/>
        </p:nvSpPr>
        <p:spPr>
          <a:xfrm>
            <a:off x="1028700" y="3539624"/>
            <a:ext cx="10886373" cy="4292601"/>
          </a:xfrm>
          <a:prstGeom prst="rect">
            <a:avLst/>
          </a:prstGeom>
        </p:spPr>
        <p:txBody>
          <a:bodyPr lIns="0" tIns="0" rIns="0" bIns="0" rtlCol="0" anchor="t">
            <a:spAutoFit/>
          </a:bodyPr>
          <a:lstStyle/>
          <a:p>
            <a:pPr marL="626107" lvl="1" indent="-313054" algn="l">
              <a:lnSpc>
                <a:spcPts val="4929"/>
              </a:lnSpc>
              <a:buFont typeface="Arial"/>
              <a:buChar char="•"/>
            </a:pPr>
            <a:r>
              <a:rPr lang="en-US" sz="2899">
                <a:solidFill>
                  <a:srgbClr val="0F4662"/>
                </a:solidFill>
                <a:latin typeface="Quicksand"/>
                <a:ea typeface="Quicksand"/>
                <a:cs typeface="Quicksand"/>
                <a:sym typeface="Quicksand"/>
              </a:rPr>
              <a:t>Purpose: Stores information about company warehouses.</a:t>
            </a:r>
          </a:p>
          <a:p>
            <a:pPr marL="626107" lvl="1" indent="-313054" algn="l">
              <a:lnSpc>
                <a:spcPts val="4929"/>
              </a:lnSpc>
              <a:buFont typeface="Arial"/>
              <a:buChar char="•"/>
            </a:pPr>
            <a:r>
              <a:rPr lang="en-US" sz="2899">
                <a:solidFill>
                  <a:srgbClr val="0F4662"/>
                </a:solidFill>
                <a:latin typeface="Quicksand"/>
                <a:ea typeface="Quicksand"/>
                <a:cs typeface="Quicksand"/>
                <a:sym typeface="Quicksand"/>
              </a:rPr>
              <a:t>Key Columns: </a:t>
            </a:r>
          </a:p>
          <a:p>
            <a:pPr marL="1252215" lvl="2" indent="-417405" algn="l">
              <a:lnSpc>
                <a:spcPts val="4929"/>
              </a:lnSpc>
              <a:buFont typeface="Arial"/>
              <a:buChar char="⚬"/>
            </a:pPr>
            <a:r>
              <a:rPr lang="en-US" sz="2899">
                <a:solidFill>
                  <a:srgbClr val="0F4662"/>
                </a:solidFill>
                <a:latin typeface="Quicksand"/>
                <a:ea typeface="Quicksand"/>
                <a:cs typeface="Quicksand"/>
                <a:sym typeface="Quicksand"/>
              </a:rPr>
              <a:t>warehouseCode: Unique ID for each warehouse. o warehouseName: Name of the warehouse (e.g., East, South).</a:t>
            </a:r>
          </a:p>
          <a:p>
            <a:pPr marL="626107" lvl="1" indent="-313054" algn="l">
              <a:lnSpc>
                <a:spcPts val="4929"/>
              </a:lnSpc>
              <a:buFont typeface="Arial"/>
              <a:buChar char="•"/>
            </a:pPr>
            <a:r>
              <a:rPr lang="en-US" sz="2899">
                <a:solidFill>
                  <a:srgbClr val="0F4662"/>
                </a:solidFill>
                <a:latin typeface="Quicksand"/>
                <a:ea typeface="Quicksand"/>
                <a:cs typeface="Quicksand"/>
                <a:sym typeface="Quicksand"/>
              </a:rPr>
              <a:t>Use: Helps identify inventory locations and assess warehouse-level performance.</a:t>
            </a:r>
          </a:p>
        </p:txBody>
      </p:sp>
      <p:sp>
        <p:nvSpPr>
          <p:cNvPr id="9" name="TextBox 9"/>
          <p:cNvSpPr txBox="1"/>
          <p:nvPr/>
        </p:nvSpPr>
        <p:spPr>
          <a:xfrm>
            <a:off x="1028700" y="3053849"/>
            <a:ext cx="10527757" cy="504825"/>
          </a:xfrm>
          <a:prstGeom prst="rect">
            <a:avLst/>
          </a:prstGeom>
        </p:spPr>
        <p:txBody>
          <a:bodyPr lIns="0" tIns="0" rIns="0" bIns="0" rtlCol="0" anchor="t">
            <a:spAutoFit/>
          </a:bodyPr>
          <a:lstStyle/>
          <a:p>
            <a:pPr marL="0" lvl="0" indent="0" algn="l">
              <a:lnSpc>
                <a:spcPts val="4199"/>
              </a:lnSpc>
              <a:spcBef>
                <a:spcPct val="0"/>
              </a:spcBef>
            </a:pPr>
            <a:r>
              <a:rPr lang="en-US" sz="2999" b="1">
                <a:solidFill>
                  <a:srgbClr val="0F4662"/>
                </a:solidFill>
                <a:latin typeface="Quicksand Bold"/>
                <a:ea typeface="Quicksand Bold"/>
                <a:cs typeface="Quicksand Bold"/>
                <a:sym typeface="Quicksand Bold"/>
              </a:rPr>
              <a:t>9. warehouses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Freeform 2"/>
          <p:cNvSpPr/>
          <p:nvPr/>
        </p:nvSpPr>
        <p:spPr>
          <a:xfrm>
            <a:off x="13473924" y="4055027"/>
            <a:ext cx="4210757" cy="3273864"/>
          </a:xfrm>
          <a:custGeom>
            <a:avLst/>
            <a:gdLst/>
            <a:ahLst/>
            <a:cxnLst/>
            <a:rect l="l" t="t" r="r" b="b"/>
            <a:pathLst>
              <a:path w="4210757" h="3273864">
                <a:moveTo>
                  <a:pt x="0" y="0"/>
                </a:moveTo>
                <a:lnTo>
                  <a:pt x="4210757" y="0"/>
                </a:lnTo>
                <a:lnTo>
                  <a:pt x="4210757" y="3273863"/>
                </a:lnTo>
                <a:lnTo>
                  <a:pt x="0" y="327386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AutoShape 3"/>
          <p:cNvSpPr/>
          <p:nvPr/>
        </p:nvSpPr>
        <p:spPr>
          <a:xfrm flipV="1">
            <a:off x="1024384" y="1545859"/>
            <a:ext cx="14072064" cy="95250"/>
          </a:xfrm>
          <a:prstGeom prst="line">
            <a:avLst/>
          </a:prstGeom>
          <a:ln w="57150" cap="flat">
            <a:solidFill>
              <a:srgbClr val="7994A0"/>
            </a:solidFill>
            <a:prstDash val="solid"/>
            <a:headEnd type="none" w="sm" len="sm"/>
            <a:tailEnd type="none" w="sm" len="sm"/>
          </a:ln>
        </p:spPr>
        <p:txBody>
          <a:bodyPr/>
          <a:lstStyle/>
          <a:p>
            <a:endParaRPr lang="en-IN"/>
          </a:p>
        </p:txBody>
      </p:sp>
      <p:sp>
        <p:nvSpPr>
          <p:cNvPr id="4" name="TextBox 4"/>
          <p:cNvSpPr txBox="1"/>
          <p:nvPr/>
        </p:nvSpPr>
        <p:spPr>
          <a:xfrm>
            <a:off x="1024384" y="599709"/>
            <a:ext cx="14072064" cy="946149"/>
          </a:xfrm>
          <a:prstGeom prst="rect">
            <a:avLst/>
          </a:prstGeom>
        </p:spPr>
        <p:txBody>
          <a:bodyPr lIns="0" tIns="0" rIns="0" bIns="0" rtlCol="0" anchor="t">
            <a:spAutoFit/>
          </a:bodyPr>
          <a:lstStyle/>
          <a:p>
            <a:pPr marL="0" lvl="0" indent="0" algn="l">
              <a:lnSpc>
                <a:spcPts val="7700"/>
              </a:lnSpc>
              <a:spcBef>
                <a:spcPct val="0"/>
              </a:spcBef>
            </a:pPr>
            <a:r>
              <a:rPr lang="en-US" sz="5500" b="1" i="1">
                <a:solidFill>
                  <a:srgbClr val="0F4662"/>
                </a:solidFill>
                <a:latin typeface="Cormorant Garamond Bold Italics"/>
                <a:ea typeface="Cormorant Garamond Bold Italics"/>
                <a:cs typeface="Cormorant Garamond Bold Italics"/>
                <a:sym typeface="Cormorant Garamond Bold Italics"/>
              </a:rPr>
              <a:t>Query Explanations for Mint Classics Company Project</a:t>
            </a:r>
          </a:p>
        </p:txBody>
      </p:sp>
      <p:sp>
        <p:nvSpPr>
          <p:cNvPr id="5" name="TextBox 5"/>
          <p:cNvSpPr txBox="1"/>
          <p:nvPr/>
        </p:nvSpPr>
        <p:spPr>
          <a:xfrm>
            <a:off x="1028700" y="2855950"/>
            <a:ext cx="11564706" cy="2472055"/>
          </a:xfrm>
          <a:prstGeom prst="rect">
            <a:avLst/>
          </a:prstGeom>
        </p:spPr>
        <p:txBody>
          <a:bodyPr lIns="0" tIns="0" rIns="0" bIns="0" rtlCol="0" anchor="t">
            <a:spAutoFit/>
          </a:bodyPr>
          <a:lstStyle/>
          <a:p>
            <a:pPr marL="604518" lvl="1" indent="-302259" algn="l">
              <a:lnSpc>
                <a:spcPts val="3919"/>
              </a:lnSpc>
              <a:buFont typeface="Arial"/>
              <a:buChar char="•"/>
            </a:pPr>
            <a:r>
              <a:rPr lang="en-US" sz="2799">
                <a:solidFill>
                  <a:srgbClr val="0F4662"/>
                </a:solidFill>
                <a:latin typeface="Quicksand"/>
                <a:ea typeface="Quicksand"/>
                <a:cs typeface="Quicksand"/>
                <a:sym typeface="Quicksand"/>
              </a:rPr>
              <a:t>Shows how many unique products are stored in each warehouse.</a:t>
            </a:r>
          </a:p>
          <a:p>
            <a:pPr marL="604518" lvl="1" indent="-302259" algn="l">
              <a:lnSpc>
                <a:spcPts val="3919"/>
              </a:lnSpc>
              <a:buFont typeface="Arial"/>
              <a:buChar char="•"/>
            </a:pPr>
            <a:r>
              <a:rPr lang="en-US" sz="2799">
                <a:solidFill>
                  <a:srgbClr val="0F4662"/>
                </a:solidFill>
                <a:latin typeface="Quicksand"/>
                <a:ea typeface="Quicksand"/>
                <a:cs typeface="Quicksand"/>
                <a:sym typeface="Quicksand"/>
              </a:rPr>
              <a:t>Helps identify warehouses with minimal product diversity.</a:t>
            </a:r>
          </a:p>
          <a:p>
            <a:pPr marL="604518" lvl="1" indent="-302259" algn="l">
              <a:lnSpc>
                <a:spcPts val="3919"/>
              </a:lnSpc>
              <a:buFont typeface="Arial"/>
              <a:buChar char="•"/>
            </a:pPr>
            <a:r>
              <a:rPr lang="en-US" sz="2799">
                <a:solidFill>
                  <a:srgbClr val="0F4662"/>
                </a:solidFill>
                <a:latin typeface="Quicksand"/>
                <a:ea typeface="Quicksand"/>
                <a:cs typeface="Quicksand"/>
                <a:sym typeface="Quicksand"/>
              </a:rPr>
              <a:t>Warehouses with fewer products may be considered redundant.</a:t>
            </a:r>
          </a:p>
          <a:p>
            <a:pPr marL="604518" lvl="1" indent="-302259" algn="l">
              <a:lnSpc>
                <a:spcPts val="3919"/>
              </a:lnSpc>
              <a:buFont typeface="Arial"/>
              <a:buChar char="•"/>
            </a:pPr>
            <a:r>
              <a:rPr lang="en-US" sz="2799">
                <a:solidFill>
                  <a:srgbClr val="0F4662"/>
                </a:solidFill>
                <a:latin typeface="Quicksand"/>
                <a:ea typeface="Quicksand"/>
                <a:cs typeface="Quicksand"/>
                <a:sym typeface="Quicksand"/>
              </a:rPr>
              <a:t>East warehouse holds the most unique products, while the South warehouse holds the fewest. </a:t>
            </a:r>
          </a:p>
        </p:txBody>
      </p:sp>
      <p:sp>
        <p:nvSpPr>
          <p:cNvPr id="6" name="TextBox 6"/>
          <p:cNvSpPr txBox="1"/>
          <p:nvPr/>
        </p:nvSpPr>
        <p:spPr>
          <a:xfrm>
            <a:off x="1028700" y="2152169"/>
            <a:ext cx="12445224" cy="504825"/>
          </a:xfrm>
          <a:prstGeom prst="rect">
            <a:avLst/>
          </a:prstGeom>
        </p:spPr>
        <p:txBody>
          <a:bodyPr lIns="0" tIns="0" rIns="0" bIns="0" rtlCol="0" anchor="t">
            <a:spAutoFit/>
          </a:bodyPr>
          <a:lstStyle/>
          <a:p>
            <a:pPr marL="0" lvl="0" indent="0" algn="l">
              <a:lnSpc>
                <a:spcPts val="4199"/>
              </a:lnSpc>
              <a:spcBef>
                <a:spcPct val="0"/>
              </a:spcBef>
            </a:pPr>
            <a:r>
              <a:rPr lang="en-US" sz="2999" b="1">
                <a:solidFill>
                  <a:srgbClr val="0F4662"/>
                </a:solidFill>
                <a:latin typeface="Quicksand Bold"/>
                <a:ea typeface="Quicksand Bold"/>
                <a:cs typeface="Quicksand Bold"/>
                <a:sym typeface="Quicksand Bold"/>
              </a:rPr>
              <a:t>Q1. Where are items stored and how many per warehouse? </a:t>
            </a:r>
          </a:p>
        </p:txBody>
      </p:sp>
      <p:sp>
        <p:nvSpPr>
          <p:cNvPr id="7" name="Freeform 7"/>
          <p:cNvSpPr/>
          <p:nvPr/>
        </p:nvSpPr>
        <p:spPr>
          <a:xfrm>
            <a:off x="15579303" y="714009"/>
            <a:ext cx="1679997" cy="249900"/>
          </a:xfrm>
          <a:custGeom>
            <a:avLst/>
            <a:gdLst/>
            <a:ahLst/>
            <a:cxnLst/>
            <a:rect l="l" t="t" r="r" b="b"/>
            <a:pathLst>
              <a:path w="1679997" h="249900">
                <a:moveTo>
                  <a:pt x="0" y="0"/>
                </a:moveTo>
                <a:lnTo>
                  <a:pt x="1679997" y="0"/>
                </a:lnTo>
                <a:lnTo>
                  <a:pt x="1679997" y="249900"/>
                </a:lnTo>
                <a:lnTo>
                  <a:pt x="0" y="2499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8" name="Freeform 8"/>
          <p:cNvSpPr/>
          <p:nvPr/>
        </p:nvSpPr>
        <p:spPr>
          <a:xfrm>
            <a:off x="1024384" y="9529723"/>
            <a:ext cx="1679997" cy="249900"/>
          </a:xfrm>
          <a:custGeom>
            <a:avLst/>
            <a:gdLst/>
            <a:ahLst/>
            <a:cxnLst/>
            <a:rect l="l" t="t" r="r" b="b"/>
            <a:pathLst>
              <a:path w="1679997" h="249900">
                <a:moveTo>
                  <a:pt x="0" y="0"/>
                </a:moveTo>
                <a:lnTo>
                  <a:pt x="1679997" y="0"/>
                </a:lnTo>
                <a:lnTo>
                  <a:pt x="1679997" y="249900"/>
                </a:lnTo>
                <a:lnTo>
                  <a:pt x="0" y="2499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9" name="TextBox 9"/>
          <p:cNvSpPr txBox="1"/>
          <p:nvPr/>
        </p:nvSpPr>
        <p:spPr>
          <a:xfrm>
            <a:off x="1024384" y="7042506"/>
            <a:ext cx="11564706" cy="1481455"/>
          </a:xfrm>
          <a:prstGeom prst="rect">
            <a:avLst/>
          </a:prstGeom>
        </p:spPr>
        <p:txBody>
          <a:bodyPr lIns="0" tIns="0" rIns="0" bIns="0" rtlCol="0" anchor="t">
            <a:spAutoFit/>
          </a:bodyPr>
          <a:lstStyle/>
          <a:p>
            <a:pPr marL="604518" lvl="1" indent="-302259" algn="l">
              <a:lnSpc>
                <a:spcPts val="3919"/>
              </a:lnSpc>
              <a:buFont typeface="Arial"/>
              <a:buChar char="•"/>
            </a:pPr>
            <a:r>
              <a:rPr lang="en-US" sz="2799">
                <a:solidFill>
                  <a:srgbClr val="0F4662"/>
                </a:solidFill>
                <a:latin typeface="Quicksand"/>
                <a:ea typeface="Quicksand"/>
                <a:cs typeface="Quicksand"/>
                <a:sym typeface="Quicksand"/>
              </a:rPr>
              <a:t>Calculates total inventory units in each warehouse.</a:t>
            </a:r>
          </a:p>
          <a:p>
            <a:pPr marL="604518" lvl="1" indent="-302259" algn="l">
              <a:lnSpc>
                <a:spcPts val="3919"/>
              </a:lnSpc>
              <a:buFont typeface="Arial"/>
              <a:buChar char="•"/>
            </a:pPr>
            <a:r>
              <a:rPr lang="en-US" sz="2799">
                <a:solidFill>
                  <a:srgbClr val="0F4662"/>
                </a:solidFill>
                <a:latin typeface="Quicksand"/>
                <a:ea typeface="Quicksand"/>
                <a:cs typeface="Quicksand"/>
                <a:sym typeface="Quicksand"/>
              </a:rPr>
              <a:t>Useful for evaluating which warehouse holds the most/least stock.</a:t>
            </a:r>
          </a:p>
          <a:p>
            <a:pPr marL="604518" lvl="1" indent="-302259" algn="l">
              <a:lnSpc>
                <a:spcPts val="3919"/>
              </a:lnSpc>
              <a:buFont typeface="Arial"/>
              <a:buChar char="•"/>
            </a:pPr>
            <a:r>
              <a:rPr lang="en-US" sz="2799">
                <a:solidFill>
                  <a:srgbClr val="0F4662"/>
                </a:solidFill>
                <a:latin typeface="Quicksand"/>
                <a:ea typeface="Quicksand"/>
                <a:cs typeface="Quicksand"/>
                <a:sym typeface="Quicksand"/>
              </a:rPr>
              <a:t>Low-volume warehouses may be less critical for operations. </a:t>
            </a:r>
          </a:p>
        </p:txBody>
      </p:sp>
      <p:sp>
        <p:nvSpPr>
          <p:cNvPr id="10" name="TextBox 10"/>
          <p:cNvSpPr txBox="1"/>
          <p:nvPr/>
        </p:nvSpPr>
        <p:spPr>
          <a:xfrm>
            <a:off x="1028700" y="5813780"/>
            <a:ext cx="12445224" cy="1028700"/>
          </a:xfrm>
          <a:prstGeom prst="rect">
            <a:avLst/>
          </a:prstGeom>
        </p:spPr>
        <p:txBody>
          <a:bodyPr lIns="0" tIns="0" rIns="0" bIns="0" rtlCol="0" anchor="t">
            <a:spAutoFit/>
          </a:bodyPr>
          <a:lstStyle/>
          <a:p>
            <a:pPr algn="l">
              <a:lnSpc>
                <a:spcPts val="4199"/>
              </a:lnSpc>
            </a:pPr>
            <a:r>
              <a:rPr lang="en-US" sz="2999" b="1">
                <a:solidFill>
                  <a:srgbClr val="0F4662"/>
                </a:solidFill>
                <a:latin typeface="Quicksand Bold"/>
                <a:ea typeface="Quicksand Bold"/>
                <a:cs typeface="Quicksand Bold"/>
                <a:sym typeface="Quicksand Bold"/>
              </a:rPr>
              <a:t>Q2. What is the total quantity of products in stock per </a:t>
            </a:r>
          </a:p>
          <a:p>
            <a:pPr marL="0" lvl="0" indent="0" algn="l">
              <a:lnSpc>
                <a:spcPts val="4199"/>
              </a:lnSpc>
              <a:spcBef>
                <a:spcPct val="0"/>
              </a:spcBef>
            </a:pPr>
            <a:r>
              <a:rPr lang="en-US" sz="2999" b="1">
                <a:solidFill>
                  <a:srgbClr val="0F4662"/>
                </a:solidFill>
                <a:latin typeface="Quicksand Bold"/>
                <a:ea typeface="Quicksand Bold"/>
                <a:cs typeface="Quicksand Bold"/>
                <a:sym typeface="Quicksand Bold"/>
              </a:rPr>
              <a:t>warehouse?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Freeform 2"/>
          <p:cNvSpPr/>
          <p:nvPr/>
        </p:nvSpPr>
        <p:spPr>
          <a:xfrm>
            <a:off x="13473924" y="4055027"/>
            <a:ext cx="4210757" cy="3273864"/>
          </a:xfrm>
          <a:custGeom>
            <a:avLst/>
            <a:gdLst/>
            <a:ahLst/>
            <a:cxnLst/>
            <a:rect l="l" t="t" r="r" b="b"/>
            <a:pathLst>
              <a:path w="4210757" h="3273864">
                <a:moveTo>
                  <a:pt x="0" y="0"/>
                </a:moveTo>
                <a:lnTo>
                  <a:pt x="4210757" y="0"/>
                </a:lnTo>
                <a:lnTo>
                  <a:pt x="4210757" y="3273863"/>
                </a:lnTo>
                <a:lnTo>
                  <a:pt x="0" y="327386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AutoShape 3"/>
          <p:cNvSpPr/>
          <p:nvPr/>
        </p:nvSpPr>
        <p:spPr>
          <a:xfrm flipV="1">
            <a:off x="1024384" y="1545859"/>
            <a:ext cx="14072064" cy="95250"/>
          </a:xfrm>
          <a:prstGeom prst="line">
            <a:avLst/>
          </a:prstGeom>
          <a:ln w="57150" cap="flat">
            <a:solidFill>
              <a:srgbClr val="7994A0"/>
            </a:solidFill>
            <a:prstDash val="solid"/>
            <a:headEnd type="none" w="sm" len="sm"/>
            <a:tailEnd type="none" w="sm" len="sm"/>
          </a:ln>
        </p:spPr>
        <p:txBody>
          <a:bodyPr/>
          <a:lstStyle/>
          <a:p>
            <a:endParaRPr lang="en-IN"/>
          </a:p>
        </p:txBody>
      </p:sp>
      <p:sp>
        <p:nvSpPr>
          <p:cNvPr id="4" name="TextBox 4"/>
          <p:cNvSpPr txBox="1"/>
          <p:nvPr/>
        </p:nvSpPr>
        <p:spPr>
          <a:xfrm>
            <a:off x="1024384" y="599709"/>
            <a:ext cx="14072064" cy="946149"/>
          </a:xfrm>
          <a:prstGeom prst="rect">
            <a:avLst/>
          </a:prstGeom>
        </p:spPr>
        <p:txBody>
          <a:bodyPr lIns="0" tIns="0" rIns="0" bIns="0" rtlCol="0" anchor="t">
            <a:spAutoFit/>
          </a:bodyPr>
          <a:lstStyle/>
          <a:p>
            <a:pPr marL="0" lvl="0" indent="0" algn="l">
              <a:lnSpc>
                <a:spcPts val="7700"/>
              </a:lnSpc>
              <a:spcBef>
                <a:spcPct val="0"/>
              </a:spcBef>
            </a:pPr>
            <a:r>
              <a:rPr lang="en-US" sz="5500" b="1" i="1">
                <a:solidFill>
                  <a:srgbClr val="0F4662"/>
                </a:solidFill>
                <a:latin typeface="Cormorant Garamond Bold Italics"/>
                <a:ea typeface="Cormorant Garamond Bold Italics"/>
                <a:cs typeface="Cormorant Garamond Bold Italics"/>
                <a:sym typeface="Cormorant Garamond Bold Italics"/>
              </a:rPr>
              <a:t>Query Explanations for Mint Classics Company Project</a:t>
            </a:r>
          </a:p>
        </p:txBody>
      </p:sp>
      <p:sp>
        <p:nvSpPr>
          <p:cNvPr id="5" name="TextBox 5"/>
          <p:cNvSpPr txBox="1"/>
          <p:nvPr/>
        </p:nvSpPr>
        <p:spPr>
          <a:xfrm>
            <a:off x="1028700" y="3260089"/>
            <a:ext cx="11564706" cy="1976755"/>
          </a:xfrm>
          <a:prstGeom prst="rect">
            <a:avLst/>
          </a:prstGeom>
        </p:spPr>
        <p:txBody>
          <a:bodyPr lIns="0" tIns="0" rIns="0" bIns="0" rtlCol="0" anchor="t">
            <a:spAutoFit/>
          </a:bodyPr>
          <a:lstStyle/>
          <a:p>
            <a:pPr marL="604518" lvl="1" indent="-302259" algn="l">
              <a:lnSpc>
                <a:spcPts val="3919"/>
              </a:lnSpc>
              <a:buFont typeface="Arial"/>
              <a:buChar char="•"/>
            </a:pPr>
            <a:r>
              <a:rPr lang="en-US" sz="2799">
                <a:solidFill>
                  <a:srgbClr val="0F4662"/>
                </a:solidFill>
                <a:latin typeface="Quicksand"/>
                <a:ea typeface="Quicksand"/>
                <a:cs typeface="Quicksand"/>
                <a:sym typeface="Quicksand"/>
              </a:rPr>
              <a:t>Ranks warehouses by total inventory in ascending order.</a:t>
            </a:r>
          </a:p>
          <a:p>
            <a:pPr marL="604518" lvl="1" indent="-302259" algn="l">
              <a:lnSpc>
                <a:spcPts val="3919"/>
              </a:lnSpc>
              <a:buFont typeface="Arial"/>
              <a:buChar char="•"/>
            </a:pPr>
            <a:r>
              <a:rPr lang="en-US" sz="2799">
                <a:solidFill>
                  <a:srgbClr val="0F4662"/>
                </a:solidFill>
                <a:latin typeface="Quicksand"/>
                <a:ea typeface="Quicksand"/>
                <a:cs typeface="Quicksand"/>
                <a:sym typeface="Quicksand"/>
              </a:rPr>
              <a:t>Helps find candidates for closure or redistribution.</a:t>
            </a:r>
          </a:p>
          <a:p>
            <a:pPr marL="604518" lvl="1" indent="-302259" algn="l">
              <a:lnSpc>
                <a:spcPts val="3919"/>
              </a:lnSpc>
              <a:buFont typeface="Arial"/>
              <a:buChar char="•"/>
            </a:pPr>
            <a:r>
              <a:rPr lang="en-US" sz="2799">
                <a:solidFill>
                  <a:srgbClr val="0F4662"/>
                </a:solidFill>
                <a:latin typeface="Quicksand"/>
                <a:ea typeface="Quicksand"/>
                <a:cs typeface="Quicksand"/>
                <a:sym typeface="Quicksand"/>
              </a:rPr>
              <a:t>A warehouse with significantly less inventory may be phased out.</a:t>
            </a:r>
          </a:p>
          <a:p>
            <a:pPr marL="604518" lvl="1" indent="-302259" algn="l">
              <a:lnSpc>
                <a:spcPts val="3919"/>
              </a:lnSpc>
              <a:buFont typeface="Arial"/>
              <a:buChar char="•"/>
            </a:pPr>
            <a:r>
              <a:rPr lang="en-US" sz="2799">
                <a:solidFill>
                  <a:srgbClr val="0F4662"/>
                </a:solidFill>
                <a:latin typeface="Quicksand"/>
                <a:ea typeface="Quicksand"/>
                <a:cs typeface="Quicksand"/>
                <a:sym typeface="Quicksand"/>
              </a:rPr>
              <a:t>The South warehouse has the least stock overall. </a:t>
            </a:r>
          </a:p>
        </p:txBody>
      </p:sp>
      <p:sp>
        <p:nvSpPr>
          <p:cNvPr id="6" name="TextBox 6"/>
          <p:cNvSpPr txBox="1"/>
          <p:nvPr/>
        </p:nvSpPr>
        <p:spPr>
          <a:xfrm>
            <a:off x="1028700" y="2152169"/>
            <a:ext cx="12445224" cy="1028700"/>
          </a:xfrm>
          <a:prstGeom prst="rect">
            <a:avLst/>
          </a:prstGeom>
        </p:spPr>
        <p:txBody>
          <a:bodyPr lIns="0" tIns="0" rIns="0" bIns="0" rtlCol="0" anchor="t">
            <a:spAutoFit/>
          </a:bodyPr>
          <a:lstStyle/>
          <a:p>
            <a:pPr marL="0" lvl="0" indent="0" algn="l">
              <a:lnSpc>
                <a:spcPts val="4199"/>
              </a:lnSpc>
              <a:spcBef>
                <a:spcPct val="0"/>
              </a:spcBef>
            </a:pPr>
            <a:r>
              <a:rPr lang="en-US" sz="2999" b="1">
                <a:solidFill>
                  <a:srgbClr val="0F4662"/>
                </a:solidFill>
                <a:latin typeface="Quicksand Bold"/>
                <a:ea typeface="Quicksand Bold"/>
                <a:cs typeface="Quicksand Bold"/>
                <a:sym typeface="Quicksand Bold"/>
              </a:rPr>
              <a:t>Q3. Are there any warehouses with significantly lower inventory than others? </a:t>
            </a:r>
          </a:p>
        </p:txBody>
      </p:sp>
      <p:sp>
        <p:nvSpPr>
          <p:cNvPr id="7" name="Freeform 7"/>
          <p:cNvSpPr/>
          <p:nvPr/>
        </p:nvSpPr>
        <p:spPr>
          <a:xfrm>
            <a:off x="15579303" y="714009"/>
            <a:ext cx="1679997" cy="249900"/>
          </a:xfrm>
          <a:custGeom>
            <a:avLst/>
            <a:gdLst/>
            <a:ahLst/>
            <a:cxnLst/>
            <a:rect l="l" t="t" r="r" b="b"/>
            <a:pathLst>
              <a:path w="1679997" h="249900">
                <a:moveTo>
                  <a:pt x="0" y="0"/>
                </a:moveTo>
                <a:lnTo>
                  <a:pt x="1679997" y="0"/>
                </a:lnTo>
                <a:lnTo>
                  <a:pt x="1679997" y="249900"/>
                </a:lnTo>
                <a:lnTo>
                  <a:pt x="0" y="2499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8" name="Freeform 8"/>
          <p:cNvSpPr/>
          <p:nvPr/>
        </p:nvSpPr>
        <p:spPr>
          <a:xfrm>
            <a:off x="1024384" y="9529723"/>
            <a:ext cx="1679997" cy="249900"/>
          </a:xfrm>
          <a:custGeom>
            <a:avLst/>
            <a:gdLst/>
            <a:ahLst/>
            <a:cxnLst/>
            <a:rect l="l" t="t" r="r" b="b"/>
            <a:pathLst>
              <a:path w="1679997" h="249900">
                <a:moveTo>
                  <a:pt x="0" y="0"/>
                </a:moveTo>
                <a:lnTo>
                  <a:pt x="1679997" y="0"/>
                </a:lnTo>
                <a:lnTo>
                  <a:pt x="1679997" y="249900"/>
                </a:lnTo>
                <a:lnTo>
                  <a:pt x="0" y="2499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9" name="TextBox 9"/>
          <p:cNvSpPr txBox="1"/>
          <p:nvPr/>
        </p:nvSpPr>
        <p:spPr>
          <a:xfrm>
            <a:off x="1024384" y="6739709"/>
            <a:ext cx="11564706" cy="2472055"/>
          </a:xfrm>
          <a:prstGeom prst="rect">
            <a:avLst/>
          </a:prstGeom>
        </p:spPr>
        <p:txBody>
          <a:bodyPr lIns="0" tIns="0" rIns="0" bIns="0" rtlCol="0" anchor="t">
            <a:spAutoFit/>
          </a:bodyPr>
          <a:lstStyle/>
          <a:p>
            <a:pPr marL="604518" lvl="1" indent="-302259" algn="l">
              <a:lnSpc>
                <a:spcPts val="3919"/>
              </a:lnSpc>
              <a:buFont typeface="Arial"/>
              <a:buChar char="•"/>
            </a:pPr>
            <a:r>
              <a:rPr lang="en-US" sz="2799">
                <a:solidFill>
                  <a:srgbClr val="0F4662"/>
                </a:solidFill>
                <a:latin typeface="Quicksand"/>
                <a:ea typeface="Quicksand"/>
                <a:cs typeface="Quicksand"/>
                <a:sym typeface="Quicksand"/>
              </a:rPr>
              <a:t>Analyzes number of product types and quantity per warehouse.</a:t>
            </a:r>
          </a:p>
          <a:p>
            <a:pPr marL="604518" lvl="1" indent="-302259" algn="l">
              <a:lnSpc>
                <a:spcPts val="3919"/>
              </a:lnSpc>
              <a:buFont typeface="Arial"/>
              <a:buChar char="•"/>
            </a:pPr>
            <a:r>
              <a:rPr lang="en-US" sz="2799">
                <a:solidFill>
                  <a:srgbClr val="0F4662"/>
                </a:solidFill>
                <a:latin typeface="Quicksand"/>
                <a:ea typeface="Quicksand"/>
                <a:cs typeface="Quicksand"/>
                <a:sym typeface="Quicksand"/>
              </a:rPr>
              <a:t>Determines if one warehouse’s stock can be distributed elsewhere. </a:t>
            </a:r>
          </a:p>
          <a:p>
            <a:pPr marL="604518" lvl="1" indent="-302259" algn="l">
              <a:lnSpc>
                <a:spcPts val="3919"/>
              </a:lnSpc>
              <a:buFont typeface="Arial"/>
              <a:buChar char="•"/>
            </a:pPr>
            <a:r>
              <a:rPr lang="en-US" sz="2799">
                <a:solidFill>
                  <a:srgbClr val="0F4662"/>
                </a:solidFill>
                <a:latin typeface="Quicksand"/>
                <a:ea typeface="Quicksand"/>
                <a:cs typeface="Quicksand"/>
                <a:sym typeface="Quicksand"/>
              </a:rPr>
              <a:t>Supports decisions around closing or consolidating facilities.</a:t>
            </a:r>
          </a:p>
          <a:p>
            <a:pPr marL="604518" lvl="1" indent="-302259" algn="l">
              <a:lnSpc>
                <a:spcPts val="3919"/>
              </a:lnSpc>
              <a:buFont typeface="Arial"/>
              <a:buChar char="•"/>
            </a:pPr>
            <a:r>
              <a:rPr lang="en-US" sz="2799">
                <a:solidFill>
                  <a:srgbClr val="0F4662"/>
                </a:solidFill>
                <a:latin typeface="Quicksand"/>
                <a:ea typeface="Quicksand"/>
                <a:cs typeface="Quicksand"/>
                <a:sym typeface="Quicksand"/>
              </a:rPr>
              <a:t>The South warehouse has both low quantity and variety, making redistribution feasible. </a:t>
            </a:r>
          </a:p>
        </p:txBody>
      </p:sp>
      <p:sp>
        <p:nvSpPr>
          <p:cNvPr id="10" name="TextBox 10"/>
          <p:cNvSpPr txBox="1"/>
          <p:nvPr/>
        </p:nvSpPr>
        <p:spPr>
          <a:xfrm>
            <a:off x="1028700" y="5634809"/>
            <a:ext cx="12445224" cy="1028700"/>
          </a:xfrm>
          <a:prstGeom prst="rect">
            <a:avLst/>
          </a:prstGeom>
        </p:spPr>
        <p:txBody>
          <a:bodyPr lIns="0" tIns="0" rIns="0" bIns="0" rtlCol="0" anchor="t">
            <a:spAutoFit/>
          </a:bodyPr>
          <a:lstStyle/>
          <a:p>
            <a:pPr marL="0" lvl="0" indent="0" algn="l">
              <a:lnSpc>
                <a:spcPts val="4199"/>
              </a:lnSpc>
              <a:spcBef>
                <a:spcPct val="0"/>
              </a:spcBef>
            </a:pPr>
            <a:r>
              <a:rPr lang="en-US" sz="2999" b="1">
                <a:solidFill>
                  <a:srgbClr val="0F4662"/>
                </a:solidFill>
                <a:latin typeface="Quicksand Bold"/>
                <a:ea typeface="Quicksand Bold"/>
                <a:cs typeface="Quicksand Bold"/>
                <a:sym typeface="Quicksand Bold"/>
              </a:rPr>
              <a:t>Q4. Could inventory from one warehouse be redistributed to others?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Freeform 2"/>
          <p:cNvSpPr/>
          <p:nvPr/>
        </p:nvSpPr>
        <p:spPr>
          <a:xfrm>
            <a:off x="13473924" y="4055027"/>
            <a:ext cx="4210757" cy="3273864"/>
          </a:xfrm>
          <a:custGeom>
            <a:avLst/>
            <a:gdLst/>
            <a:ahLst/>
            <a:cxnLst/>
            <a:rect l="l" t="t" r="r" b="b"/>
            <a:pathLst>
              <a:path w="4210757" h="3273864">
                <a:moveTo>
                  <a:pt x="0" y="0"/>
                </a:moveTo>
                <a:lnTo>
                  <a:pt x="4210757" y="0"/>
                </a:lnTo>
                <a:lnTo>
                  <a:pt x="4210757" y="3273863"/>
                </a:lnTo>
                <a:lnTo>
                  <a:pt x="0" y="327386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AutoShape 3"/>
          <p:cNvSpPr/>
          <p:nvPr/>
        </p:nvSpPr>
        <p:spPr>
          <a:xfrm flipV="1">
            <a:off x="1024384" y="1545859"/>
            <a:ext cx="14072064" cy="95250"/>
          </a:xfrm>
          <a:prstGeom prst="line">
            <a:avLst/>
          </a:prstGeom>
          <a:ln w="57150" cap="flat">
            <a:solidFill>
              <a:srgbClr val="7994A0"/>
            </a:solidFill>
            <a:prstDash val="solid"/>
            <a:headEnd type="none" w="sm" len="sm"/>
            <a:tailEnd type="none" w="sm" len="sm"/>
          </a:ln>
        </p:spPr>
        <p:txBody>
          <a:bodyPr/>
          <a:lstStyle/>
          <a:p>
            <a:endParaRPr lang="en-IN"/>
          </a:p>
        </p:txBody>
      </p:sp>
      <p:sp>
        <p:nvSpPr>
          <p:cNvPr id="4" name="TextBox 4"/>
          <p:cNvSpPr txBox="1"/>
          <p:nvPr/>
        </p:nvSpPr>
        <p:spPr>
          <a:xfrm>
            <a:off x="1024384" y="599709"/>
            <a:ext cx="14072064" cy="946149"/>
          </a:xfrm>
          <a:prstGeom prst="rect">
            <a:avLst/>
          </a:prstGeom>
        </p:spPr>
        <p:txBody>
          <a:bodyPr lIns="0" tIns="0" rIns="0" bIns="0" rtlCol="0" anchor="t">
            <a:spAutoFit/>
          </a:bodyPr>
          <a:lstStyle/>
          <a:p>
            <a:pPr marL="0" lvl="0" indent="0" algn="l">
              <a:lnSpc>
                <a:spcPts val="7700"/>
              </a:lnSpc>
              <a:spcBef>
                <a:spcPct val="0"/>
              </a:spcBef>
            </a:pPr>
            <a:r>
              <a:rPr lang="en-US" sz="5500" b="1" i="1">
                <a:solidFill>
                  <a:srgbClr val="0F4662"/>
                </a:solidFill>
                <a:latin typeface="Cormorant Garamond Bold Italics"/>
                <a:ea typeface="Cormorant Garamond Bold Italics"/>
                <a:cs typeface="Cormorant Garamond Bold Italics"/>
                <a:sym typeface="Cormorant Garamond Bold Italics"/>
              </a:rPr>
              <a:t>Query Explanations for Mint Classics Company Project</a:t>
            </a:r>
          </a:p>
        </p:txBody>
      </p:sp>
      <p:sp>
        <p:nvSpPr>
          <p:cNvPr id="5" name="TextBox 5"/>
          <p:cNvSpPr txBox="1"/>
          <p:nvPr/>
        </p:nvSpPr>
        <p:spPr>
          <a:xfrm>
            <a:off x="1028700" y="3260089"/>
            <a:ext cx="11564706" cy="1976755"/>
          </a:xfrm>
          <a:prstGeom prst="rect">
            <a:avLst/>
          </a:prstGeom>
        </p:spPr>
        <p:txBody>
          <a:bodyPr lIns="0" tIns="0" rIns="0" bIns="0" rtlCol="0" anchor="t">
            <a:spAutoFit/>
          </a:bodyPr>
          <a:lstStyle/>
          <a:p>
            <a:pPr marL="604518" lvl="1" indent="-302259" algn="l">
              <a:lnSpc>
                <a:spcPts val="3919"/>
              </a:lnSpc>
              <a:buFont typeface="Arial"/>
              <a:buChar char="•"/>
            </a:pPr>
            <a:r>
              <a:rPr lang="en-US" sz="2799">
                <a:solidFill>
                  <a:srgbClr val="0F4662"/>
                </a:solidFill>
                <a:latin typeface="Quicksand"/>
                <a:ea typeface="Quicksand"/>
                <a:cs typeface="Quicksand"/>
                <a:sym typeface="Quicksand"/>
              </a:rPr>
              <a:t>Calculates what share of total inventory each warehouse holds.</a:t>
            </a:r>
          </a:p>
          <a:p>
            <a:pPr marL="604518" lvl="1" indent="-302259" algn="l">
              <a:lnSpc>
                <a:spcPts val="3919"/>
              </a:lnSpc>
              <a:buFont typeface="Arial"/>
              <a:buChar char="•"/>
            </a:pPr>
            <a:r>
              <a:rPr lang="en-US" sz="2799">
                <a:solidFill>
                  <a:srgbClr val="0F4662"/>
                </a:solidFill>
                <a:latin typeface="Quicksand"/>
                <a:ea typeface="Quicksand"/>
                <a:cs typeface="Quicksand"/>
                <a:sym typeface="Quicksand"/>
              </a:rPr>
              <a:t>Warehouses with &lt;20% of total stock are lower priority.</a:t>
            </a:r>
          </a:p>
          <a:p>
            <a:pPr marL="604518" lvl="1" indent="-302259" algn="l">
              <a:lnSpc>
                <a:spcPts val="3919"/>
              </a:lnSpc>
              <a:buFont typeface="Arial"/>
              <a:buChar char="•"/>
            </a:pPr>
            <a:r>
              <a:rPr lang="en-US" sz="2799">
                <a:solidFill>
                  <a:srgbClr val="0F4662"/>
                </a:solidFill>
                <a:latin typeface="Quicksand"/>
                <a:ea typeface="Quicksand"/>
                <a:cs typeface="Quicksand"/>
                <a:sym typeface="Quicksand"/>
              </a:rPr>
              <a:t>Ideal for identifying underutilized facilities.</a:t>
            </a:r>
          </a:p>
          <a:p>
            <a:pPr marL="604518" lvl="1" indent="-302259" algn="l">
              <a:lnSpc>
                <a:spcPts val="3919"/>
              </a:lnSpc>
              <a:buFont typeface="Arial"/>
              <a:buChar char="•"/>
            </a:pPr>
            <a:r>
              <a:rPr lang="en-US" sz="2799">
                <a:solidFill>
                  <a:srgbClr val="0F4662"/>
                </a:solidFill>
                <a:latin typeface="Quicksand"/>
                <a:ea typeface="Quicksand"/>
                <a:cs typeface="Quicksand"/>
                <a:sym typeface="Quicksand"/>
              </a:rPr>
              <a:t>South warehouse holds &lt;20% of inventory.</a:t>
            </a:r>
          </a:p>
        </p:txBody>
      </p:sp>
      <p:sp>
        <p:nvSpPr>
          <p:cNvPr id="6" name="TextBox 6"/>
          <p:cNvSpPr txBox="1"/>
          <p:nvPr/>
        </p:nvSpPr>
        <p:spPr>
          <a:xfrm>
            <a:off x="1028700" y="2152169"/>
            <a:ext cx="12445224" cy="1028700"/>
          </a:xfrm>
          <a:prstGeom prst="rect">
            <a:avLst/>
          </a:prstGeom>
        </p:spPr>
        <p:txBody>
          <a:bodyPr lIns="0" tIns="0" rIns="0" bIns="0" rtlCol="0" anchor="t">
            <a:spAutoFit/>
          </a:bodyPr>
          <a:lstStyle/>
          <a:p>
            <a:pPr marL="0" lvl="0" indent="0" algn="l">
              <a:lnSpc>
                <a:spcPts val="4199"/>
              </a:lnSpc>
              <a:spcBef>
                <a:spcPct val="0"/>
              </a:spcBef>
            </a:pPr>
            <a:r>
              <a:rPr lang="en-US" sz="2999" b="1">
                <a:solidFill>
                  <a:srgbClr val="0F4662"/>
                </a:solidFill>
                <a:latin typeface="Quicksand Bold"/>
                <a:ea typeface="Quicksand Bold"/>
                <a:cs typeface="Quicksand Bold"/>
                <a:sym typeface="Quicksand Bold"/>
              </a:rPr>
              <a:t>Q5. What percentage of total inventory does each warehouse hold? </a:t>
            </a:r>
          </a:p>
        </p:txBody>
      </p:sp>
      <p:sp>
        <p:nvSpPr>
          <p:cNvPr id="7" name="Freeform 7"/>
          <p:cNvSpPr/>
          <p:nvPr/>
        </p:nvSpPr>
        <p:spPr>
          <a:xfrm>
            <a:off x="15579303" y="714009"/>
            <a:ext cx="1679997" cy="249900"/>
          </a:xfrm>
          <a:custGeom>
            <a:avLst/>
            <a:gdLst/>
            <a:ahLst/>
            <a:cxnLst/>
            <a:rect l="l" t="t" r="r" b="b"/>
            <a:pathLst>
              <a:path w="1679997" h="249900">
                <a:moveTo>
                  <a:pt x="0" y="0"/>
                </a:moveTo>
                <a:lnTo>
                  <a:pt x="1679997" y="0"/>
                </a:lnTo>
                <a:lnTo>
                  <a:pt x="1679997" y="249900"/>
                </a:lnTo>
                <a:lnTo>
                  <a:pt x="0" y="2499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8" name="Freeform 8"/>
          <p:cNvSpPr/>
          <p:nvPr/>
        </p:nvSpPr>
        <p:spPr>
          <a:xfrm>
            <a:off x="1024384" y="9529723"/>
            <a:ext cx="1679997" cy="249900"/>
          </a:xfrm>
          <a:custGeom>
            <a:avLst/>
            <a:gdLst/>
            <a:ahLst/>
            <a:cxnLst/>
            <a:rect l="l" t="t" r="r" b="b"/>
            <a:pathLst>
              <a:path w="1679997" h="249900">
                <a:moveTo>
                  <a:pt x="0" y="0"/>
                </a:moveTo>
                <a:lnTo>
                  <a:pt x="1679997" y="0"/>
                </a:lnTo>
                <a:lnTo>
                  <a:pt x="1679997" y="249900"/>
                </a:lnTo>
                <a:lnTo>
                  <a:pt x="0" y="2499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9" name="TextBox 9"/>
          <p:cNvSpPr txBox="1"/>
          <p:nvPr/>
        </p:nvSpPr>
        <p:spPr>
          <a:xfrm>
            <a:off x="1024384" y="6655334"/>
            <a:ext cx="11564706" cy="1481455"/>
          </a:xfrm>
          <a:prstGeom prst="rect">
            <a:avLst/>
          </a:prstGeom>
        </p:spPr>
        <p:txBody>
          <a:bodyPr lIns="0" tIns="0" rIns="0" bIns="0" rtlCol="0" anchor="t">
            <a:spAutoFit/>
          </a:bodyPr>
          <a:lstStyle/>
          <a:p>
            <a:pPr marL="604518" lvl="1" indent="-302259" algn="l">
              <a:lnSpc>
                <a:spcPts val="3919"/>
              </a:lnSpc>
              <a:buFont typeface="Arial"/>
              <a:buChar char="•"/>
            </a:pPr>
            <a:r>
              <a:rPr lang="en-US" sz="2799">
                <a:solidFill>
                  <a:srgbClr val="0F4662"/>
                </a:solidFill>
                <a:latin typeface="Quicksand"/>
                <a:ea typeface="Quicksand"/>
                <a:cs typeface="Quicksand"/>
                <a:sym typeface="Quicksand"/>
              </a:rPr>
              <a:t>Identifies products with the most and least total units sold.</a:t>
            </a:r>
          </a:p>
          <a:p>
            <a:pPr marL="604518" lvl="1" indent="-302259" algn="l">
              <a:lnSpc>
                <a:spcPts val="3919"/>
              </a:lnSpc>
              <a:buFont typeface="Arial"/>
              <a:buChar char="•"/>
            </a:pPr>
            <a:r>
              <a:rPr lang="en-US" sz="2799">
                <a:solidFill>
                  <a:srgbClr val="0F4662"/>
                </a:solidFill>
                <a:latin typeface="Quicksand"/>
                <a:ea typeface="Quicksand"/>
                <a:cs typeface="Quicksand"/>
                <a:sym typeface="Quicksand"/>
              </a:rPr>
              <a:t>High-selling products should be prioritized for restocking.</a:t>
            </a:r>
          </a:p>
          <a:p>
            <a:pPr marL="604518" lvl="1" indent="-302259" algn="l">
              <a:lnSpc>
                <a:spcPts val="3919"/>
              </a:lnSpc>
              <a:buFont typeface="Arial"/>
              <a:buChar char="•"/>
            </a:pPr>
            <a:r>
              <a:rPr lang="en-US" sz="2799">
                <a:solidFill>
                  <a:srgbClr val="0F4662"/>
                </a:solidFill>
                <a:latin typeface="Quicksand"/>
                <a:ea typeface="Quicksand"/>
                <a:cs typeface="Quicksand"/>
                <a:sym typeface="Quicksand"/>
              </a:rPr>
              <a:t>Low performers can be discontinued or reviewed. </a:t>
            </a:r>
          </a:p>
        </p:txBody>
      </p:sp>
      <p:sp>
        <p:nvSpPr>
          <p:cNvPr id="10" name="TextBox 10"/>
          <p:cNvSpPr txBox="1"/>
          <p:nvPr/>
        </p:nvSpPr>
        <p:spPr>
          <a:xfrm>
            <a:off x="1024384" y="6074308"/>
            <a:ext cx="12445224" cy="504825"/>
          </a:xfrm>
          <a:prstGeom prst="rect">
            <a:avLst/>
          </a:prstGeom>
        </p:spPr>
        <p:txBody>
          <a:bodyPr lIns="0" tIns="0" rIns="0" bIns="0" rtlCol="0" anchor="t">
            <a:spAutoFit/>
          </a:bodyPr>
          <a:lstStyle/>
          <a:p>
            <a:pPr marL="0" lvl="0" indent="0" algn="l">
              <a:lnSpc>
                <a:spcPts val="4199"/>
              </a:lnSpc>
              <a:spcBef>
                <a:spcPct val="0"/>
              </a:spcBef>
            </a:pPr>
            <a:r>
              <a:rPr lang="en-US" sz="2999" b="1">
                <a:solidFill>
                  <a:srgbClr val="0F4662"/>
                </a:solidFill>
                <a:latin typeface="Quicksand Bold"/>
                <a:ea typeface="Quicksand Bold"/>
                <a:cs typeface="Quicksand Bold"/>
                <a:sym typeface="Quicksand Bold"/>
              </a:rPr>
              <a:t>Q6. Which products have the highest and lowest sales volumes?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Freeform 2"/>
          <p:cNvSpPr/>
          <p:nvPr/>
        </p:nvSpPr>
        <p:spPr>
          <a:xfrm>
            <a:off x="13473924" y="4055027"/>
            <a:ext cx="4210757" cy="3273864"/>
          </a:xfrm>
          <a:custGeom>
            <a:avLst/>
            <a:gdLst/>
            <a:ahLst/>
            <a:cxnLst/>
            <a:rect l="l" t="t" r="r" b="b"/>
            <a:pathLst>
              <a:path w="4210757" h="3273864">
                <a:moveTo>
                  <a:pt x="0" y="0"/>
                </a:moveTo>
                <a:lnTo>
                  <a:pt x="4210757" y="0"/>
                </a:lnTo>
                <a:lnTo>
                  <a:pt x="4210757" y="3273863"/>
                </a:lnTo>
                <a:lnTo>
                  <a:pt x="0" y="327386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AutoShape 3"/>
          <p:cNvSpPr/>
          <p:nvPr/>
        </p:nvSpPr>
        <p:spPr>
          <a:xfrm flipV="1">
            <a:off x="1024384" y="1545859"/>
            <a:ext cx="14072064" cy="95250"/>
          </a:xfrm>
          <a:prstGeom prst="line">
            <a:avLst/>
          </a:prstGeom>
          <a:ln w="57150" cap="flat">
            <a:solidFill>
              <a:srgbClr val="7994A0"/>
            </a:solidFill>
            <a:prstDash val="solid"/>
            <a:headEnd type="none" w="sm" len="sm"/>
            <a:tailEnd type="none" w="sm" len="sm"/>
          </a:ln>
        </p:spPr>
        <p:txBody>
          <a:bodyPr/>
          <a:lstStyle/>
          <a:p>
            <a:endParaRPr lang="en-IN"/>
          </a:p>
        </p:txBody>
      </p:sp>
      <p:sp>
        <p:nvSpPr>
          <p:cNvPr id="4" name="TextBox 4"/>
          <p:cNvSpPr txBox="1"/>
          <p:nvPr/>
        </p:nvSpPr>
        <p:spPr>
          <a:xfrm>
            <a:off x="1024384" y="599709"/>
            <a:ext cx="14072064" cy="946149"/>
          </a:xfrm>
          <a:prstGeom prst="rect">
            <a:avLst/>
          </a:prstGeom>
        </p:spPr>
        <p:txBody>
          <a:bodyPr lIns="0" tIns="0" rIns="0" bIns="0" rtlCol="0" anchor="t">
            <a:spAutoFit/>
          </a:bodyPr>
          <a:lstStyle/>
          <a:p>
            <a:pPr marL="0" lvl="0" indent="0" algn="l">
              <a:lnSpc>
                <a:spcPts val="7700"/>
              </a:lnSpc>
              <a:spcBef>
                <a:spcPct val="0"/>
              </a:spcBef>
            </a:pPr>
            <a:r>
              <a:rPr lang="en-US" sz="5500" b="1" i="1">
                <a:solidFill>
                  <a:srgbClr val="0F4662"/>
                </a:solidFill>
                <a:latin typeface="Cormorant Garamond Bold Italics"/>
                <a:ea typeface="Cormorant Garamond Bold Italics"/>
                <a:cs typeface="Cormorant Garamond Bold Italics"/>
                <a:sym typeface="Cormorant Garamond Bold Italics"/>
              </a:rPr>
              <a:t>Query Explanations for Mint Classics Company Project</a:t>
            </a:r>
          </a:p>
        </p:txBody>
      </p:sp>
      <p:sp>
        <p:nvSpPr>
          <p:cNvPr id="5" name="TextBox 5"/>
          <p:cNvSpPr txBox="1"/>
          <p:nvPr/>
        </p:nvSpPr>
        <p:spPr>
          <a:xfrm>
            <a:off x="1028700" y="3260089"/>
            <a:ext cx="11564706" cy="1481455"/>
          </a:xfrm>
          <a:prstGeom prst="rect">
            <a:avLst/>
          </a:prstGeom>
        </p:spPr>
        <p:txBody>
          <a:bodyPr lIns="0" tIns="0" rIns="0" bIns="0" rtlCol="0" anchor="t">
            <a:spAutoFit/>
          </a:bodyPr>
          <a:lstStyle/>
          <a:p>
            <a:pPr marL="604518" lvl="1" indent="-302259" algn="l">
              <a:lnSpc>
                <a:spcPts val="3919"/>
              </a:lnSpc>
              <a:buFont typeface="Arial"/>
              <a:buChar char="•"/>
            </a:pPr>
            <a:r>
              <a:rPr lang="en-US" sz="2799">
                <a:solidFill>
                  <a:srgbClr val="0F4662"/>
                </a:solidFill>
                <a:latin typeface="Quicksand"/>
                <a:ea typeface="Quicksand"/>
                <a:cs typeface="Quicksand"/>
                <a:sym typeface="Quicksand"/>
              </a:rPr>
              <a:t>Checks when each product was last ordered.</a:t>
            </a:r>
          </a:p>
          <a:p>
            <a:pPr marL="604518" lvl="1" indent="-302259" algn="l">
              <a:lnSpc>
                <a:spcPts val="3919"/>
              </a:lnSpc>
              <a:buFont typeface="Arial"/>
              <a:buChar char="•"/>
            </a:pPr>
            <a:r>
              <a:rPr lang="en-US" sz="2799">
                <a:solidFill>
                  <a:srgbClr val="0F4662"/>
                </a:solidFill>
                <a:latin typeface="Quicksand"/>
                <a:ea typeface="Quicksand"/>
                <a:cs typeface="Quicksand"/>
                <a:sym typeface="Quicksand"/>
              </a:rPr>
              <a:t>Highlights outdated or declining products.</a:t>
            </a:r>
          </a:p>
          <a:p>
            <a:pPr marL="604518" lvl="1" indent="-302259" algn="l">
              <a:lnSpc>
                <a:spcPts val="3919"/>
              </a:lnSpc>
              <a:buFont typeface="Arial"/>
              <a:buChar char="•"/>
            </a:pPr>
            <a:r>
              <a:rPr lang="en-US" sz="2799">
                <a:solidFill>
                  <a:srgbClr val="0F4662"/>
                </a:solidFill>
                <a:latin typeface="Quicksand"/>
                <a:ea typeface="Quicksand"/>
                <a:cs typeface="Quicksand"/>
                <a:sym typeface="Quicksand"/>
              </a:rPr>
              <a:t>Candidates for clearance or removal. </a:t>
            </a:r>
          </a:p>
        </p:txBody>
      </p:sp>
      <p:sp>
        <p:nvSpPr>
          <p:cNvPr id="6" name="TextBox 6"/>
          <p:cNvSpPr txBox="1"/>
          <p:nvPr/>
        </p:nvSpPr>
        <p:spPr>
          <a:xfrm>
            <a:off x="1028700" y="2152169"/>
            <a:ext cx="12445224" cy="504825"/>
          </a:xfrm>
          <a:prstGeom prst="rect">
            <a:avLst/>
          </a:prstGeom>
        </p:spPr>
        <p:txBody>
          <a:bodyPr lIns="0" tIns="0" rIns="0" bIns="0" rtlCol="0" anchor="t">
            <a:spAutoFit/>
          </a:bodyPr>
          <a:lstStyle/>
          <a:p>
            <a:pPr marL="0" lvl="0" indent="0" algn="l">
              <a:lnSpc>
                <a:spcPts val="4199"/>
              </a:lnSpc>
              <a:spcBef>
                <a:spcPct val="0"/>
              </a:spcBef>
            </a:pPr>
            <a:r>
              <a:rPr lang="en-US" sz="2999" b="1">
                <a:solidFill>
                  <a:srgbClr val="0F4662"/>
                </a:solidFill>
                <a:latin typeface="Quicksand Bold"/>
                <a:ea typeface="Quicksand Bold"/>
                <a:cs typeface="Quicksand Bold"/>
                <a:sym typeface="Quicksand Bold"/>
              </a:rPr>
              <a:t>Q7. Is there any inventory that hasn’t been ordered in a long time? </a:t>
            </a:r>
          </a:p>
        </p:txBody>
      </p:sp>
      <p:sp>
        <p:nvSpPr>
          <p:cNvPr id="7" name="Freeform 7"/>
          <p:cNvSpPr/>
          <p:nvPr/>
        </p:nvSpPr>
        <p:spPr>
          <a:xfrm>
            <a:off x="15579303" y="714009"/>
            <a:ext cx="1679997" cy="249900"/>
          </a:xfrm>
          <a:custGeom>
            <a:avLst/>
            <a:gdLst/>
            <a:ahLst/>
            <a:cxnLst/>
            <a:rect l="l" t="t" r="r" b="b"/>
            <a:pathLst>
              <a:path w="1679997" h="249900">
                <a:moveTo>
                  <a:pt x="0" y="0"/>
                </a:moveTo>
                <a:lnTo>
                  <a:pt x="1679997" y="0"/>
                </a:lnTo>
                <a:lnTo>
                  <a:pt x="1679997" y="249900"/>
                </a:lnTo>
                <a:lnTo>
                  <a:pt x="0" y="2499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8" name="Freeform 8"/>
          <p:cNvSpPr/>
          <p:nvPr/>
        </p:nvSpPr>
        <p:spPr>
          <a:xfrm>
            <a:off x="1024384" y="9529723"/>
            <a:ext cx="1679997" cy="249900"/>
          </a:xfrm>
          <a:custGeom>
            <a:avLst/>
            <a:gdLst/>
            <a:ahLst/>
            <a:cxnLst/>
            <a:rect l="l" t="t" r="r" b="b"/>
            <a:pathLst>
              <a:path w="1679997" h="249900">
                <a:moveTo>
                  <a:pt x="0" y="0"/>
                </a:moveTo>
                <a:lnTo>
                  <a:pt x="1679997" y="0"/>
                </a:lnTo>
                <a:lnTo>
                  <a:pt x="1679997" y="249900"/>
                </a:lnTo>
                <a:lnTo>
                  <a:pt x="0" y="2499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9" name="TextBox 9"/>
          <p:cNvSpPr txBox="1"/>
          <p:nvPr/>
        </p:nvSpPr>
        <p:spPr>
          <a:xfrm>
            <a:off x="1024384" y="6739709"/>
            <a:ext cx="11564706" cy="1976755"/>
          </a:xfrm>
          <a:prstGeom prst="rect">
            <a:avLst/>
          </a:prstGeom>
        </p:spPr>
        <p:txBody>
          <a:bodyPr lIns="0" tIns="0" rIns="0" bIns="0" rtlCol="0" anchor="t">
            <a:spAutoFit/>
          </a:bodyPr>
          <a:lstStyle/>
          <a:p>
            <a:pPr marL="604518" lvl="1" indent="-302259" algn="l">
              <a:lnSpc>
                <a:spcPts val="3919"/>
              </a:lnSpc>
              <a:buFont typeface="Arial"/>
              <a:buChar char="•"/>
            </a:pPr>
            <a:r>
              <a:rPr lang="en-US" sz="2799">
                <a:solidFill>
                  <a:srgbClr val="0F4662"/>
                </a:solidFill>
                <a:latin typeface="Quicksand"/>
                <a:ea typeface="Quicksand"/>
                <a:cs typeface="Quicksand"/>
                <a:sym typeface="Quicksand"/>
              </a:rPr>
              <a:t>Finds products with large stock but low total sales.</a:t>
            </a:r>
          </a:p>
          <a:p>
            <a:pPr marL="604518" lvl="1" indent="-302259" algn="l">
              <a:lnSpc>
                <a:spcPts val="3919"/>
              </a:lnSpc>
              <a:buFont typeface="Arial"/>
              <a:buChar char="•"/>
            </a:pPr>
            <a:r>
              <a:rPr lang="en-US" sz="2799">
                <a:solidFill>
                  <a:srgbClr val="0F4662"/>
                </a:solidFill>
                <a:latin typeface="Quicksand"/>
                <a:ea typeface="Quicksand"/>
                <a:cs typeface="Quicksand"/>
                <a:sym typeface="Quicksand"/>
              </a:rPr>
              <a:t>These are overstocked and slow-moving items.</a:t>
            </a:r>
          </a:p>
          <a:p>
            <a:pPr marL="604518" lvl="1" indent="-302259" algn="l">
              <a:lnSpc>
                <a:spcPts val="3919"/>
              </a:lnSpc>
              <a:buFont typeface="Arial"/>
              <a:buChar char="•"/>
            </a:pPr>
            <a:r>
              <a:rPr lang="en-US" sz="2799">
                <a:solidFill>
                  <a:srgbClr val="0F4662"/>
                </a:solidFill>
                <a:latin typeface="Quicksand"/>
                <a:ea typeface="Quicksand"/>
                <a:cs typeface="Quicksand"/>
                <a:sym typeface="Quicksand"/>
              </a:rPr>
              <a:t>Key targets for markdown or removal</a:t>
            </a:r>
          </a:p>
          <a:p>
            <a:pPr marL="604518" lvl="1" indent="-302259" algn="l">
              <a:lnSpc>
                <a:spcPts val="3919"/>
              </a:lnSpc>
              <a:buFont typeface="Arial"/>
              <a:buChar char="•"/>
            </a:pPr>
            <a:r>
              <a:rPr lang="en-US" sz="2799">
                <a:solidFill>
                  <a:srgbClr val="0F4662"/>
                </a:solidFill>
                <a:latin typeface="Quicksand"/>
                <a:ea typeface="Quicksand"/>
                <a:cs typeface="Quicksand"/>
                <a:sym typeface="Quicksand"/>
              </a:rPr>
              <a:t>44 such products exist — overstocked and underperforming.</a:t>
            </a:r>
          </a:p>
        </p:txBody>
      </p:sp>
      <p:sp>
        <p:nvSpPr>
          <p:cNvPr id="10" name="TextBox 10"/>
          <p:cNvSpPr txBox="1"/>
          <p:nvPr/>
        </p:nvSpPr>
        <p:spPr>
          <a:xfrm>
            <a:off x="1028700" y="5634809"/>
            <a:ext cx="12445224" cy="504825"/>
          </a:xfrm>
          <a:prstGeom prst="rect">
            <a:avLst/>
          </a:prstGeom>
        </p:spPr>
        <p:txBody>
          <a:bodyPr lIns="0" tIns="0" rIns="0" bIns="0" rtlCol="0" anchor="t">
            <a:spAutoFit/>
          </a:bodyPr>
          <a:lstStyle/>
          <a:p>
            <a:pPr marL="0" lvl="0" indent="0" algn="l">
              <a:lnSpc>
                <a:spcPts val="4199"/>
              </a:lnSpc>
              <a:spcBef>
                <a:spcPct val="0"/>
              </a:spcBef>
            </a:pPr>
            <a:r>
              <a:rPr lang="en-US" sz="2999" b="1">
                <a:solidFill>
                  <a:srgbClr val="0F4662"/>
                </a:solidFill>
                <a:latin typeface="Quicksand Bold"/>
                <a:ea typeface="Quicksand Bold"/>
                <a:cs typeface="Quicksand Bold"/>
                <a:sym typeface="Quicksand Bold"/>
              </a:rPr>
              <a:t>Q8. Are there products with high stock but low sales?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Freeform 2"/>
          <p:cNvSpPr/>
          <p:nvPr/>
        </p:nvSpPr>
        <p:spPr>
          <a:xfrm>
            <a:off x="13473924" y="4055027"/>
            <a:ext cx="4210757" cy="3273864"/>
          </a:xfrm>
          <a:custGeom>
            <a:avLst/>
            <a:gdLst/>
            <a:ahLst/>
            <a:cxnLst/>
            <a:rect l="l" t="t" r="r" b="b"/>
            <a:pathLst>
              <a:path w="4210757" h="3273864">
                <a:moveTo>
                  <a:pt x="0" y="0"/>
                </a:moveTo>
                <a:lnTo>
                  <a:pt x="4210757" y="0"/>
                </a:lnTo>
                <a:lnTo>
                  <a:pt x="4210757" y="3273863"/>
                </a:lnTo>
                <a:lnTo>
                  <a:pt x="0" y="327386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AutoShape 3"/>
          <p:cNvSpPr/>
          <p:nvPr/>
        </p:nvSpPr>
        <p:spPr>
          <a:xfrm flipV="1">
            <a:off x="1024384" y="1545859"/>
            <a:ext cx="14072064" cy="95250"/>
          </a:xfrm>
          <a:prstGeom prst="line">
            <a:avLst/>
          </a:prstGeom>
          <a:ln w="57150" cap="flat">
            <a:solidFill>
              <a:srgbClr val="7994A0"/>
            </a:solidFill>
            <a:prstDash val="solid"/>
            <a:headEnd type="none" w="sm" len="sm"/>
            <a:tailEnd type="none" w="sm" len="sm"/>
          </a:ln>
        </p:spPr>
        <p:txBody>
          <a:bodyPr/>
          <a:lstStyle/>
          <a:p>
            <a:endParaRPr lang="en-IN"/>
          </a:p>
        </p:txBody>
      </p:sp>
      <p:sp>
        <p:nvSpPr>
          <p:cNvPr id="4" name="TextBox 4"/>
          <p:cNvSpPr txBox="1"/>
          <p:nvPr/>
        </p:nvSpPr>
        <p:spPr>
          <a:xfrm>
            <a:off x="1024384" y="599709"/>
            <a:ext cx="14072064" cy="946149"/>
          </a:xfrm>
          <a:prstGeom prst="rect">
            <a:avLst/>
          </a:prstGeom>
        </p:spPr>
        <p:txBody>
          <a:bodyPr lIns="0" tIns="0" rIns="0" bIns="0" rtlCol="0" anchor="t">
            <a:spAutoFit/>
          </a:bodyPr>
          <a:lstStyle/>
          <a:p>
            <a:pPr marL="0" lvl="0" indent="0" algn="l">
              <a:lnSpc>
                <a:spcPts val="7700"/>
              </a:lnSpc>
              <a:spcBef>
                <a:spcPct val="0"/>
              </a:spcBef>
            </a:pPr>
            <a:r>
              <a:rPr lang="en-US" sz="5500" b="1" i="1">
                <a:solidFill>
                  <a:srgbClr val="0F4662"/>
                </a:solidFill>
                <a:latin typeface="Cormorant Garamond Bold Italics"/>
                <a:ea typeface="Cormorant Garamond Bold Italics"/>
                <a:cs typeface="Cormorant Garamond Bold Italics"/>
                <a:sym typeface="Cormorant Garamond Bold Italics"/>
              </a:rPr>
              <a:t>Query Explanations for Mint Classics Company Project</a:t>
            </a:r>
          </a:p>
        </p:txBody>
      </p:sp>
      <p:sp>
        <p:nvSpPr>
          <p:cNvPr id="5" name="TextBox 5"/>
          <p:cNvSpPr txBox="1"/>
          <p:nvPr/>
        </p:nvSpPr>
        <p:spPr>
          <a:xfrm>
            <a:off x="1028700" y="3706552"/>
            <a:ext cx="11564706" cy="1481455"/>
          </a:xfrm>
          <a:prstGeom prst="rect">
            <a:avLst/>
          </a:prstGeom>
        </p:spPr>
        <p:txBody>
          <a:bodyPr lIns="0" tIns="0" rIns="0" bIns="0" rtlCol="0" anchor="t">
            <a:spAutoFit/>
          </a:bodyPr>
          <a:lstStyle/>
          <a:p>
            <a:pPr marL="604518" lvl="1" indent="-302259" algn="l">
              <a:lnSpc>
                <a:spcPts val="3919"/>
              </a:lnSpc>
              <a:buFont typeface="Arial"/>
              <a:buChar char="•"/>
            </a:pPr>
            <a:r>
              <a:rPr lang="en-US" sz="2799">
                <a:solidFill>
                  <a:srgbClr val="0F4662"/>
                </a:solidFill>
                <a:latin typeface="Quicksand"/>
                <a:ea typeface="Quicksand"/>
                <a:cs typeface="Quicksand"/>
                <a:sym typeface="Quicksand"/>
              </a:rPr>
              <a:t>Compares average sales per product against current stock. </a:t>
            </a:r>
          </a:p>
          <a:p>
            <a:pPr marL="604518" lvl="1" indent="-302259" algn="l">
              <a:lnSpc>
                <a:spcPts val="3919"/>
              </a:lnSpc>
              <a:buFont typeface="Arial"/>
              <a:buChar char="•"/>
            </a:pPr>
            <a:r>
              <a:rPr lang="en-US" sz="2799">
                <a:solidFill>
                  <a:srgbClr val="0F4662"/>
                </a:solidFill>
                <a:latin typeface="Quicksand"/>
                <a:ea typeface="Quicksand"/>
                <a:cs typeface="Quicksand"/>
                <a:sym typeface="Quicksand"/>
              </a:rPr>
              <a:t>Identifies stock-to-demand mismatches.</a:t>
            </a:r>
          </a:p>
          <a:p>
            <a:pPr marL="604518" lvl="1" indent="-302259" algn="l">
              <a:lnSpc>
                <a:spcPts val="3919"/>
              </a:lnSpc>
              <a:buFont typeface="Arial"/>
              <a:buChar char="•"/>
            </a:pPr>
            <a:r>
              <a:rPr lang="en-US" sz="2799">
                <a:solidFill>
                  <a:srgbClr val="0F4662"/>
                </a:solidFill>
                <a:latin typeface="Quicksand"/>
                <a:ea typeface="Quicksand"/>
                <a:cs typeface="Quicksand"/>
                <a:sym typeface="Quicksand"/>
              </a:rPr>
              <a:t>Guides better procurement and storage planning. </a:t>
            </a:r>
          </a:p>
        </p:txBody>
      </p:sp>
      <p:sp>
        <p:nvSpPr>
          <p:cNvPr id="6" name="TextBox 6"/>
          <p:cNvSpPr txBox="1"/>
          <p:nvPr/>
        </p:nvSpPr>
        <p:spPr>
          <a:xfrm>
            <a:off x="1028700" y="2423327"/>
            <a:ext cx="12445224" cy="1028700"/>
          </a:xfrm>
          <a:prstGeom prst="rect">
            <a:avLst/>
          </a:prstGeom>
        </p:spPr>
        <p:txBody>
          <a:bodyPr lIns="0" tIns="0" rIns="0" bIns="0" rtlCol="0" anchor="t">
            <a:spAutoFit/>
          </a:bodyPr>
          <a:lstStyle/>
          <a:p>
            <a:pPr marL="0" lvl="0" indent="0" algn="l">
              <a:lnSpc>
                <a:spcPts val="4199"/>
              </a:lnSpc>
              <a:spcBef>
                <a:spcPct val="0"/>
              </a:spcBef>
            </a:pPr>
            <a:r>
              <a:rPr lang="en-US" sz="2999" b="1">
                <a:solidFill>
                  <a:srgbClr val="0F4662"/>
                </a:solidFill>
                <a:latin typeface="Quicksand Bold"/>
                <a:ea typeface="Quicksand Bold"/>
                <a:cs typeface="Quicksand Bold"/>
                <a:sym typeface="Quicksand Bold"/>
              </a:rPr>
              <a:t>Q9. What is the average quantity ordered per product vs. quantity in stock? </a:t>
            </a:r>
          </a:p>
        </p:txBody>
      </p:sp>
      <p:sp>
        <p:nvSpPr>
          <p:cNvPr id="7" name="Freeform 7"/>
          <p:cNvSpPr/>
          <p:nvPr/>
        </p:nvSpPr>
        <p:spPr>
          <a:xfrm>
            <a:off x="15579303" y="714009"/>
            <a:ext cx="1679997" cy="249900"/>
          </a:xfrm>
          <a:custGeom>
            <a:avLst/>
            <a:gdLst/>
            <a:ahLst/>
            <a:cxnLst/>
            <a:rect l="l" t="t" r="r" b="b"/>
            <a:pathLst>
              <a:path w="1679997" h="249900">
                <a:moveTo>
                  <a:pt x="0" y="0"/>
                </a:moveTo>
                <a:lnTo>
                  <a:pt x="1679997" y="0"/>
                </a:lnTo>
                <a:lnTo>
                  <a:pt x="1679997" y="249900"/>
                </a:lnTo>
                <a:lnTo>
                  <a:pt x="0" y="2499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8" name="Freeform 8"/>
          <p:cNvSpPr/>
          <p:nvPr/>
        </p:nvSpPr>
        <p:spPr>
          <a:xfrm>
            <a:off x="1024384" y="9529723"/>
            <a:ext cx="1679997" cy="249900"/>
          </a:xfrm>
          <a:custGeom>
            <a:avLst/>
            <a:gdLst/>
            <a:ahLst/>
            <a:cxnLst/>
            <a:rect l="l" t="t" r="r" b="b"/>
            <a:pathLst>
              <a:path w="1679997" h="249900">
                <a:moveTo>
                  <a:pt x="0" y="0"/>
                </a:moveTo>
                <a:lnTo>
                  <a:pt x="1679997" y="0"/>
                </a:lnTo>
                <a:lnTo>
                  <a:pt x="1679997" y="249900"/>
                </a:lnTo>
                <a:lnTo>
                  <a:pt x="0" y="2499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9" name="TextBox 9"/>
          <p:cNvSpPr txBox="1"/>
          <p:nvPr/>
        </p:nvSpPr>
        <p:spPr>
          <a:xfrm>
            <a:off x="1024384" y="6839417"/>
            <a:ext cx="11564706" cy="1481455"/>
          </a:xfrm>
          <a:prstGeom prst="rect">
            <a:avLst/>
          </a:prstGeom>
        </p:spPr>
        <p:txBody>
          <a:bodyPr lIns="0" tIns="0" rIns="0" bIns="0" rtlCol="0" anchor="t">
            <a:spAutoFit/>
          </a:bodyPr>
          <a:lstStyle/>
          <a:p>
            <a:pPr marL="604518" lvl="1" indent="-302259" algn="l">
              <a:lnSpc>
                <a:spcPts val="3919"/>
              </a:lnSpc>
              <a:buFont typeface="Arial"/>
              <a:buChar char="•"/>
            </a:pPr>
            <a:r>
              <a:rPr lang="en-US" sz="2799">
                <a:solidFill>
                  <a:srgbClr val="0F4662"/>
                </a:solidFill>
                <a:latin typeface="Quicksand"/>
                <a:ea typeface="Quicksand"/>
                <a:cs typeface="Quicksand"/>
                <a:sym typeface="Quicksand"/>
              </a:rPr>
              <a:t>Compares quantity in stock vs. total units sold.</a:t>
            </a:r>
          </a:p>
          <a:p>
            <a:pPr marL="604518" lvl="1" indent="-302259" algn="l">
              <a:lnSpc>
                <a:spcPts val="3919"/>
              </a:lnSpc>
              <a:buFont typeface="Arial"/>
              <a:buChar char="•"/>
            </a:pPr>
            <a:r>
              <a:rPr lang="en-US" sz="2799">
                <a:solidFill>
                  <a:srgbClr val="0F4662"/>
                </a:solidFill>
                <a:latin typeface="Quicksand"/>
                <a:ea typeface="Quicksand"/>
                <a:cs typeface="Quicksand"/>
                <a:sym typeface="Quicksand"/>
              </a:rPr>
              <a:t>Helps find underperforming or overstocked items.</a:t>
            </a:r>
          </a:p>
          <a:p>
            <a:pPr marL="604518" lvl="1" indent="-302259" algn="l">
              <a:lnSpc>
                <a:spcPts val="3919"/>
              </a:lnSpc>
              <a:buFont typeface="Arial"/>
              <a:buChar char="•"/>
            </a:pPr>
            <a:r>
              <a:rPr lang="en-US" sz="2799">
                <a:solidFill>
                  <a:srgbClr val="0F4662"/>
                </a:solidFill>
                <a:latin typeface="Quicksand"/>
                <a:ea typeface="Quicksand"/>
                <a:cs typeface="Quicksand"/>
                <a:sym typeface="Quicksand"/>
              </a:rPr>
              <a:t>Useful for restocking or clearance decisions. </a:t>
            </a:r>
          </a:p>
        </p:txBody>
      </p:sp>
      <p:sp>
        <p:nvSpPr>
          <p:cNvPr id="10" name="TextBox 10"/>
          <p:cNvSpPr txBox="1"/>
          <p:nvPr/>
        </p:nvSpPr>
        <p:spPr>
          <a:xfrm>
            <a:off x="1028700" y="6077417"/>
            <a:ext cx="12445224" cy="504825"/>
          </a:xfrm>
          <a:prstGeom prst="rect">
            <a:avLst/>
          </a:prstGeom>
        </p:spPr>
        <p:txBody>
          <a:bodyPr lIns="0" tIns="0" rIns="0" bIns="0" rtlCol="0" anchor="t">
            <a:spAutoFit/>
          </a:bodyPr>
          <a:lstStyle/>
          <a:p>
            <a:pPr marL="0" lvl="0" indent="0" algn="l">
              <a:lnSpc>
                <a:spcPts val="4199"/>
              </a:lnSpc>
              <a:spcBef>
                <a:spcPct val="0"/>
              </a:spcBef>
            </a:pPr>
            <a:r>
              <a:rPr lang="en-US" sz="2999" b="1">
                <a:solidFill>
                  <a:srgbClr val="0F4662"/>
                </a:solidFill>
                <a:latin typeface="Quicksand Bold"/>
                <a:ea typeface="Quicksand Bold"/>
                <a:cs typeface="Quicksand Bold"/>
                <a:sym typeface="Quicksand Bold"/>
              </a:rPr>
              <a:t>Q10. Do inventory levels align with product demand?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Freeform 2"/>
          <p:cNvSpPr/>
          <p:nvPr/>
        </p:nvSpPr>
        <p:spPr>
          <a:xfrm>
            <a:off x="13473924" y="4055027"/>
            <a:ext cx="4210757" cy="3273864"/>
          </a:xfrm>
          <a:custGeom>
            <a:avLst/>
            <a:gdLst/>
            <a:ahLst/>
            <a:cxnLst/>
            <a:rect l="l" t="t" r="r" b="b"/>
            <a:pathLst>
              <a:path w="4210757" h="3273864">
                <a:moveTo>
                  <a:pt x="0" y="0"/>
                </a:moveTo>
                <a:lnTo>
                  <a:pt x="4210757" y="0"/>
                </a:lnTo>
                <a:lnTo>
                  <a:pt x="4210757" y="3273863"/>
                </a:lnTo>
                <a:lnTo>
                  <a:pt x="0" y="327386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AutoShape 3"/>
          <p:cNvSpPr/>
          <p:nvPr/>
        </p:nvSpPr>
        <p:spPr>
          <a:xfrm flipV="1">
            <a:off x="1024384" y="1545859"/>
            <a:ext cx="14072064" cy="95250"/>
          </a:xfrm>
          <a:prstGeom prst="line">
            <a:avLst/>
          </a:prstGeom>
          <a:ln w="57150" cap="flat">
            <a:solidFill>
              <a:srgbClr val="7994A0"/>
            </a:solidFill>
            <a:prstDash val="solid"/>
            <a:headEnd type="none" w="sm" len="sm"/>
            <a:tailEnd type="none" w="sm" len="sm"/>
          </a:ln>
        </p:spPr>
        <p:txBody>
          <a:bodyPr/>
          <a:lstStyle/>
          <a:p>
            <a:endParaRPr lang="en-IN"/>
          </a:p>
        </p:txBody>
      </p:sp>
      <p:sp>
        <p:nvSpPr>
          <p:cNvPr id="4" name="TextBox 4"/>
          <p:cNvSpPr txBox="1"/>
          <p:nvPr/>
        </p:nvSpPr>
        <p:spPr>
          <a:xfrm>
            <a:off x="1024384" y="599709"/>
            <a:ext cx="14072064" cy="946149"/>
          </a:xfrm>
          <a:prstGeom prst="rect">
            <a:avLst/>
          </a:prstGeom>
        </p:spPr>
        <p:txBody>
          <a:bodyPr lIns="0" tIns="0" rIns="0" bIns="0" rtlCol="0" anchor="t">
            <a:spAutoFit/>
          </a:bodyPr>
          <a:lstStyle/>
          <a:p>
            <a:pPr marL="0" lvl="0" indent="0" algn="l">
              <a:lnSpc>
                <a:spcPts val="7700"/>
              </a:lnSpc>
              <a:spcBef>
                <a:spcPct val="0"/>
              </a:spcBef>
            </a:pPr>
            <a:r>
              <a:rPr lang="en-US" sz="5500" b="1" i="1">
                <a:solidFill>
                  <a:srgbClr val="0F4662"/>
                </a:solidFill>
                <a:latin typeface="Cormorant Garamond Bold Italics"/>
                <a:ea typeface="Cormorant Garamond Bold Italics"/>
                <a:cs typeface="Cormorant Garamond Bold Italics"/>
                <a:sym typeface="Cormorant Garamond Bold Italics"/>
              </a:rPr>
              <a:t>Query Explanations for Mint Classics Company Project</a:t>
            </a:r>
          </a:p>
        </p:txBody>
      </p:sp>
      <p:sp>
        <p:nvSpPr>
          <p:cNvPr id="5" name="TextBox 5"/>
          <p:cNvSpPr txBox="1"/>
          <p:nvPr/>
        </p:nvSpPr>
        <p:spPr>
          <a:xfrm>
            <a:off x="1028700" y="3644551"/>
            <a:ext cx="11564706" cy="1976755"/>
          </a:xfrm>
          <a:prstGeom prst="rect">
            <a:avLst/>
          </a:prstGeom>
        </p:spPr>
        <p:txBody>
          <a:bodyPr lIns="0" tIns="0" rIns="0" bIns="0" rtlCol="0" anchor="t">
            <a:spAutoFit/>
          </a:bodyPr>
          <a:lstStyle/>
          <a:p>
            <a:pPr marL="604518" lvl="1" indent="-302259" algn="l">
              <a:lnSpc>
                <a:spcPts val="3919"/>
              </a:lnSpc>
              <a:buFont typeface="Arial"/>
              <a:buChar char="•"/>
            </a:pPr>
            <a:r>
              <a:rPr lang="en-US" sz="2799">
                <a:solidFill>
                  <a:srgbClr val="0F4662"/>
                </a:solidFill>
                <a:latin typeface="Quicksand"/>
                <a:ea typeface="Quicksand"/>
                <a:cs typeface="Quicksand"/>
                <a:sym typeface="Quicksand"/>
              </a:rPr>
              <a:t>Calculates total revenue generated by each product line.</a:t>
            </a:r>
          </a:p>
          <a:p>
            <a:pPr marL="604518" lvl="1" indent="-302259" algn="l">
              <a:lnSpc>
                <a:spcPts val="3919"/>
              </a:lnSpc>
              <a:buFont typeface="Arial"/>
              <a:buChar char="•"/>
            </a:pPr>
            <a:r>
              <a:rPr lang="en-US" sz="2799">
                <a:solidFill>
                  <a:srgbClr val="0F4662"/>
                </a:solidFill>
                <a:latin typeface="Quicksand"/>
                <a:ea typeface="Quicksand"/>
                <a:cs typeface="Quicksand"/>
                <a:sym typeface="Quicksand"/>
              </a:rPr>
              <a:t>Top revenue lines deserve more stock and marketing.</a:t>
            </a:r>
          </a:p>
          <a:p>
            <a:pPr marL="604518" lvl="1" indent="-302259" algn="l">
              <a:lnSpc>
                <a:spcPts val="3919"/>
              </a:lnSpc>
              <a:buFont typeface="Arial"/>
              <a:buChar char="•"/>
            </a:pPr>
            <a:r>
              <a:rPr lang="en-US" sz="2799">
                <a:solidFill>
                  <a:srgbClr val="0F4662"/>
                </a:solidFill>
                <a:latin typeface="Quicksand"/>
                <a:ea typeface="Quicksand"/>
                <a:cs typeface="Quicksand"/>
                <a:sym typeface="Quicksand"/>
              </a:rPr>
              <a:t>Guides where to invest resources.</a:t>
            </a:r>
          </a:p>
          <a:p>
            <a:pPr marL="604518" lvl="1" indent="-302259" algn="l">
              <a:lnSpc>
                <a:spcPts val="3919"/>
              </a:lnSpc>
              <a:buFont typeface="Arial"/>
              <a:buChar char="•"/>
            </a:pPr>
            <a:r>
              <a:rPr lang="en-US" sz="2799">
                <a:solidFill>
                  <a:srgbClr val="0F4662"/>
                </a:solidFill>
                <a:latin typeface="Quicksand"/>
                <a:ea typeface="Quicksand"/>
                <a:cs typeface="Quicksand"/>
                <a:sym typeface="Quicksand"/>
              </a:rPr>
              <a:t>Classic Cars dominate revenue.</a:t>
            </a:r>
          </a:p>
        </p:txBody>
      </p:sp>
      <p:sp>
        <p:nvSpPr>
          <p:cNvPr id="6" name="TextBox 6"/>
          <p:cNvSpPr txBox="1"/>
          <p:nvPr/>
        </p:nvSpPr>
        <p:spPr>
          <a:xfrm>
            <a:off x="1028700" y="2536630"/>
            <a:ext cx="12445224" cy="504825"/>
          </a:xfrm>
          <a:prstGeom prst="rect">
            <a:avLst/>
          </a:prstGeom>
        </p:spPr>
        <p:txBody>
          <a:bodyPr lIns="0" tIns="0" rIns="0" bIns="0" rtlCol="0" anchor="t">
            <a:spAutoFit/>
          </a:bodyPr>
          <a:lstStyle/>
          <a:p>
            <a:pPr marL="0" lvl="0" indent="0" algn="l">
              <a:lnSpc>
                <a:spcPts val="4199"/>
              </a:lnSpc>
              <a:spcBef>
                <a:spcPct val="0"/>
              </a:spcBef>
            </a:pPr>
            <a:r>
              <a:rPr lang="en-US" sz="2999" b="1">
                <a:solidFill>
                  <a:srgbClr val="0F4662"/>
                </a:solidFill>
                <a:latin typeface="Quicksand Bold"/>
                <a:ea typeface="Quicksand Bold"/>
                <a:cs typeface="Quicksand Bold"/>
                <a:sym typeface="Quicksand Bold"/>
              </a:rPr>
              <a:t>Q11. Which product lines generate the most revenue? </a:t>
            </a:r>
          </a:p>
        </p:txBody>
      </p:sp>
      <p:sp>
        <p:nvSpPr>
          <p:cNvPr id="7" name="Freeform 7"/>
          <p:cNvSpPr/>
          <p:nvPr/>
        </p:nvSpPr>
        <p:spPr>
          <a:xfrm>
            <a:off x="15579303" y="714009"/>
            <a:ext cx="1679997" cy="249900"/>
          </a:xfrm>
          <a:custGeom>
            <a:avLst/>
            <a:gdLst/>
            <a:ahLst/>
            <a:cxnLst/>
            <a:rect l="l" t="t" r="r" b="b"/>
            <a:pathLst>
              <a:path w="1679997" h="249900">
                <a:moveTo>
                  <a:pt x="0" y="0"/>
                </a:moveTo>
                <a:lnTo>
                  <a:pt x="1679997" y="0"/>
                </a:lnTo>
                <a:lnTo>
                  <a:pt x="1679997" y="249900"/>
                </a:lnTo>
                <a:lnTo>
                  <a:pt x="0" y="2499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8" name="Freeform 8"/>
          <p:cNvSpPr/>
          <p:nvPr/>
        </p:nvSpPr>
        <p:spPr>
          <a:xfrm>
            <a:off x="1024384" y="9529723"/>
            <a:ext cx="1679997" cy="249900"/>
          </a:xfrm>
          <a:custGeom>
            <a:avLst/>
            <a:gdLst/>
            <a:ahLst/>
            <a:cxnLst/>
            <a:rect l="l" t="t" r="r" b="b"/>
            <a:pathLst>
              <a:path w="1679997" h="249900">
                <a:moveTo>
                  <a:pt x="0" y="0"/>
                </a:moveTo>
                <a:lnTo>
                  <a:pt x="1679997" y="0"/>
                </a:lnTo>
                <a:lnTo>
                  <a:pt x="1679997" y="249900"/>
                </a:lnTo>
                <a:lnTo>
                  <a:pt x="0" y="2499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9" name="TextBox 9"/>
          <p:cNvSpPr txBox="1"/>
          <p:nvPr/>
        </p:nvSpPr>
        <p:spPr>
          <a:xfrm>
            <a:off x="1024384" y="7124170"/>
            <a:ext cx="11564706" cy="1481455"/>
          </a:xfrm>
          <a:prstGeom prst="rect">
            <a:avLst/>
          </a:prstGeom>
        </p:spPr>
        <p:txBody>
          <a:bodyPr lIns="0" tIns="0" rIns="0" bIns="0" rtlCol="0" anchor="t">
            <a:spAutoFit/>
          </a:bodyPr>
          <a:lstStyle/>
          <a:p>
            <a:pPr marL="604518" lvl="1" indent="-302259" algn="l">
              <a:lnSpc>
                <a:spcPts val="3919"/>
              </a:lnSpc>
              <a:buFont typeface="Arial"/>
              <a:buChar char="•"/>
            </a:pPr>
            <a:r>
              <a:rPr lang="en-US" sz="2799">
                <a:solidFill>
                  <a:srgbClr val="0F4662"/>
                </a:solidFill>
                <a:latin typeface="Quicksand"/>
                <a:ea typeface="Quicksand"/>
                <a:cs typeface="Quicksand"/>
                <a:sym typeface="Quicksand"/>
              </a:rPr>
              <a:t>Identifies product lines contributing the least to revenue.</a:t>
            </a:r>
          </a:p>
          <a:p>
            <a:pPr marL="604518" lvl="1" indent="-302259" algn="l">
              <a:lnSpc>
                <a:spcPts val="3919"/>
              </a:lnSpc>
              <a:buFont typeface="Arial"/>
              <a:buChar char="•"/>
            </a:pPr>
            <a:r>
              <a:rPr lang="en-US" sz="2799">
                <a:solidFill>
                  <a:srgbClr val="0F4662"/>
                </a:solidFill>
                <a:latin typeface="Quicksand"/>
                <a:ea typeface="Quicksand"/>
                <a:cs typeface="Quicksand"/>
                <a:sym typeface="Quicksand"/>
              </a:rPr>
              <a:t>Low-value categories may be reduced or discontinued.</a:t>
            </a:r>
          </a:p>
          <a:p>
            <a:pPr marL="604518" lvl="1" indent="-302259" algn="l">
              <a:lnSpc>
                <a:spcPts val="3919"/>
              </a:lnSpc>
              <a:buFont typeface="Arial"/>
              <a:buChar char="•"/>
            </a:pPr>
            <a:r>
              <a:rPr lang="en-US" sz="2799">
                <a:solidFill>
                  <a:srgbClr val="0F4662"/>
                </a:solidFill>
                <a:latin typeface="Quicksand"/>
                <a:ea typeface="Quicksand"/>
                <a:cs typeface="Quicksand"/>
                <a:sym typeface="Quicksand"/>
              </a:rPr>
              <a:t>Trains line generates the least revenue. </a:t>
            </a:r>
          </a:p>
        </p:txBody>
      </p:sp>
      <p:sp>
        <p:nvSpPr>
          <p:cNvPr id="10" name="TextBox 10"/>
          <p:cNvSpPr txBox="1"/>
          <p:nvPr/>
        </p:nvSpPr>
        <p:spPr>
          <a:xfrm>
            <a:off x="1028700" y="6019270"/>
            <a:ext cx="12445224" cy="504825"/>
          </a:xfrm>
          <a:prstGeom prst="rect">
            <a:avLst/>
          </a:prstGeom>
        </p:spPr>
        <p:txBody>
          <a:bodyPr lIns="0" tIns="0" rIns="0" bIns="0" rtlCol="0" anchor="t">
            <a:spAutoFit/>
          </a:bodyPr>
          <a:lstStyle/>
          <a:p>
            <a:pPr marL="0" lvl="0" indent="0" algn="l">
              <a:lnSpc>
                <a:spcPts val="4199"/>
              </a:lnSpc>
              <a:spcBef>
                <a:spcPct val="0"/>
              </a:spcBef>
            </a:pPr>
            <a:r>
              <a:rPr lang="en-US" sz="2999" b="1">
                <a:solidFill>
                  <a:srgbClr val="0F4662"/>
                </a:solidFill>
                <a:latin typeface="Quicksand Bold"/>
                <a:ea typeface="Quicksand Bold"/>
                <a:cs typeface="Quicksand Bold"/>
                <a:sym typeface="Quicksand Bold"/>
              </a:rPr>
              <a:t>Q12. Are there underperforming product lines?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Freeform 2"/>
          <p:cNvSpPr/>
          <p:nvPr/>
        </p:nvSpPr>
        <p:spPr>
          <a:xfrm>
            <a:off x="13473924" y="4055027"/>
            <a:ext cx="4210757" cy="3273864"/>
          </a:xfrm>
          <a:custGeom>
            <a:avLst/>
            <a:gdLst/>
            <a:ahLst/>
            <a:cxnLst/>
            <a:rect l="l" t="t" r="r" b="b"/>
            <a:pathLst>
              <a:path w="4210757" h="3273864">
                <a:moveTo>
                  <a:pt x="0" y="0"/>
                </a:moveTo>
                <a:lnTo>
                  <a:pt x="4210757" y="0"/>
                </a:lnTo>
                <a:lnTo>
                  <a:pt x="4210757" y="3273863"/>
                </a:lnTo>
                <a:lnTo>
                  <a:pt x="0" y="327386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AutoShape 3"/>
          <p:cNvSpPr/>
          <p:nvPr/>
        </p:nvSpPr>
        <p:spPr>
          <a:xfrm flipV="1">
            <a:off x="1024384" y="1545859"/>
            <a:ext cx="14072064" cy="95250"/>
          </a:xfrm>
          <a:prstGeom prst="line">
            <a:avLst/>
          </a:prstGeom>
          <a:ln w="57150" cap="flat">
            <a:solidFill>
              <a:srgbClr val="7994A0"/>
            </a:solidFill>
            <a:prstDash val="solid"/>
            <a:headEnd type="none" w="sm" len="sm"/>
            <a:tailEnd type="none" w="sm" len="sm"/>
          </a:ln>
        </p:spPr>
        <p:txBody>
          <a:bodyPr/>
          <a:lstStyle/>
          <a:p>
            <a:endParaRPr lang="en-IN"/>
          </a:p>
        </p:txBody>
      </p:sp>
      <p:sp>
        <p:nvSpPr>
          <p:cNvPr id="4" name="TextBox 4"/>
          <p:cNvSpPr txBox="1"/>
          <p:nvPr/>
        </p:nvSpPr>
        <p:spPr>
          <a:xfrm>
            <a:off x="1024384" y="599709"/>
            <a:ext cx="14072064" cy="946149"/>
          </a:xfrm>
          <a:prstGeom prst="rect">
            <a:avLst/>
          </a:prstGeom>
        </p:spPr>
        <p:txBody>
          <a:bodyPr lIns="0" tIns="0" rIns="0" bIns="0" rtlCol="0" anchor="t">
            <a:spAutoFit/>
          </a:bodyPr>
          <a:lstStyle/>
          <a:p>
            <a:pPr marL="0" lvl="0" indent="0" algn="l">
              <a:lnSpc>
                <a:spcPts val="7700"/>
              </a:lnSpc>
              <a:spcBef>
                <a:spcPct val="0"/>
              </a:spcBef>
            </a:pPr>
            <a:r>
              <a:rPr lang="en-US" sz="5500" b="1" i="1">
                <a:solidFill>
                  <a:srgbClr val="0F4662"/>
                </a:solidFill>
                <a:latin typeface="Cormorant Garamond Bold Italics"/>
                <a:ea typeface="Cormorant Garamond Bold Italics"/>
                <a:cs typeface="Cormorant Garamond Bold Italics"/>
                <a:sym typeface="Cormorant Garamond Bold Italics"/>
              </a:rPr>
              <a:t>Query Explanations for Mint Classics Company Project</a:t>
            </a:r>
          </a:p>
        </p:txBody>
      </p:sp>
      <p:sp>
        <p:nvSpPr>
          <p:cNvPr id="5" name="TextBox 5"/>
          <p:cNvSpPr txBox="1"/>
          <p:nvPr/>
        </p:nvSpPr>
        <p:spPr>
          <a:xfrm>
            <a:off x="1028700" y="3842213"/>
            <a:ext cx="11564706" cy="986155"/>
          </a:xfrm>
          <a:prstGeom prst="rect">
            <a:avLst/>
          </a:prstGeom>
        </p:spPr>
        <p:txBody>
          <a:bodyPr lIns="0" tIns="0" rIns="0" bIns="0" rtlCol="0" anchor="t">
            <a:spAutoFit/>
          </a:bodyPr>
          <a:lstStyle/>
          <a:p>
            <a:pPr marL="604518" lvl="1" indent="-302259" algn="l">
              <a:lnSpc>
                <a:spcPts val="3919"/>
              </a:lnSpc>
              <a:buFont typeface="Arial"/>
              <a:buChar char="•"/>
            </a:pPr>
            <a:r>
              <a:rPr lang="en-US" sz="2799">
                <a:solidFill>
                  <a:srgbClr val="0F4662"/>
                </a:solidFill>
                <a:latin typeface="Quicksand"/>
                <a:ea typeface="Quicksand"/>
                <a:cs typeface="Quicksand"/>
                <a:sym typeface="Quicksand"/>
              </a:rPr>
              <a:t>Calculates profit margins using MSRP and cost price.</a:t>
            </a:r>
          </a:p>
          <a:p>
            <a:pPr marL="604518" lvl="1" indent="-302259" algn="l">
              <a:lnSpc>
                <a:spcPts val="3919"/>
              </a:lnSpc>
              <a:buFont typeface="Arial"/>
              <a:buChar char="•"/>
            </a:pPr>
            <a:r>
              <a:rPr lang="en-US" sz="2799">
                <a:solidFill>
                  <a:srgbClr val="0F4662"/>
                </a:solidFill>
                <a:latin typeface="Quicksand"/>
                <a:ea typeface="Quicksand"/>
                <a:cs typeface="Quicksand"/>
                <a:sym typeface="Quicksand"/>
              </a:rPr>
              <a:t>Low-margin items may not be worth stocking or promoting. </a:t>
            </a:r>
          </a:p>
        </p:txBody>
      </p:sp>
      <p:sp>
        <p:nvSpPr>
          <p:cNvPr id="6" name="TextBox 6"/>
          <p:cNvSpPr txBox="1"/>
          <p:nvPr/>
        </p:nvSpPr>
        <p:spPr>
          <a:xfrm>
            <a:off x="1028700" y="3032207"/>
            <a:ext cx="12445224" cy="504825"/>
          </a:xfrm>
          <a:prstGeom prst="rect">
            <a:avLst/>
          </a:prstGeom>
        </p:spPr>
        <p:txBody>
          <a:bodyPr lIns="0" tIns="0" rIns="0" bIns="0" rtlCol="0" anchor="t">
            <a:spAutoFit/>
          </a:bodyPr>
          <a:lstStyle/>
          <a:p>
            <a:pPr marL="0" lvl="0" indent="0" algn="l">
              <a:lnSpc>
                <a:spcPts val="4199"/>
              </a:lnSpc>
              <a:spcBef>
                <a:spcPct val="0"/>
              </a:spcBef>
            </a:pPr>
            <a:r>
              <a:rPr lang="en-US" sz="2999" b="1">
                <a:solidFill>
                  <a:srgbClr val="0F4662"/>
                </a:solidFill>
                <a:latin typeface="Quicksand Bold"/>
                <a:ea typeface="Quicksand Bold"/>
                <a:cs typeface="Quicksand Bold"/>
                <a:sym typeface="Quicksand Bold"/>
              </a:rPr>
              <a:t>Q13. What are the profit margins by product? </a:t>
            </a:r>
          </a:p>
        </p:txBody>
      </p:sp>
      <p:sp>
        <p:nvSpPr>
          <p:cNvPr id="7" name="Freeform 7"/>
          <p:cNvSpPr/>
          <p:nvPr/>
        </p:nvSpPr>
        <p:spPr>
          <a:xfrm>
            <a:off x="15579303" y="714009"/>
            <a:ext cx="1679997" cy="249900"/>
          </a:xfrm>
          <a:custGeom>
            <a:avLst/>
            <a:gdLst/>
            <a:ahLst/>
            <a:cxnLst/>
            <a:rect l="l" t="t" r="r" b="b"/>
            <a:pathLst>
              <a:path w="1679997" h="249900">
                <a:moveTo>
                  <a:pt x="0" y="0"/>
                </a:moveTo>
                <a:lnTo>
                  <a:pt x="1679997" y="0"/>
                </a:lnTo>
                <a:lnTo>
                  <a:pt x="1679997" y="249900"/>
                </a:lnTo>
                <a:lnTo>
                  <a:pt x="0" y="2499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8" name="Freeform 8"/>
          <p:cNvSpPr/>
          <p:nvPr/>
        </p:nvSpPr>
        <p:spPr>
          <a:xfrm>
            <a:off x="1024384" y="9529723"/>
            <a:ext cx="1679997" cy="249900"/>
          </a:xfrm>
          <a:custGeom>
            <a:avLst/>
            <a:gdLst/>
            <a:ahLst/>
            <a:cxnLst/>
            <a:rect l="l" t="t" r="r" b="b"/>
            <a:pathLst>
              <a:path w="1679997" h="249900">
                <a:moveTo>
                  <a:pt x="0" y="0"/>
                </a:moveTo>
                <a:lnTo>
                  <a:pt x="1679997" y="0"/>
                </a:lnTo>
                <a:lnTo>
                  <a:pt x="1679997" y="249900"/>
                </a:lnTo>
                <a:lnTo>
                  <a:pt x="0" y="2499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9" name="TextBox 9"/>
          <p:cNvSpPr txBox="1"/>
          <p:nvPr/>
        </p:nvSpPr>
        <p:spPr>
          <a:xfrm>
            <a:off x="1028700" y="6504769"/>
            <a:ext cx="11564706" cy="1481455"/>
          </a:xfrm>
          <a:prstGeom prst="rect">
            <a:avLst/>
          </a:prstGeom>
        </p:spPr>
        <p:txBody>
          <a:bodyPr lIns="0" tIns="0" rIns="0" bIns="0" rtlCol="0" anchor="t">
            <a:spAutoFit/>
          </a:bodyPr>
          <a:lstStyle/>
          <a:p>
            <a:pPr marL="604518" lvl="1" indent="-302259" algn="l">
              <a:lnSpc>
                <a:spcPts val="3919"/>
              </a:lnSpc>
              <a:buFont typeface="Arial"/>
              <a:buChar char="•"/>
            </a:pPr>
            <a:r>
              <a:rPr lang="en-US" sz="2799">
                <a:solidFill>
                  <a:srgbClr val="0F4662"/>
                </a:solidFill>
                <a:latin typeface="Quicksand"/>
                <a:ea typeface="Quicksand"/>
                <a:cs typeface="Quicksand"/>
                <a:sym typeface="Quicksand"/>
              </a:rPr>
              <a:t>Detects product lines with high stock compared to sales.</a:t>
            </a:r>
          </a:p>
          <a:p>
            <a:pPr marL="604518" lvl="1" indent="-302259" algn="l">
              <a:lnSpc>
                <a:spcPts val="3919"/>
              </a:lnSpc>
              <a:buFont typeface="Arial"/>
              <a:buChar char="•"/>
            </a:pPr>
            <a:r>
              <a:rPr lang="en-US" sz="2799">
                <a:solidFill>
                  <a:srgbClr val="0F4662"/>
                </a:solidFill>
                <a:latin typeface="Quicksand"/>
                <a:ea typeface="Quicksand"/>
                <a:cs typeface="Quicksand"/>
                <a:sym typeface="Quicksand"/>
              </a:rPr>
              <a:t>Indicates over-ordering or declining interest.</a:t>
            </a:r>
          </a:p>
          <a:p>
            <a:pPr marL="604518" lvl="1" indent="-302259" algn="l">
              <a:lnSpc>
                <a:spcPts val="3919"/>
              </a:lnSpc>
              <a:buFont typeface="Arial"/>
              <a:buChar char="•"/>
            </a:pPr>
            <a:r>
              <a:rPr lang="en-US" sz="2799">
                <a:solidFill>
                  <a:srgbClr val="0F4662"/>
                </a:solidFill>
                <a:latin typeface="Quicksand"/>
                <a:ea typeface="Quicksand"/>
                <a:cs typeface="Quicksand"/>
                <a:sym typeface="Quicksand"/>
              </a:rPr>
              <a:t>Inventory levels should be adjusted accordingly.</a:t>
            </a:r>
          </a:p>
        </p:txBody>
      </p:sp>
      <p:sp>
        <p:nvSpPr>
          <p:cNvPr id="10" name="TextBox 10"/>
          <p:cNvSpPr txBox="1"/>
          <p:nvPr/>
        </p:nvSpPr>
        <p:spPr>
          <a:xfrm>
            <a:off x="1033016" y="5695144"/>
            <a:ext cx="12445224" cy="504825"/>
          </a:xfrm>
          <a:prstGeom prst="rect">
            <a:avLst/>
          </a:prstGeom>
        </p:spPr>
        <p:txBody>
          <a:bodyPr lIns="0" tIns="0" rIns="0" bIns="0" rtlCol="0" anchor="t">
            <a:spAutoFit/>
          </a:bodyPr>
          <a:lstStyle/>
          <a:p>
            <a:pPr marL="0" lvl="0" indent="0" algn="l">
              <a:lnSpc>
                <a:spcPts val="4199"/>
              </a:lnSpc>
              <a:spcBef>
                <a:spcPct val="0"/>
              </a:spcBef>
            </a:pPr>
            <a:r>
              <a:rPr lang="en-US" sz="2999" b="1">
                <a:solidFill>
                  <a:srgbClr val="0F4662"/>
                </a:solidFill>
                <a:latin typeface="Quicksand Bold"/>
                <a:ea typeface="Quicksand Bold"/>
                <a:cs typeface="Quicksand Bold"/>
                <a:sym typeface="Quicksand Bold"/>
              </a:rPr>
              <a:t>Q14. Are some product lines overstocked relative to their sales?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Freeform 2"/>
          <p:cNvSpPr/>
          <p:nvPr/>
        </p:nvSpPr>
        <p:spPr>
          <a:xfrm>
            <a:off x="13473924" y="4055027"/>
            <a:ext cx="4210757" cy="3273864"/>
          </a:xfrm>
          <a:custGeom>
            <a:avLst/>
            <a:gdLst/>
            <a:ahLst/>
            <a:cxnLst/>
            <a:rect l="l" t="t" r="r" b="b"/>
            <a:pathLst>
              <a:path w="4210757" h="3273864">
                <a:moveTo>
                  <a:pt x="0" y="0"/>
                </a:moveTo>
                <a:lnTo>
                  <a:pt x="4210757" y="0"/>
                </a:lnTo>
                <a:lnTo>
                  <a:pt x="4210757" y="3273863"/>
                </a:lnTo>
                <a:lnTo>
                  <a:pt x="0" y="327386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AutoShape 3"/>
          <p:cNvSpPr/>
          <p:nvPr/>
        </p:nvSpPr>
        <p:spPr>
          <a:xfrm flipV="1">
            <a:off x="1024384" y="1545859"/>
            <a:ext cx="14072064" cy="95250"/>
          </a:xfrm>
          <a:prstGeom prst="line">
            <a:avLst/>
          </a:prstGeom>
          <a:ln w="57150" cap="flat">
            <a:solidFill>
              <a:srgbClr val="7994A0"/>
            </a:solidFill>
            <a:prstDash val="solid"/>
            <a:headEnd type="none" w="sm" len="sm"/>
            <a:tailEnd type="none" w="sm" len="sm"/>
          </a:ln>
        </p:spPr>
        <p:txBody>
          <a:bodyPr/>
          <a:lstStyle/>
          <a:p>
            <a:endParaRPr lang="en-IN"/>
          </a:p>
        </p:txBody>
      </p:sp>
      <p:sp>
        <p:nvSpPr>
          <p:cNvPr id="4" name="TextBox 4"/>
          <p:cNvSpPr txBox="1"/>
          <p:nvPr/>
        </p:nvSpPr>
        <p:spPr>
          <a:xfrm>
            <a:off x="1024384" y="599709"/>
            <a:ext cx="14072064" cy="946149"/>
          </a:xfrm>
          <a:prstGeom prst="rect">
            <a:avLst/>
          </a:prstGeom>
        </p:spPr>
        <p:txBody>
          <a:bodyPr lIns="0" tIns="0" rIns="0" bIns="0" rtlCol="0" anchor="t">
            <a:spAutoFit/>
          </a:bodyPr>
          <a:lstStyle/>
          <a:p>
            <a:pPr marL="0" lvl="0" indent="0" algn="l">
              <a:lnSpc>
                <a:spcPts val="7700"/>
              </a:lnSpc>
              <a:spcBef>
                <a:spcPct val="0"/>
              </a:spcBef>
            </a:pPr>
            <a:r>
              <a:rPr lang="en-US" sz="5500" b="1" i="1">
                <a:solidFill>
                  <a:srgbClr val="0F4662"/>
                </a:solidFill>
                <a:latin typeface="Cormorant Garamond Bold Italics"/>
                <a:ea typeface="Cormorant Garamond Bold Italics"/>
                <a:cs typeface="Cormorant Garamond Bold Italics"/>
                <a:sym typeface="Cormorant Garamond Bold Italics"/>
              </a:rPr>
              <a:t>Query Explanations for Mint Classics Company Project</a:t>
            </a:r>
          </a:p>
        </p:txBody>
      </p:sp>
      <p:sp>
        <p:nvSpPr>
          <p:cNvPr id="5" name="TextBox 5"/>
          <p:cNvSpPr txBox="1"/>
          <p:nvPr/>
        </p:nvSpPr>
        <p:spPr>
          <a:xfrm>
            <a:off x="1028700" y="3303774"/>
            <a:ext cx="11564706" cy="1976755"/>
          </a:xfrm>
          <a:prstGeom prst="rect">
            <a:avLst/>
          </a:prstGeom>
        </p:spPr>
        <p:txBody>
          <a:bodyPr lIns="0" tIns="0" rIns="0" bIns="0" rtlCol="0" anchor="t">
            <a:spAutoFit/>
          </a:bodyPr>
          <a:lstStyle/>
          <a:p>
            <a:pPr marL="604518" lvl="1" indent="-302259" algn="l">
              <a:lnSpc>
                <a:spcPts val="3919"/>
              </a:lnSpc>
              <a:buFont typeface="Arial"/>
              <a:buChar char="•"/>
            </a:pPr>
            <a:r>
              <a:rPr lang="en-US" sz="2799">
                <a:solidFill>
                  <a:srgbClr val="0F4662"/>
                </a:solidFill>
                <a:latin typeface="Quicksand"/>
                <a:ea typeface="Quicksand"/>
                <a:cs typeface="Quicksand"/>
                <a:sym typeface="Quicksand"/>
              </a:rPr>
              <a:t>Measures order fulfillment speed. </a:t>
            </a:r>
          </a:p>
          <a:p>
            <a:pPr marL="604518" lvl="1" indent="-302259" algn="l">
              <a:lnSpc>
                <a:spcPts val="3919"/>
              </a:lnSpc>
              <a:buFont typeface="Arial"/>
              <a:buChar char="•"/>
            </a:pPr>
            <a:r>
              <a:rPr lang="en-US" sz="2799">
                <a:solidFill>
                  <a:srgbClr val="0F4662"/>
                </a:solidFill>
                <a:latin typeface="Quicksand"/>
                <a:ea typeface="Quicksand"/>
                <a:cs typeface="Quicksand"/>
                <a:sym typeface="Quicksand"/>
              </a:rPr>
              <a:t>24-hour shipment is a customer service goal. </a:t>
            </a:r>
          </a:p>
          <a:p>
            <a:pPr marL="604518" lvl="1" indent="-302259" algn="l">
              <a:lnSpc>
                <a:spcPts val="3919"/>
              </a:lnSpc>
              <a:buFont typeface="Arial"/>
              <a:buChar char="•"/>
            </a:pPr>
            <a:r>
              <a:rPr lang="en-US" sz="2799">
                <a:solidFill>
                  <a:srgbClr val="0F4662"/>
                </a:solidFill>
                <a:latin typeface="Quicksand"/>
                <a:ea typeface="Quicksand"/>
                <a:cs typeface="Quicksand"/>
                <a:sym typeface="Quicksand"/>
              </a:rPr>
              <a:t>Low count suggests room for process improvement.</a:t>
            </a:r>
          </a:p>
          <a:p>
            <a:pPr marL="604518" lvl="1" indent="-302259" algn="l">
              <a:lnSpc>
                <a:spcPts val="3919"/>
              </a:lnSpc>
              <a:buFont typeface="Arial"/>
              <a:buChar char="•"/>
            </a:pPr>
            <a:r>
              <a:rPr lang="en-US" sz="2799">
                <a:solidFill>
                  <a:srgbClr val="0F4662"/>
                </a:solidFill>
                <a:latin typeface="Quicksand"/>
                <a:ea typeface="Quicksand"/>
                <a:cs typeface="Quicksand"/>
                <a:sym typeface="Quicksand"/>
              </a:rPr>
              <a:t>50 orders were shipped promptly. </a:t>
            </a:r>
          </a:p>
        </p:txBody>
      </p:sp>
      <p:sp>
        <p:nvSpPr>
          <p:cNvPr id="6" name="TextBox 6"/>
          <p:cNvSpPr txBox="1"/>
          <p:nvPr/>
        </p:nvSpPr>
        <p:spPr>
          <a:xfrm>
            <a:off x="1028700" y="2536630"/>
            <a:ext cx="12445224" cy="504825"/>
          </a:xfrm>
          <a:prstGeom prst="rect">
            <a:avLst/>
          </a:prstGeom>
        </p:spPr>
        <p:txBody>
          <a:bodyPr lIns="0" tIns="0" rIns="0" bIns="0" rtlCol="0" anchor="t">
            <a:spAutoFit/>
          </a:bodyPr>
          <a:lstStyle/>
          <a:p>
            <a:pPr marL="0" lvl="0" indent="0" algn="l">
              <a:lnSpc>
                <a:spcPts val="4199"/>
              </a:lnSpc>
              <a:spcBef>
                <a:spcPct val="0"/>
              </a:spcBef>
            </a:pPr>
            <a:r>
              <a:rPr lang="en-US" sz="2999" b="1">
                <a:solidFill>
                  <a:srgbClr val="0F4662"/>
                </a:solidFill>
                <a:latin typeface="Quicksand Bold"/>
                <a:ea typeface="Quicksand Bold"/>
                <a:cs typeface="Quicksand Bold"/>
                <a:sym typeface="Quicksand Bold"/>
              </a:rPr>
              <a:t>Q15. How many orders are shipped within 24 hours?</a:t>
            </a:r>
          </a:p>
        </p:txBody>
      </p:sp>
      <p:sp>
        <p:nvSpPr>
          <p:cNvPr id="7" name="Freeform 7"/>
          <p:cNvSpPr/>
          <p:nvPr/>
        </p:nvSpPr>
        <p:spPr>
          <a:xfrm>
            <a:off x="15579303" y="714009"/>
            <a:ext cx="1679997" cy="249900"/>
          </a:xfrm>
          <a:custGeom>
            <a:avLst/>
            <a:gdLst/>
            <a:ahLst/>
            <a:cxnLst/>
            <a:rect l="l" t="t" r="r" b="b"/>
            <a:pathLst>
              <a:path w="1679997" h="249900">
                <a:moveTo>
                  <a:pt x="0" y="0"/>
                </a:moveTo>
                <a:lnTo>
                  <a:pt x="1679997" y="0"/>
                </a:lnTo>
                <a:lnTo>
                  <a:pt x="1679997" y="249900"/>
                </a:lnTo>
                <a:lnTo>
                  <a:pt x="0" y="2499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8" name="Freeform 8"/>
          <p:cNvSpPr/>
          <p:nvPr/>
        </p:nvSpPr>
        <p:spPr>
          <a:xfrm>
            <a:off x="1024384" y="9529723"/>
            <a:ext cx="1679997" cy="249900"/>
          </a:xfrm>
          <a:custGeom>
            <a:avLst/>
            <a:gdLst/>
            <a:ahLst/>
            <a:cxnLst/>
            <a:rect l="l" t="t" r="r" b="b"/>
            <a:pathLst>
              <a:path w="1679997" h="249900">
                <a:moveTo>
                  <a:pt x="0" y="0"/>
                </a:moveTo>
                <a:lnTo>
                  <a:pt x="1679997" y="0"/>
                </a:lnTo>
                <a:lnTo>
                  <a:pt x="1679997" y="249900"/>
                </a:lnTo>
                <a:lnTo>
                  <a:pt x="0" y="2499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9" name="TextBox 9"/>
          <p:cNvSpPr txBox="1"/>
          <p:nvPr/>
        </p:nvSpPr>
        <p:spPr>
          <a:xfrm>
            <a:off x="1028700" y="6790795"/>
            <a:ext cx="11564706" cy="1976755"/>
          </a:xfrm>
          <a:prstGeom prst="rect">
            <a:avLst/>
          </a:prstGeom>
        </p:spPr>
        <p:txBody>
          <a:bodyPr lIns="0" tIns="0" rIns="0" bIns="0" rtlCol="0" anchor="t">
            <a:spAutoFit/>
          </a:bodyPr>
          <a:lstStyle/>
          <a:p>
            <a:pPr marL="604518" lvl="1" indent="-302259" algn="l">
              <a:lnSpc>
                <a:spcPts val="3919"/>
              </a:lnSpc>
              <a:buFont typeface="Arial"/>
              <a:buChar char="•"/>
            </a:pPr>
            <a:r>
              <a:rPr lang="en-US" sz="2799">
                <a:solidFill>
                  <a:srgbClr val="0F4662"/>
                </a:solidFill>
                <a:latin typeface="Quicksand"/>
                <a:ea typeface="Quicksand"/>
                <a:cs typeface="Quicksand"/>
                <a:sym typeface="Quicksand"/>
              </a:rPr>
              <a:t>Analyzes order statuses like 'On Hold' or 'In Process'.</a:t>
            </a:r>
          </a:p>
          <a:p>
            <a:pPr marL="604518" lvl="1" indent="-302259" algn="l">
              <a:lnSpc>
                <a:spcPts val="3919"/>
              </a:lnSpc>
              <a:buFont typeface="Arial"/>
              <a:buChar char="•"/>
            </a:pPr>
            <a:r>
              <a:rPr lang="en-US" sz="2799">
                <a:solidFill>
                  <a:srgbClr val="0F4662"/>
                </a:solidFill>
                <a:latin typeface="Quicksand"/>
                <a:ea typeface="Quicksand"/>
                <a:cs typeface="Quicksand"/>
                <a:sym typeface="Quicksand"/>
              </a:rPr>
              <a:t>Indicates fulfillment delays—possibly due to stock shortages.</a:t>
            </a:r>
          </a:p>
          <a:p>
            <a:pPr marL="604518" lvl="1" indent="-302259" algn="l">
              <a:lnSpc>
                <a:spcPts val="3919"/>
              </a:lnSpc>
              <a:buFont typeface="Arial"/>
              <a:buChar char="•"/>
            </a:pPr>
            <a:r>
              <a:rPr lang="en-US" sz="2799">
                <a:solidFill>
                  <a:srgbClr val="0F4662"/>
                </a:solidFill>
                <a:latin typeface="Quicksand"/>
                <a:ea typeface="Quicksand"/>
                <a:cs typeface="Quicksand"/>
                <a:sym typeface="Quicksand"/>
              </a:rPr>
              <a:t>Critical for service level evaluation.</a:t>
            </a:r>
          </a:p>
          <a:p>
            <a:pPr marL="604518" lvl="1" indent="-302259" algn="l">
              <a:lnSpc>
                <a:spcPts val="3919"/>
              </a:lnSpc>
              <a:buFont typeface="Arial"/>
              <a:buChar char="•"/>
            </a:pPr>
            <a:r>
              <a:rPr lang="en-US" sz="2799">
                <a:solidFill>
                  <a:srgbClr val="0F4662"/>
                </a:solidFill>
                <a:latin typeface="Quicksand"/>
                <a:ea typeface="Quicksand"/>
                <a:cs typeface="Quicksand"/>
                <a:sym typeface="Quicksand"/>
              </a:rPr>
              <a:t>4 on hold, 6 in process.</a:t>
            </a:r>
          </a:p>
        </p:txBody>
      </p:sp>
      <p:sp>
        <p:nvSpPr>
          <p:cNvPr id="10" name="TextBox 10"/>
          <p:cNvSpPr txBox="1"/>
          <p:nvPr/>
        </p:nvSpPr>
        <p:spPr>
          <a:xfrm>
            <a:off x="1028700" y="6019270"/>
            <a:ext cx="12445224" cy="504825"/>
          </a:xfrm>
          <a:prstGeom prst="rect">
            <a:avLst/>
          </a:prstGeom>
        </p:spPr>
        <p:txBody>
          <a:bodyPr lIns="0" tIns="0" rIns="0" bIns="0" rtlCol="0" anchor="t">
            <a:spAutoFit/>
          </a:bodyPr>
          <a:lstStyle/>
          <a:p>
            <a:pPr marL="0" lvl="0" indent="0" algn="l">
              <a:lnSpc>
                <a:spcPts val="4199"/>
              </a:lnSpc>
              <a:spcBef>
                <a:spcPct val="0"/>
              </a:spcBef>
            </a:pPr>
            <a:r>
              <a:rPr lang="en-US" sz="2999" b="1">
                <a:solidFill>
                  <a:srgbClr val="0F4662"/>
                </a:solidFill>
                <a:latin typeface="Quicksand Bold"/>
                <a:ea typeface="Quicksand Bold"/>
                <a:cs typeface="Quicksand Bold"/>
                <a:sym typeface="Quicksand Bold"/>
              </a:rPr>
              <a:t>Q16. Are there any delays in shipping due to stock shortages?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Freeform 2"/>
          <p:cNvSpPr/>
          <p:nvPr/>
        </p:nvSpPr>
        <p:spPr>
          <a:xfrm>
            <a:off x="13473924" y="4055027"/>
            <a:ext cx="4210757" cy="3273864"/>
          </a:xfrm>
          <a:custGeom>
            <a:avLst/>
            <a:gdLst/>
            <a:ahLst/>
            <a:cxnLst/>
            <a:rect l="l" t="t" r="r" b="b"/>
            <a:pathLst>
              <a:path w="4210757" h="3273864">
                <a:moveTo>
                  <a:pt x="0" y="0"/>
                </a:moveTo>
                <a:lnTo>
                  <a:pt x="4210757" y="0"/>
                </a:lnTo>
                <a:lnTo>
                  <a:pt x="4210757" y="3273863"/>
                </a:lnTo>
                <a:lnTo>
                  <a:pt x="0" y="327386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AutoShape 3"/>
          <p:cNvSpPr/>
          <p:nvPr/>
        </p:nvSpPr>
        <p:spPr>
          <a:xfrm flipV="1">
            <a:off x="1024384" y="1545859"/>
            <a:ext cx="14072064" cy="95250"/>
          </a:xfrm>
          <a:prstGeom prst="line">
            <a:avLst/>
          </a:prstGeom>
          <a:ln w="57150" cap="flat">
            <a:solidFill>
              <a:srgbClr val="7994A0"/>
            </a:solidFill>
            <a:prstDash val="solid"/>
            <a:headEnd type="none" w="sm" len="sm"/>
            <a:tailEnd type="none" w="sm" len="sm"/>
          </a:ln>
        </p:spPr>
        <p:txBody>
          <a:bodyPr/>
          <a:lstStyle/>
          <a:p>
            <a:endParaRPr lang="en-IN"/>
          </a:p>
        </p:txBody>
      </p:sp>
      <p:sp>
        <p:nvSpPr>
          <p:cNvPr id="4" name="TextBox 4"/>
          <p:cNvSpPr txBox="1"/>
          <p:nvPr/>
        </p:nvSpPr>
        <p:spPr>
          <a:xfrm>
            <a:off x="1024384" y="599709"/>
            <a:ext cx="14072064" cy="946149"/>
          </a:xfrm>
          <a:prstGeom prst="rect">
            <a:avLst/>
          </a:prstGeom>
        </p:spPr>
        <p:txBody>
          <a:bodyPr lIns="0" tIns="0" rIns="0" bIns="0" rtlCol="0" anchor="t">
            <a:spAutoFit/>
          </a:bodyPr>
          <a:lstStyle/>
          <a:p>
            <a:pPr marL="0" lvl="0" indent="0" algn="l">
              <a:lnSpc>
                <a:spcPts val="7700"/>
              </a:lnSpc>
              <a:spcBef>
                <a:spcPct val="0"/>
              </a:spcBef>
            </a:pPr>
            <a:r>
              <a:rPr lang="en-US" sz="5500" b="1" i="1">
                <a:solidFill>
                  <a:srgbClr val="0F4662"/>
                </a:solidFill>
                <a:latin typeface="Cormorant Garamond Bold Italics"/>
                <a:ea typeface="Cormorant Garamond Bold Italics"/>
                <a:cs typeface="Cormorant Garamond Bold Italics"/>
                <a:sym typeface="Cormorant Garamond Bold Italics"/>
              </a:rPr>
              <a:t>Query Explanations for Mint Classics Company Project</a:t>
            </a:r>
          </a:p>
        </p:txBody>
      </p:sp>
      <p:sp>
        <p:nvSpPr>
          <p:cNvPr id="5" name="TextBox 5"/>
          <p:cNvSpPr txBox="1"/>
          <p:nvPr/>
        </p:nvSpPr>
        <p:spPr>
          <a:xfrm>
            <a:off x="1028700" y="3147695"/>
            <a:ext cx="11564706" cy="1976755"/>
          </a:xfrm>
          <a:prstGeom prst="rect">
            <a:avLst/>
          </a:prstGeom>
        </p:spPr>
        <p:txBody>
          <a:bodyPr lIns="0" tIns="0" rIns="0" bIns="0" rtlCol="0" anchor="t">
            <a:spAutoFit/>
          </a:bodyPr>
          <a:lstStyle/>
          <a:p>
            <a:pPr marL="604518" lvl="1" indent="-302259" algn="l">
              <a:lnSpc>
                <a:spcPts val="3919"/>
              </a:lnSpc>
              <a:buFont typeface="Arial"/>
              <a:buChar char="•"/>
            </a:pPr>
            <a:r>
              <a:rPr lang="en-US" sz="2799">
                <a:solidFill>
                  <a:srgbClr val="0F4662"/>
                </a:solidFill>
                <a:latin typeface="Quicksand"/>
                <a:ea typeface="Quicksand"/>
                <a:cs typeface="Quicksand"/>
                <a:sym typeface="Quicksand"/>
              </a:rPr>
              <a:t>Shows number of customer orders fulfilled per warehouse.</a:t>
            </a:r>
          </a:p>
          <a:p>
            <a:pPr marL="604518" lvl="1" indent="-302259" algn="l">
              <a:lnSpc>
                <a:spcPts val="3919"/>
              </a:lnSpc>
              <a:buFont typeface="Arial"/>
              <a:buChar char="•"/>
            </a:pPr>
            <a:r>
              <a:rPr lang="en-US" sz="2799">
                <a:solidFill>
                  <a:srgbClr val="0F4662"/>
                </a:solidFill>
                <a:latin typeface="Quicksand"/>
                <a:ea typeface="Quicksand"/>
                <a:cs typeface="Quicksand"/>
                <a:sym typeface="Quicksand"/>
              </a:rPr>
              <a:t>Warehouses with low fulfillment are less critical to business.</a:t>
            </a:r>
          </a:p>
          <a:p>
            <a:pPr marL="604518" lvl="1" indent="-302259" algn="l">
              <a:lnSpc>
                <a:spcPts val="3919"/>
              </a:lnSpc>
              <a:buFont typeface="Arial"/>
              <a:buChar char="•"/>
            </a:pPr>
            <a:r>
              <a:rPr lang="en-US" sz="2799">
                <a:solidFill>
                  <a:srgbClr val="0F4662"/>
                </a:solidFill>
                <a:latin typeface="Quicksand"/>
                <a:ea typeface="Quicksand"/>
                <a:cs typeface="Quicksand"/>
                <a:sym typeface="Quicksand"/>
              </a:rPr>
              <a:t>Potential candidates for closure or repurposing.</a:t>
            </a:r>
          </a:p>
          <a:p>
            <a:pPr marL="604518" lvl="1" indent="-302259" algn="l">
              <a:lnSpc>
                <a:spcPts val="3919"/>
              </a:lnSpc>
              <a:buFont typeface="Arial"/>
              <a:buChar char="•"/>
            </a:pPr>
            <a:r>
              <a:rPr lang="en-US" sz="2799">
                <a:solidFill>
                  <a:srgbClr val="0F4662"/>
                </a:solidFill>
                <a:latin typeface="Quicksand"/>
                <a:ea typeface="Quicksand"/>
                <a:cs typeface="Quicksand"/>
                <a:sym typeface="Quicksand"/>
              </a:rPr>
              <a:t>North warehouse fulfills the fewest orders. </a:t>
            </a:r>
          </a:p>
        </p:txBody>
      </p:sp>
      <p:sp>
        <p:nvSpPr>
          <p:cNvPr id="6" name="TextBox 6"/>
          <p:cNvSpPr txBox="1"/>
          <p:nvPr/>
        </p:nvSpPr>
        <p:spPr>
          <a:xfrm>
            <a:off x="1028700" y="2536630"/>
            <a:ext cx="12445224" cy="504825"/>
          </a:xfrm>
          <a:prstGeom prst="rect">
            <a:avLst/>
          </a:prstGeom>
        </p:spPr>
        <p:txBody>
          <a:bodyPr lIns="0" tIns="0" rIns="0" bIns="0" rtlCol="0" anchor="t">
            <a:spAutoFit/>
          </a:bodyPr>
          <a:lstStyle/>
          <a:p>
            <a:pPr marL="0" lvl="0" indent="0" algn="l">
              <a:lnSpc>
                <a:spcPts val="4199"/>
              </a:lnSpc>
              <a:spcBef>
                <a:spcPct val="0"/>
              </a:spcBef>
            </a:pPr>
            <a:r>
              <a:rPr lang="en-US" sz="2999" b="1">
                <a:solidFill>
                  <a:srgbClr val="0F4662"/>
                </a:solidFill>
                <a:latin typeface="Quicksand Bold"/>
                <a:ea typeface="Quicksand Bold"/>
                <a:cs typeface="Quicksand Bold"/>
                <a:sym typeface="Quicksand Bold"/>
              </a:rPr>
              <a:t>Q17. Which warehouses fulfill the most customer orders?</a:t>
            </a:r>
          </a:p>
        </p:txBody>
      </p:sp>
      <p:sp>
        <p:nvSpPr>
          <p:cNvPr id="7" name="Freeform 7"/>
          <p:cNvSpPr/>
          <p:nvPr/>
        </p:nvSpPr>
        <p:spPr>
          <a:xfrm>
            <a:off x="15579303" y="714009"/>
            <a:ext cx="1679997" cy="249900"/>
          </a:xfrm>
          <a:custGeom>
            <a:avLst/>
            <a:gdLst/>
            <a:ahLst/>
            <a:cxnLst/>
            <a:rect l="l" t="t" r="r" b="b"/>
            <a:pathLst>
              <a:path w="1679997" h="249900">
                <a:moveTo>
                  <a:pt x="0" y="0"/>
                </a:moveTo>
                <a:lnTo>
                  <a:pt x="1679997" y="0"/>
                </a:lnTo>
                <a:lnTo>
                  <a:pt x="1679997" y="249900"/>
                </a:lnTo>
                <a:lnTo>
                  <a:pt x="0" y="2499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8" name="Freeform 8"/>
          <p:cNvSpPr/>
          <p:nvPr/>
        </p:nvSpPr>
        <p:spPr>
          <a:xfrm>
            <a:off x="1024384" y="9529723"/>
            <a:ext cx="1679997" cy="249900"/>
          </a:xfrm>
          <a:custGeom>
            <a:avLst/>
            <a:gdLst/>
            <a:ahLst/>
            <a:cxnLst/>
            <a:rect l="l" t="t" r="r" b="b"/>
            <a:pathLst>
              <a:path w="1679997" h="249900">
                <a:moveTo>
                  <a:pt x="0" y="0"/>
                </a:moveTo>
                <a:lnTo>
                  <a:pt x="1679997" y="0"/>
                </a:lnTo>
                <a:lnTo>
                  <a:pt x="1679997" y="249900"/>
                </a:lnTo>
                <a:lnTo>
                  <a:pt x="0" y="2499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9" name="TextBox 9"/>
          <p:cNvSpPr txBox="1"/>
          <p:nvPr/>
        </p:nvSpPr>
        <p:spPr>
          <a:xfrm>
            <a:off x="1024384" y="6877050"/>
            <a:ext cx="11564706" cy="1976755"/>
          </a:xfrm>
          <a:prstGeom prst="rect">
            <a:avLst/>
          </a:prstGeom>
        </p:spPr>
        <p:txBody>
          <a:bodyPr lIns="0" tIns="0" rIns="0" bIns="0" rtlCol="0" anchor="t">
            <a:spAutoFit/>
          </a:bodyPr>
          <a:lstStyle/>
          <a:p>
            <a:pPr marL="604518" lvl="1" indent="-302259" algn="l">
              <a:lnSpc>
                <a:spcPts val="3919"/>
              </a:lnSpc>
              <a:buFont typeface="Arial"/>
              <a:buChar char="•"/>
            </a:pPr>
            <a:r>
              <a:rPr lang="en-US" sz="2799">
                <a:solidFill>
                  <a:srgbClr val="0F4662"/>
                </a:solidFill>
                <a:latin typeface="Quicksand"/>
                <a:ea typeface="Quicksand"/>
                <a:cs typeface="Quicksand"/>
                <a:sym typeface="Quicksand"/>
              </a:rPr>
              <a:t>Combines sales and inventory metrics.</a:t>
            </a:r>
          </a:p>
          <a:p>
            <a:pPr marL="604518" lvl="1" indent="-302259" algn="l">
              <a:lnSpc>
                <a:spcPts val="3919"/>
              </a:lnSpc>
              <a:buFont typeface="Arial"/>
              <a:buChar char="•"/>
            </a:pPr>
            <a:r>
              <a:rPr lang="en-US" sz="2799">
                <a:solidFill>
                  <a:srgbClr val="0F4662"/>
                </a:solidFill>
                <a:latin typeface="Quicksand"/>
                <a:ea typeface="Quicksand"/>
                <a:cs typeface="Quicksand"/>
                <a:sym typeface="Quicksand"/>
              </a:rPr>
              <a:t>Highlights products with high stock but low sales.</a:t>
            </a:r>
          </a:p>
          <a:p>
            <a:pPr marL="604518" lvl="1" indent="-302259" algn="l">
              <a:lnSpc>
                <a:spcPts val="3919"/>
              </a:lnSpc>
              <a:buFont typeface="Arial"/>
              <a:buChar char="•"/>
            </a:pPr>
            <a:r>
              <a:rPr lang="en-US" sz="2799">
                <a:solidFill>
                  <a:srgbClr val="0F4662"/>
                </a:solidFill>
                <a:latin typeface="Quicksand"/>
                <a:ea typeface="Quicksand"/>
                <a:cs typeface="Quicksand"/>
                <a:sym typeface="Quicksand"/>
              </a:rPr>
              <a:t>Key for space saving and cost reduction.</a:t>
            </a:r>
          </a:p>
          <a:p>
            <a:pPr marL="604518" lvl="1" indent="-302259" algn="l">
              <a:lnSpc>
                <a:spcPts val="3919"/>
              </a:lnSpc>
              <a:buFont typeface="Arial"/>
              <a:buChar char="•"/>
            </a:pPr>
            <a:r>
              <a:rPr lang="en-US" sz="2799">
                <a:solidFill>
                  <a:srgbClr val="0F4662"/>
                </a:solidFill>
                <a:latin typeface="Quicksand"/>
                <a:ea typeface="Quicksand"/>
                <a:cs typeface="Quicksand"/>
                <a:sym typeface="Quicksand"/>
              </a:rPr>
              <a:t>44 Products are considered for clearance or discontinuation. </a:t>
            </a:r>
          </a:p>
        </p:txBody>
      </p:sp>
      <p:sp>
        <p:nvSpPr>
          <p:cNvPr id="10" name="TextBox 10"/>
          <p:cNvSpPr txBox="1"/>
          <p:nvPr/>
        </p:nvSpPr>
        <p:spPr>
          <a:xfrm>
            <a:off x="1028700" y="5743575"/>
            <a:ext cx="12445224" cy="1028700"/>
          </a:xfrm>
          <a:prstGeom prst="rect">
            <a:avLst/>
          </a:prstGeom>
        </p:spPr>
        <p:txBody>
          <a:bodyPr lIns="0" tIns="0" rIns="0" bIns="0" rtlCol="0" anchor="t">
            <a:spAutoFit/>
          </a:bodyPr>
          <a:lstStyle/>
          <a:p>
            <a:pPr marL="0" lvl="0" indent="0" algn="l">
              <a:lnSpc>
                <a:spcPts val="4199"/>
              </a:lnSpc>
              <a:spcBef>
                <a:spcPct val="0"/>
              </a:spcBef>
            </a:pPr>
            <a:r>
              <a:rPr lang="en-US" sz="2999" b="1">
                <a:solidFill>
                  <a:srgbClr val="0F4662"/>
                </a:solidFill>
                <a:latin typeface="Quicksand Bold"/>
                <a:ea typeface="Quicksand Bold"/>
                <a:cs typeface="Quicksand Bold"/>
                <a:sym typeface="Quicksand Bold"/>
              </a:rPr>
              <a:t>Q18. Which products can be considered for clearance or discontinuation?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1028700" y="2862262"/>
            <a:ext cx="16230600" cy="4419601"/>
          </a:xfrm>
          <a:prstGeom prst="rect">
            <a:avLst/>
          </a:prstGeom>
        </p:spPr>
        <p:txBody>
          <a:bodyPr lIns="0" tIns="0" rIns="0" bIns="0" rtlCol="0" anchor="t">
            <a:spAutoFit/>
          </a:bodyPr>
          <a:lstStyle/>
          <a:p>
            <a:pPr marL="0" lvl="0" indent="0" algn="l">
              <a:lnSpc>
                <a:spcPts val="5099"/>
              </a:lnSpc>
            </a:pPr>
            <a:r>
              <a:rPr lang="en-US" sz="2999">
                <a:solidFill>
                  <a:srgbClr val="0F4662"/>
                </a:solidFill>
                <a:latin typeface="Quicksand"/>
                <a:ea typeface="Quicksand"/>
                <a:cs typeface="Quicksand"/>
                <a:sym typeface="Quicksand"/>
              </a:rPr>
              <a:t>This project presents an exploratory data analysis (EDA) conducted for Mint Classics Company, a retailer of classic model cars. The objective is to evaluate the feasibility of closing one of the company’s storage facilities by analyzing current inventory levels, sales trends, and warehouse efficiency. Through structured SQL queries executed in MySQL Workbench, key insights were drawn from transactional and inventory data to identify overstocked, slow-moving, and unsold products, as well as underutilized warehouse resources. </a:t>
            </a:r>
          </a:p>
        </p:txBody>
      </p:sp>
      <p:sp>
        <p:nvSpPr>
          <p:cNvPr id="3" name="AutoShape 3"/>
          <p:cNvSpPr/>
          <p:nvPr/>
        </p:nvSpPr>
        <p:spPr>
          <a:xfrm>
            <a:off x="1028700" y="1909772"/>
            <a:ext cx="6492240" cy="0"/>
          </a:xfrm>
          <a:prstGeom prst="line">
            <a:avLst/>
          </a:prstGeom>
          <a:ln w="76200" cap="flat">
            <a:solidFill>
              <a:srgbClr val="0F4662"/>
            </a:solidFill>
            <a:prstDash val="solid"/>
            <a:headEnd type="none" w="sm" len="sm"/>
            <a:tailEnd type="none" w="sm" len="sm"/>
          </a:ln>
        </p:spPr>
        <p:txBody>
          <a:bodyPr/>
          <a:lstStyle/>
          <a:p>
            <a:endParaRPr lang="en-IN"/>
          </a:p>
        </p:txBody>
      </p:sp>
      <p:sp>
        <p:nvSpPr>
          <p:cNvPr id="4" name="AutoShape 4"/>
          <p:cNvSpPr/>
          <p:nvPr/>
        </p:nvSpPr>
        <p:spPr>
          <a:xfrm>
            <a:off x="10767060" y="9220200"/>
            <a:ext cx="6492240" cy="0"/>
          </a:xfrm>
          <a:prstGeom prst="line">
            <a:avLst/>
          </a:prstGeom>
          <a:ln w="76200" cap="flat">
            <a:solidFill>
              <a:srgbClr val="0F4662"/>
            </a:solidFill>
            <a:prstDash val="solid"/>
            <a:headEnd type="none" w="sm" len="sm"/>
            <a:tailEnd type="none" w="sm" len="sm"/>
          </a:ln>
        </p:spPr>
        <p:txBody>
          <a:bodyPr/>
          <a:lstStyle/>
          <a:p>
            <a:endParaRPr lang="en-IN"/>
          </a:p>
        </p:txBody>
      </p:sp>
      <p:sp>
        <p:nvSpPr>
          <p:cNvPr id="5" name="TextBox 5"/>
          <p:cNvSpPr txBox="1"/>
          <p:nvPr/>
        </p:nvSpPr>
        <p:spPr>
          <a:xfrm>
            <a:off x="1028700" y="599709"/>
            <a:ext cx="8048163" cy="1085215"/>
          </a:xfrm>
          <a:prstGeom prst="rect">
            <a:avLst/>
          </a:prstGeom>
        </p:spPr>
        <p:txBody>
          <a:bodyPr lIns="0" tIns="0" rIns="0" bIns="0" rtlCol="0" anchor="t">
            <a:spAutoFit/>
          </a:bodyPr>
          <a:lstStyle/>
          <a:p>
            <a:pPr marL="0" lvl="0" indent="0" algn="l">
              <a:lnSpc>
                <a:spcPts val="8959"/>
              </a:lnSpc>
              <a:spcBef>
                <a:spcPct val="0"/>
              </a:spcBef>
            </a:pPr>
            <a:r>
              <a:rPr lang="en-US" sz="6399" b="1" i="1">
                <a:solidFill>
                  <a:srgbClr val="0F4662"/>
                </a:solidFill>
                <a:latin typeface="Cormorant Garamond Bold Italics"/>
                <a:ea typeface="Cormorant Garamond Bold Italics"/>
                <a:cs typeface="Cormorant Garamond Bold Italics"/>
                <a:sym typeface="Cormorant Garamond Bold Italics"/>
              </a:rPr>
              <a:t>Executive Summary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Freeform 2"/>
          <p:cNvSpPr/>
          <p:nvPr/>
        </p:nvSpPr>
        <p:spPr>
          <a:xfrm>
            <a:off x="13473924" y="4055027"/>
            <a:ext cx="4210757" cy="3273864"/>
          </a:xfrm>
          <a:custGeom>
            <a:avLst/>
            <a:gdLst/>
            <a:ahLst/>
            <a:cxnLst/>
            <a:rect l="l" t="t" r="r" b="b"/>
            <a:pathLst>
              <a:path w="4210757" h="3273864">
                <a:moveTo>
                  <a:pt x="0" y="0"/>
                </a:moveTo>
                <a:lnTo>
                  <a:pt x="4210757" y="0"/>
                </a:lnTo>
                <a:lnTo>
                  <a:pt x="4210757" y="3273863"/>
                </a:lnTo>
                <a:lnTo>
                  <a:pt x="0" y="327386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AutoShape 3"/>
          <p:cNvSpPr/>
          <p:nvPr/>
        </p:nvSpPr>
        <p:spPr>
          <a:xfrm flipV="1">
            <a:off x="1024384" y="1545859"/>
            <a:ext cx="14072064" cy="95250"/>
          </a:xfrm>
          <a:prstGeom prst="line">
            <a:avLst/>
          </a:prstGeom>
          <a:ln w="57150" cap="flat">
            <a:solidFill>
              <a:srgbClr val="7994A0"/>
            </a:solidFill>
            <a:prstDash val="solid"/>
            <a:headEnd type="none" w="sm" len="sm"/>
            <a:tailEnd type="none" w="sm" len="sm"/>
          </a:ln>
        </p:spPr>
        <p:txBody>
          <a:bodyPr/>
          <a:lstStyle/>
          <a:p>
            <a:endParaRPr lang="en-IN"/>
          </a:p>
        </p:txBody>
      </p:sp>
      <p:sp>
        <p:nvSpPr>
          <p:cNvPr id="4" name="TextBox 4"/>
          <p:cNvSpPr txBox="1"/>
          <p:nvPr/>
        </p:nvSpPr>
        <p:spPr>
          <a:xfrm>
            <a:off x="1024384" y="599709"/>
            <a:ext cx="14072064" cy="946149"/>
          </a:xfrm>
          <a:prstGeom prst="rect">
            <a:avLst/>
          </a:prstGeom>
        </p:spPr>
        <p:txBody>
          <a:bodyPr lIns="0" tIns="0" rIns="0" bIns="0" rtlCol="0" anchor="t">
            <a:spAutoFit/>
          </a:bodyPr>
          <a:lstStyle/>
          <a:p>
            <a:pPr marL="0" lvl="0" indent="0" algn="l">
              <a:lnSpc>
                <a:spcPts val="7700"/>
              </a:lnSpc>
              <a:spcBef>
                <a:spcPct val="0"/>
              </a:spcBef>
            </a:pPr>
            <a:r>
              <a:rPr lang="en-US" sz="5500" b="1" i="1">
                <a:solidFill>
                  <a:srgbClr val="0F4662"/>
                </a:solidFill>
                <a:latin typeface="Cormorant Garamond Bold Italics"/>
                <a:ea typeface="Cormorant Garamond Bold Italics"/>
                <a:cs typeface="Cormorant Garamond Bold Italics"/>
                <a:sym typeface="Cormorant Garamond Bold Italics"/>
              </a:rPr>
              <a:t>Query Explanations for Mint Classics Company Project</a:t>
            </a:r>
          </a:p>
        </p:txBody>
      </p:sp>
      <p:sp>
        <p:nvSpPr>
          <p:cNvPr id="5" name="TextBox 5"/>
          <p:cNvSpPr txBox="1"/>
          <p:nvPr/>
        </p:nvSpPr>
        <p:spPr>
          <a:xfrm>
            <a:off x="1028700" y="3013815"/>
            <a:ext cx="11564706" cy="2472055"/>
          </a:xfrm>
          <a:prstGeom prst="rect">
            <a:avLst/>
          </a:prstGeom>
        </p:spPr>
        <p:txBody>
          <a:bodyPr lIns="0" tIns="0" rIns="0" bIns="0" rtlCol="0" anchor="t">
            <a:spAutoFit/>
          </a:bodyPr>
          <a:lstStyle/>
          <a:p>
            <a:pPr marL="604518" lvl="1" indent="-302259" algn="l">
              <a:lnSpc>
                <a:spcPts val="3919"/>
              </a:lnSpc>
              <a:buFont typeface="Arial"/>
              <a:buChar char="•"/>
            </a:pPr>
            <a:r>
              <a:rPr lang="en-US" sz="2799">
                <a:solidFill>
                  <a:srgbClr val="0F4662"/>
                </a:solidFill>
                <a:latin typeface="Quicksand"/>
                <a:ea typeface="Quicksand"/>
                <a:cs typeface="Quicksand"/>
                <a:sym typeface="Quicksand"/>
              </a:rPr>
              <a:t>Combines product count, inventory, and order data.</a:t>
            </a:r>
          </a:p>
          <a:p>
            <a:pPr marL="604518" lvl="1" indent="-302259" algn="l">
              <a:lnSpc>
                <a:spcPts val="3919"/>
              </a:lnSpc>
              <a:buFont typeface="Arial"/>
              <a:buChar char="•"/>
            </a:pPr>
            <a:r>
              <a:rPr lang="en-US" sz="2799">
                <a:solidFill>
                  <a:srgbClr val="0F4662"/>
                </a:solidFill>
                <a:latin typeface="Quicksand"/>
                <a:ea typeface="Quicksand"/>
                <a:cs typeface="Quicksand"/>
                <a:sym typeface="Quicksand"/>
              </a:rPr>
              <a:t>Identifies warehouses with lowest impact if closed.</a:t>
            </a:r>
          </a:p>
          <a:p>
            <a:pPr marL="604518" lvl="1" indent="-302259" algn="l">
              <a:lnSpc>
                <a:spcPts val="3919"/>
              </a:lnSpc>
              <a:buFont typeface="Arial"/>
              <a:buChar char="•"/>
            </a:pPr>
            <a:r>
              <a:rPr lang="en-US" sz="2799">
                <a:solidFill>
                  <a:srgbClr val="0F4662"/>
                </a:solidFill>
                <a:latin typeface="Quicksand"/>
                <a:ea typeface="Quicksand"/>
                <a:cs typeface="Quicksand"/>
                <a:sym typeface="Quicksand"/>
              </a:rPr>
              <a:t>Supports data-driven consolidation.</a:t>
            </a:r>
          </a:p>
          <a:p>
            <a:pPr marL="604518" lvl="1" indent="-302259" algn="l">
              <a:lnSpc>
                <a:spcPts val="3919"/>
              </a:lnSpc>
              <a:buFont typeface="Arial"/>
              <a:buChar char="•"/>
            </a:pPr>
            <a:r>
              <a:rPr lang="en-US" sz="2799">
                <a:solidFill>
                  <a:srgbClr val="0F4662"/>
                </a:solidFill>
                <a:latin typeface="Quicksand"/>
                <a:ea typeface="Quicksand"/>
                <a:cs typeface="Quicksand"/>
                <a:sym typeface="Quicksand"/>
              </a:rPr>
              <a:t>South warehouse has low stock and variety, North warehouse has low fulfillment.</a:t>
            </a:r>
          </a:p>
        </p:txBody>
      </p:sp>
      <p:sp>
        <p:nvSpPr>
          <p:cNvPr id="6" name="TextBox 6"/>
          <p:cNvSpPr txBox="1"/>
          <p:nvPr/>
        </p:nvSpPr>
        <p:spPr>
          <a:xfrm>
            <a:off x="1028700" y="2343603"/>
            <a:ext cx="12445224" cy="504825"/>
          </a:xfrm>
          <a:prstGeom prst="rect">
            <a:avLst/>
          </a:prstGeom>
        </p:spPr>
        <p:txBody>
          <a:bodyPr lIns="0" tIns="0" rIns="0" bIns="0" rtlCol="0" anchor="t">
            <a:spAutoFit/>
          </a:bodyPr>
          <a:lstStyle/>
          <a:p>
            <a:pPr marL="0" lvl="0" indent="0" algn="l">
              <a:lnSpc>
                <a:spcPts val="4199"/>
              </a:lnSpc>
              <a:spcBef>
                <a:spcPct val="0"/>
              </a:spcBef>
            </a:pPr>
            <a:r>
              <a:rPr lang="en-US" sz="2999" b="1">
                <a:solidFill>
                  <a:srgbClr val="0F4662"/>
                </a:solidFill>
                <a:latin typeface="Quicksand Bold"/>
                <a:ea typeface="Quicksand Bold"/>
                <a:cs typeface="Quicksand Bold"/>
                <a:sym typeface="Quicksand Bold"/>
              </a:rPr>
              <a:t>Q19. Which warehouse is the best candidate for closure? </a:t>
            </a:r>
          </a:p>
        </p:txBody>
      </p:sp>
      <p:sp>
        <p:nvSpPr>
          <p:cNvPr id="7" name="Freeform 7"/>
          <p:cNvSpPr/>
          <p:nvPr/>
        </p:nvSpPr>
        <p:spPr>
          <a:xfrm>
            <a:off x="15579303" y="714009"/>
            <a:ext cx="1679997" cy="249900"/>
          </a:xfrm>
          <a:custGeom>
            <a:avLst/>
            <a:gdLst/>
            <a:ahLst/>
            <a:cxnLst/>
            <a:rect l="l" t="t" r="r" b="b"/>
            <a:pathLst>
              <a:path w="1679997" h="249900">
                <a:moveTo>
                  <a:pt x="0" y="0"/>
                </a:moveTo>
                <a:lnTo>
                  <a:pt x="1679997" y="0"/>
                </a:lnTo>
                <a:lnTo>
                  <a:pt x="1679997" y="249900"/>
                </a:lnTo>
                <a:lnTo>
                  <a:pt x="0" y="2499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8" name="Freeform 8"/>
          <p:cNvSpPr/>
          <p:nvPr/>
        </p:nvSpPr>
        <p:spPr>
          <a:xfrm>
            <a:off x="1024384" y="9529723"/>
            <a:ext cx="1679997" cy="249900"/>
          </a:xfrm>
          <a:custGeom>
            <a:avLst/>
            <a:gdLst/>
            <a:ahLst/>
            <a:cxnLst/>
            <a:rect l="l" t="t" r="r" b="b"/>
            <a:pathLst>
              <a:path w="1679997" h="249900">
                <a:moveTo>
                  <a:pt x="0" y="0"/>
                </a:moveTo>
                <a:lnTo>
                  <a:pt x="1679997" y="0"/>
                </a:lnTo>
                <a:lnTo>
                  <a:pt x="1679997" y="249900"/>
                </a:lnTo>
                <a:lnTo>
                  <a:pt x="0" y="2499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9" name="TextBox 9"/>
          <p:cNvSpPr txBox="1"/>
          <p:nvPr/>
        </p:nvSpPr>
        <p:spPr>
          <a:xfrm>
            <a:off x="1024384" y="7028920"/>
            <a:ext cx="11564706" cy="1976755"/>
          </a:xfrm>
          <a:prstGeom prst="rect">
            <a:avLst/>
          </a:prstGeom>
        </p:spPr>
        <p:txBody>
          <a:bodyPr lIns="0" tIns="0" rIns="0" bIns="0" rtlCol="0" anchor="t">
            <a:spAutoFit/>
          </a:bodyPr>
          <a:lstStyle/>
          <a:p>
            <a:pPr marL="604518" lvl="1" indent="-302259" algn="l">
              <a:lnSpc>
                <a:spcPts val="3919"/>
              </a:lnSpc>
              <a:buFont typeface="Arial"/>
              <a:buChar char="•"/>
            </a:pPr>
            <a:r>
              <a:rPr lang="en-US" sz="2799">
                <a:solidFill>
                  <a:srgbClr val="0F4662"/>
                </a:solidFill>
                <a:latin typeface="Quicksand"/>
                <a:ea typeface="Quicksand"/>
                <a:cs typeface="Quicksand"/>
                <a:sym typeface="Quicksand"/>
              </a:rPr>
              <a:t>Calculates total inventory volume of low-demand items.</a:t>
            </a:r>
          </a:p>
          <a:p>
            <a:pPr marL="604518" lvl="1" indent="-302259" algn="l">
              <a:lnSpc>
                <a:spcPts val="3919"/>
              </a:lnSpc>
              <a:buFont typeface="Arial"/>
              <a:buChar char="•"/>
            </a:pPr>
            <a:r>
              <a:rPr lang="en-US" sz="2799">
                <a:solidFill>
                  <a:srgbClr val="0F4662"/>
                </a:solidFill>
                <a:latin typeface="Quicksand"/>
                <a:ea typeface="Quicksand"/>
                <a:cs typeface="Quicksand"/>
                <a:sym typeface="Quicksand"/>
              </a:rPr>
              <a:t>Quantifies potential space savings.</a:t>
            </a:r>
          </a:p>
          <a:p>
            <a:pPr marL="604518" lvl="1" indent="-302259" algn="l">
              <a:lnSpc>
                <a:spcPts val="3919"/>
              </a:lnSpc>
              <a:buFont typeface="Arial"/>
              <a:buChar char="•"/>
            </a:pPr>
            <a:r>
              <a:rPr lang="en-US" sz="2799">
                <a:solidFill>
                  <a:srgbClr val="0F4662"/>
                </a:solidFill>
                <a:latin typeface="Quicksand"/>
                <a:ea typeface="Quicksand"/>
                <a:cs typeface="Quicksand"/>
                <a:sym typeface="Quicksand"/>
              </a:rPr>
              <a:t>Useful for justifying inventory reduction initiatives.</a:t>
            </a:r>
          </a:p>
          <a:p>
            <a:pPr marL="604518" lvl="1" indent="-302259" algn="l">
              <a:lnSpc>
                <a:spcPts val="3919"/>
              </a:lnSpc>
              <a:buFont typeface="Arial"/>
              <a:buChar char="•"/>
            </a:pPr>
            <a:r>
              <a:rPr lang="en-US" sz="2799">
                <a:solidFill>
                  <a:srgbClr val="0F4662"/>
                </a:solidFill>
                <a:latin typeface="Quicksand"/>
                <a:ea typeface="Quicksand"/>
                <a:cs typeface="Quicksand"/>
                <a:sym typeface="Quicksand"/>
              </a:rPr>
              <a:t>69598 stock units could be cleared. </a:t>
            </a:r>
          </a:p>
        </p:txBody>
      </p:sp>
      <p:sp>
        <p:nvSpPr>
          <p:cNvPr id="10" name="TextBox 10"/>
          <p:cNvSpPr txBox="1"/>
          <p:nvPr/>
        </p:nvSpPr>
        <p:spPr>
          <a:xfrm>
            <a:off x="1028700" y="5838295"/>
            <a:ext cx="12445224" cy="1028700"/>
          </a:xfrm>
          <a:prstGeom prst="rect">
            <a:avLst/>
          </a:prstGeom>
        </p:spPr>
        <p:txBody>
          <a:bodyPr lIns="0" tIns="0" rIns="0" bIns="0" rtlCol="0" anchor="t">
            <a:spAutoFit/>
          </a:bodyPr>
          <a:lstStyle/>
          <a:p>
            <a:pPr marL="0" lvl="0" indent="0" algn="l">
              <a:lnSpc>
                <a:spcPts val="4199"/>
              </a:lnSpc>
              <a:spcBef>
                <a:spcPct val="0"/>
              </a:spcBef>
            </a:pPr>
            <a:r>
              <a:rPr lang="en-US" sz="2999" b="1">
                <a:solidFill>
                  <a:srgbClr val="0F4662"/>
                </a:solidFill>
                <a:latin typeface="Quicksand Bold"/>
                <a:ea typeface="Quicksand Bold"/>
                <a:cs typeface="Quicksand Bold"/>
                <a:sym typeface="Quicksand Bold"/>
              </a:rPr>
              <a:t>Q20. How much space could be saved by removing slow-moving items?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13660651" y="0"/>
            <a:ext cx="4627349" cy="10287000"/>
            <a:chOff x="0" y="0"/>
            <a:chExt cx="1218726" cy="2709333"/>
          </a:xfrm>
        </p:grpSpPr>
        <p:sp>
          <p:nvSpPr>
            <p:cNvPr id="3" name="Freeform 3"/>
            <p:cNvSpPr/>
            <p:nvPr/>
          </p:nvSpPr>
          <p:spPr>
            <a:xfrm>
              <a:off x="0" y="0"/>
              <a:ext cx="1218726" cy="2709333"/>
            </a:xfrm>
            <a:custGeom>
              <a:avLst/>
              <a:gdLst/>
              <a:ahLst/>
              <a:cxnLst/>
              <a:rect l="l" t="t" r="r" b="b"/>
              <a:pathLst>
                <a:path w="1218726" h="2709333">
                  <a:moveTo>
                    <a:pt x="0" y="0"/>
                  </a:moveTo>
                  <a:lnTo>
                    <a:pt x="1218726" y="0"/>
                  </a:lnTo>
                  <a:lnTo>
                    <a:pt x="1218726" y="2709333"/>
                  </a:lnTo>
                  <a:lnTo>
                    <a:pt x="0" y="2709333"/>
                  </a:lnTo>
                  <a:close/>
                </a:path>
              </a:pathLst>
            </a:custGeom>
            <a:solidFill>
              <a:srgbClr val="7994A0"/>
            </a:solidFill>
          </p:spPr>
          <p:txBody>
            <a:bodyPr/>
            <a:lstStyle/>
            <a:p>
              <a:endParaRPr lang="en-IN"/>
            </a:p>
          </p:txBody>
        </p:sp>
        <p:sp>
          <p:nvSpPr>
            <p:cNvPr id="4" name="TextBox 4"/>
            <p:cNvSpPr txBox="1"/>
            <p:nvPr/>
          </p:nvSpPr>
          <p:spPr>
            <a:xfrm>
              <a:off x="0" y="-123825"/>
              <a:ext cx="1218726" cy="2833158"/>
            </a:xfrm>
            <a:prstGeom prst="rect">
              <a:avLst/>
            </a:prstGeom>
          </p:spPr>
          <p:txBody>
            <a:bodyPr lIns="50800" tIns="50800" rIns="50800" bIns="50800" rtlCol="0" anchor="ctr"/>
            <a:lstStyle/>
            <a:p>
              <a:pPr algn="ctr">
                <a:lnSpc>
                  <a:spcPts val="4079"/>
                </a:lnSpc>
              </a:pPr>
              <a:endParaRPr/>
            </a:p>
          </p:txBody>
        </p:sp>
      </p:grpSp>
      <p:grpSp>
        <p:nvGrpSpPr>
          <p:cNvPr id="5" name="Group 5"/>
          <p:cNvGrpSpPr/>
          <p:nvPr/>
        </p:nvGrpSpPr>
        <p:grpSpPr>
          <a:xfrm>
            <a:off x="12448473" y="1684924"/>
            <a:ext cx="5344227" cy="7573376"/>
            <a:chOff x="0" y="0"/>
            <a:chExt cx="827961" cy="1173314"/>
          </a:xfrm>
        </p:grpSpPr>
        <p:sp>
          <p:nvSpPr>
            <p:cNvPr id="6" name="Freeform 6"/>
            <p:cNvSpPr/>
            <p:nvPr/>
          </p:nvSpPr>
          <p:spPr>
            <a:xfrm>
              <a:off x="0" y="0"/>
              <a:ext cx="827961" cy="1173314"/>
            </a:xfrm>
            <a:custGeom>
              <a:avLst/>
              <a:gdLst/>
              <a:ahLst/>
              <a:cxnLst/>
              <a:rect l="l" t="t" r="r" b="b"/>
              <a:pathLst>
                <a:path w="827961" h="1173314">
                  <a:moveTo>
                    <a:pt x="33319" y="0"/>
                  </a:moveTo>
                  <a:lnTo>
                    <a:pt x="794642" y="0"/>
                  </a:lnTo>
                  <a:cubicBezTo>
                    <a:pt x="813043" y="0"/>
                    <a:pt x="827961" y="14917"/>
                    <a:pt x="827961" y="33319"/>
                  </a:cubicBezTo>
                  <a:lnTo>
                    <a:pt x="827961" y="1139995"/>
                  </a:lnTo>
                  <a:cubicBezTo>
                    <a:pt x="827961" y="1158397"/>
                    <a:pt x="813043" y="1173314"/>
                    <a:pt x="794642" y="1173314"/>
                  </a:cubicBezTo>
                  <a:lnTo>
                    <a:pt x="33319" y="1173314"/>
                  </a:lnTo>
                  <a:cubicBezTo>
                    <a:pt x="14917" y="1173314"/>
                    <a:pt x="0" y="1158397"/>
                    <a:pt x="0" y="1139995"/>
                  </a:cubicBezTo>
                  <a:lnTo>
                    <a:pt x="0" y="33319"/>
                  </a:lnTo>
                  <a:cubicBezTo>
                    <a:pt x="0" y="14917"/>
                    <a:pt x="14917" y="0"/>
                    <a:pt x="33319" y="0"/>
                  </a:cubicBezTo>
                  <a:close/>
                </a:path>
              </a:pathLst>
            </a:custGeom>
            <a:blipFill>
              <a:blip r:embed="rId2"/>
              <a:stretch>
                <a:fillRect l="-56349" r="-56349"/>
              </a:stretch>
            </a:blipFill>
          </p:spPr>
          <p:txBody>
            <a:bodyPr/>
            <a:lstStyle/>
            <a:p>
              <a:endParaRPr lang="en-IN"/>
            </a:p>
          </p:txBody>
        </p:sp>
      </p:grpSp>
      <p:sp>
        <p:nvSpPr>
          <p:cNvPr id="7" name="TextBox 7"/>
          <p:cNvSpPr txBox="1"/>
          <p:nvPr/>
        </p:nvSpPr>
        <p:spPr>
          <a:xfrm>
            <a:off x="1028700" y="599709"/>
            <a:ext cx="9618559" cy="1085215"/>
          </a:xfrm>
          <a:prstGeom prst="rect">
            <a:avLst/>
          </a:prstGeom>
        </p:spPr>
        <p:txBody>
          <a:bodyPr lIns="0" tIns="0" rIns="0" bIns="0" rtlCol="0" anchor="t">
            <a:spAutoFit/>
          </a:bodyPr>
          <a:lstStyle/>
          <a:p>
            <a:pPr marL="0" lvl="0" indent="0" algn="l">
              <a:lnSpc>
                <a:spcPts val="8959"/>
              </a:lnSpc>
              <a:spcBef>
                <a:spcPct val="0"/>
              </a:spcBef>
            </a:pPr>
            <a:r>
              <a:rPr lang="en-US" sz="6399" b="1" i="1">
                <a:solidFill>
                  <a:srgbClr val="0F4662"/>
                </a:solidFill>
                <a:latin typeface="Cormorant Garamond Bold Italics"/>
                <a:ea typeface="Cormorant Garamond Bold Italics"/>
                <a:cs typeface="Cormorant Garamond Bold Italics"/>
                <a:sym typeface="Cormorant Garamond Bold Italics"/>
              </a:rPr>
              <a:t>Key Insights from SQL Analysis </a:t>
            </a:r>
          </a:p>
        </p:txBody>
      </p:sp>
      <p:sp>
        <p:nvSpPr>
          <p:cNvPr id="8" name="TextBox 8"/>
          <p:cNvSpPr txBox="1"/>
          <p:nvPr/>
        </p:nvSpPr>
        <p:spPr>
          <a:xfrm>
            <a:off x="733425" y="2015148"/>
            <a:ext cx="11147192" cy="7766051"/>
          </a:xfrm>
          <a:prstGeom prst="rect">
            <a:avLst/>
          </a:prstGeom>
        </p:spPr>
        <p:txBody>
          <a:bodyPr lIns="0" tIns="0" rIns="0" bIns="0" rtlCol="0" anchor="t">
            <a:spAutoFit/>
          </a:bodyPr>
          <a:lstStyle/>
          <a:p>
            <a:pPr marL="604518" lvl="1" indent="-302259" algn="l">
              <a:lnSpc>
                <a:spcPts val="4759"/>
              </a:lnSpc>
              <a:buFont typeface="Arial"/>
              <a:buChar char="•"/>
            </a:pPr>
            <a:r>
              <a:rPr lang="en-US" sz="2799">
                <a:solidFill>
                  <a:srgbClr val="0F4662"/>
                </a:solidFill>
                <a:latin typeface="Quicksand"/>
                <a:ea typeface="Quicksand"/>
                <a:cs typeface="Quicksand"/>
                <a:sym typeface="Quicksand"/>
              </a:rPr>
              <a:t>The </a:t>
            </a:r>
            <a:r>
              <a:rPr lang="en-US" sz="2799" b="1">
                <a:solidFill>
                  <a:srgbClr val="0F4662"/>
                </a:solidFill>
                <a:latin typeface="Quicksand Bold"/>
                <a:ea typeface="Quicksand Bold"/>
                <a:cs typeface="Quicksand Bold"/>
                <a:sym typeface="Quicksand Bold"/>
              </a:rPr>
              <a:t>South warehouse</a:t>
            </a:r>
            <a:r>
              <a:rPr lang="en-US" sz="2799">
                <a:solidFill>
                  <a:srgbClr val="0F4662"/>
                </a:solidFill>
                <a:latin typeface="Quicksand"/>
                <a:ea typeface="Quicksand"/>
                <a:cs typeface="Quicksand"/>
                <a:sym typeface="Quicksand"/>
              </a:rPr>
              <a:t> has the </a:t>
            </a:r>
            <a:r>
              <a:rPr lang="en-US" sz="2799" b="1">
                <a:solidFill>
                  <a:srgbClr val="0F4662"/>
                </a:solidFill>
                <a:latin typeface="Quicksand Bold"/>
                <a:ea typeface="Quicksand Bold"/>
                <a:cs typeface="Quicksand Bold"/>
                <a:sym typeface="Quicksand Bold"/>
              </a:rPr>
              <a:t>lowest inventory volume, fewest products, and lowest stock variety</a:t>
            </a:r>
            <a:r>
              <a:rPr lang="en-US" sz="2799">
                <a:solidFill>
                  <a:srgbClr val="0F4662"/>
                </a:solidFill>
                <a:latin typeface="Quicksand"/>
                <a:ea typeface="Quicksand"/>
                <a:cs typeface="Quicksand"/>
                <a:sym typeface="Quicksand"/>
              </a:rPr>
              <a:t>—making it a top candidate for closure. </a:t>
            </a:r>
          </a:p>
          <a:p>
            <a:pPr marL="604518" lvl="1" indent="-302259" algn="l">
              <a:lnSpc>
                <a:spcPts val="4759"/>
              </a:lnSpc>
              <a:buFont typeface="Arial"/>
              <a:buChar char="•"/>
            </a:pPr>
            <a:r>
              <a:rPr lang="en-US" sz="2799">
                <a:solidFill>
                  <a:srgbClr val="0F4662"/>
                </a:solidFill>
                <a:latin typeface="Quicksand"/>
                <a:ea typeface="Quicksand"/>
                <a:cs typeface="Quicksand"/>
                <a:sym typeface="Quicksand"/>
              </a:rPr>
              <a:t>The </a:t>
            </a:r>
            <a:r>
              <a:rPr lang="en-US" sz="2799" b="1">
                <a:solidFill>
                  <a:srgbClr val="0F4662"/>
                </a:solidFill>
                <a:latin typeface="Quicksand Bold"/>
                <a:ea typeface="Quicksand Bold"/>
                <a:cs typeface="Quicksand Bold"/>
                <a:sym typeface="Quicksand Bold"/>
              </a:rPr>
              <a:t>North warehouse</a:t>
            </a:r>
            <a:r>
              <a:rPr lang="en-US" sz="2799">
                <a:solidFill>
                  <a:srgbClr val="0F4662"/>
                </a:solidFill>
                <a:latin typeface="Quicksand"/>
                <a:ea typeface="Quicksand"/>
                <a:cs typeface="Quicksand"/>
                <a:sym typeface="Quicksand"/>
              </a:rPr>
              <a:t> fulfills the </a:t>
            </a:r>
            <a:r>
              <a:rPr lang="en-US" sz="2799" b="1">
                <a:solidFill>
                  <a:srgbClr val="0F4662"/>
                </a:solidFill>
                <a:latin typeface="Quicksand Bold"/>
                <a:ea typeface="Quicksand Bold"/>
                <a:cs typeface="Quicksand Bold"/>
                <a:sym typeface="Quicksand Bold"/>
              </a:rPr>
              <a:t>fewest customer orders,</a:t>
            </a:r>
            <a:r>
              <a:rPr lang="en-US" sz="2799">
                <a:solidFill>
                  <a:srgbClr val="0F4662"/>
                </a:solidFill>
                <a:latin typeface="Quicksand"/>
                <a:ea typeface="Quicksand"/>
                <a:cs typeface="Quicksand"/>
                <a:sym typeface="Quicksand"/>
              </a:rPr>
              <a:t> indicating lower operational relevance.</a:t>
            </a:r>
          </a:p>
          <a:p>
            <a:pPr marL="604518" lvl="1" indent="-302259" algn="l">
              <a:lnSpc>
                <a:spcPts val="4759"/>
              </a:lnSpc>
              <a:buFont typeface="Arial"/>
              <a:buChar char="•"/>
            </a:pPr>
            <a:r>
              <a:rPr lang="en-US" sz="2799">
                <a:solidFill>
                  <a:srgbClr val="0F4662"/>
                </a:solidFill>
                <a:latin typeface="Quicksand"/>
                <a:ea typeface="Quicksand"/>
                <a:cs typeface="Quicksand"/>
                <a:sym typeface="Quicksand"/>
              </a:rPr>
              <a:t>Certain </a:t>
            </a:r>
            <a:r>
              <a:rPr lang="en-US" sz="2799" b="1">
                <a:solidFill>
                  <a:srgbClr val="0F4662"/>
                </a:solidFill>
                <a:latin typeface="Quicksand Bold"/>
                <a:ea typeface="Quicksand Bold"/>
                <a:cs typeface="Quicksand Bold"/>
                <a:sym typeface="Quicksand Bold"/>
              </a:rPr>
              <a:t>product lines (e.g., Trains)</a:t>
            </a:r>
            <a:r>
              <a:rPr lang="en-US" sz="2799">
                <a:solidFill>
                  <a:srgbClr val="0F4662"/>
                </a:solidFill>
                <a:latin typeface="Quicksand"/>
                <a:ea typeface="Quicksand"/>
                <a:cs typeface="Quicksand"/>
                <a:sym typeface="Quicksand"/>
              </a:rPr>
              <a:t> and </a:t>
            </a:r>
            <a:r>
              <a:rPr lang="en-US" sz="2799" b="1">
                <a:solidFill>
                  <a:srgbClr val="0F4662"/>
                </a:solidFill>
                <a:latin typeface="Quicksand Bold"/>
                <a:ea typeface="Quicksand Bold"/>
                <a:cs typeface="Quicksand Bold"/>
                <a:sym typeface="Quicksand Bold"/>
              </a:rPr>
              <a:t>products (e.g., 1957 Ford Thunderbird)</a:t>
            </a:r>
            <a:r>
              <a:rPr lang="en-US" sz="2799">
                <a:solidFill>
                  <a:srgbClr val="0F4662"/>
                </a:solidFill>
                <a:latin typeface="Quicksand"/>
                <a:ea typeface="Quicksand"/>
                <a:cs typeface="Quicksand"/>
                <a:sym typeface="Quicksand"/>
              </a:rPr>
              <a:t> contribute </a:t>
            </a:r>
            <a:r>
              <a:rPr lang="en-US" sz="2799" b="1">
                <a:solidFill>
                  <a:srgbClr val="0F4662"/>
                </a:solidFill>
                <a:latin typeface="Quicksand Bold"/>
                <a:ea typeface="Quicksand Bold"/>
                <a:cs typeface="Quicksand Bold"/>
                <a:sym typeface="Quicksand Bold"/>
              </a:rPr>
              <a:t>little to sales</a:t>
            </a:r>
            <a:r>
              <a:rPr lang="en-US" sz="2799">
                <a:solidFill>
                  <a:srgbClr val="0F4662"/>
                </a:solidFill>
                <a:latin typeface="Quicksand"/>
                <a:ea typeface="Quicksand"/>
                <a:cs typeface="Quicksand"/>
                <a:sym typeface="Quicksand"/>
              </a:rPr>
              <a:t> and should be reconsidered. </a:t>
            </a:r>
          </a:p>
          <a:p>
            <a:pPr marL="604518" lvl="1" indent="-302259" algn="l">
              <a:lnSpc>
                <a:spcPts val="4759"/>
              </a:lnSpc>
              <a:buFont typeface="Arial"/>
              <a:buChar char="•"/>
            </a:pPr>
            <a:r>
              <a:rPr lang="en-US" sz="2799">
                <a:solidFill>
                  <a:srgbClr val="0F4662"/>
                </a:solidFill>
                <a:latin typeface="Quicksand"/>
                <a:ea typeface="Quicksand"/>
                <a:cs typeface="Quicksand"/>
                <a:sym typeface="Quicksand"/>
              </a:rPr>
              <a:t>There are over </a:t>
            </a:r>
            <a:r>
              <a:rPr lang="en-US" sz="2799" b="1">
                <a:solidFill>
                  <a:srgbClr val="0F4662"/>
                </a:solidFill>
                <a:latin typeface="Quicksand Bold"/>
                <a:ea typeface="Quicksand Bold"/>
                <a:cs typeface="Quicksand Bold"/>
                <a:sym typeface="Quicksand Bold"/>
              </a:rPr>
              <a:t>44 products </a:t>
            </a:r>
            <a:r>
              <a:rPr lang="en-US" sz="2799">
                <a:solidFill>
                  <a:srgbClr val="0F4662"/>
                </a:solidFill>
                <a:latin typeface="Quicksand"/>
                <a:ea typeface="Quicksand"/>
                <a:cs typeface="Quicksand"/>
                <a:sym typeface="Quicksand"/>
              </a:rPr>
              <a:t>with </a:t>
            </a:r>
            <a:r>
              <a:rPr lang="en-US" sz="2799" b="1">
                <a:solidFill>
                  <a:srgbClr val="0F4662"/>
                </a:solidFill>
                <a:latin typeface="Quicksand Bold"/>
                <a:ea typeface="Quicksand Bold"/>
                <a:cs typeface="Quicksand Bold"/>
                <a:sym typeface="Quicksand Bold"/>
              </a:rPr>
              <a:t>low sales and high inventory</a:t>
            </a:r>
            <a:r>
              <a:rPr lang="en-US" sz="2799">
                <a:solidFill>
                  <a:srgbClr val="0F4662"/>
                </a:solidFill>
                <a:latin typeface="Quicksand"/>
                <a:ea typeface="Quicksand"/>
                <a:cs typeface="Quicksand"/>
                <a:sym typeface="Quicksand"/>
              </a:rPr>
              <a:t>, signaling significant </a:t>
            </a:r>
            <a:r>
              <a:rPr lang="en-US" sz="2799" b="1">
                <a:solidFill>
                  <a:srgbClr val="0F4662"/>
                </a:solidFill>
                <a:latin typeface="Quicksand Bold"/>
                <a:ea typeface="Quicksand Bold"/>
                <a:cs typeface="Quicksand Bold"/>
                <a:sym typeface="Quicksand Bold"/>
              </a:rPr>
              <a:t>overstocking issues.</a:t>
            </a:r>
          </a:p>
          <a:p>
            <a:pPr marL="604518" lvl="1" indent="-302259" algn="l">
              <a:lnSpc>
                <a:spcPts val="4759"/>
              </a:lnSpc>
              <a:buFont typeface="Arial"/>
              <a:buChar char="•"/>
            </a:pPr>
            <a:r>
              <a:rPr lang="en-US" sz="2799" b="1" u="none" strike="noStrike">
                <a:solidFill>
                  <a:srgbClr val="0F4662"/>
                </a:solidFill>
                <a:latin typeface="Quicksand Bold"/>
                <a:ea typeface="Quicksand Bold"/>
                <a:cs typeface="Quicksand Bold"/>
                <a:sym typeface="Quicksand Bold"/>
              </a:rPr>
              <a:t>High-selling products</a:t>
            </a:r>
            <a:r>
              <a:rPr lang="en-US" sz="2799" u="none" strike="noStrike">
                <a:solidFill>
                  <a:srgbClr val="0F4662"/>
                </a:solidFill>
                <a:latin typeface="Quicksand"/>
                <a:ea typeface="Quicksand"/>
                <a:cs typeface="Quicksand"/>
                <a:sym typeface="Quicksand"/>
              </a:rPr>
              <a:t> like </a:t>
            </a:r>
            <a:r>
              <a:rPr lang="en-US" sz="2799" b="1" u="none" strike="noStrike">
                <a:solidFill>
                  <a:srgbClr val="0F4662"/>
                </a:solidFill>
                <a:latin typeface="Quicksand Bold"/>
                <a:ea typeface="Quicksand Bold"/>
                <a:cs typeface="Quicksand Bold"/>
                <a:sym typeface="Quicksand Bold"/>
              </a:rPr>
              <a:t>1992 Ferrari 360 Spider red</a:t>
            </a:r>
            <a:r>
              <a:rPr lang="en-US" sz="2799" u="none" strike="noStrike">
                <a:solidFill>
                  <a:srgbClr val="0F4662"/>
                </a:solidFill>
                <a:latin typeface="Quicksand"/>
                <a:ea typeface="Quicksand"/>
                <a:cs typeface="Quicksand"/>
                <a:sym typeface="Quicksand"/>
              </a:rPr>
              <a:t> should be prioritized for storage in central warehouses for faster fulfillment.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13660651" y="0"/>
            <a:ext cx="4627349" cy="10287000"/>
            <a:chOff x="0" y="0"/>
            <a:chExt cx="1218726" cy="2709333"/>
          </a:xfrm>
        </p:grpSpPr>
        <p:sp>
          <p:nvSpPr>
            <p:cNvPr id="3" name="Freeform 3"/>
            <p:cNvSpPr/>
            <p:nvPr/>
          </p:nvSpPr>
          <p:spPr>
            <a:xfrm>
              <a:off x="0" y="0"/>
              <a:ext cx="1218726" cy="2709333"/>
            </a:xfrm>
            <a:custGeom>
              <a:avLst/>
              <a:gdLst/>
              <a:ahLst/>
              <a:cxnLst/>
              <a:rect l="l" t="t" r="r" b="b"/>
              <a:pathLst>
                <a:path w="1218726" h="2709333">
                  <a:moveTo>
                    <a:pt x="0" y="0"/>
                  </a:moveTo>
                  <a:lnTo>
                    <a:pt x="1218726" y="0"/>
                  </a:lnTo>
                  <a:lnTo>
                    <a:pt x="1218726" y="2709333"/>
                  </a:lnTo>
                  <a:lnTo>
                    <a:pt x="0" y="2709333"/>
                  </a:lnTo>
                  <a:close/>
                </a:path>
              </a:pathLst>
            </a:custGeom>
            <a:solidFill>
              <a:srgbClr val="7994A0"/>
            </a:solidFill>
          </p:spPr>
          <p:txBody>
            <a:bodyPr/>
            <a:lstStyle/>
            <a:p>
              <a:endParaRPr lang="en-IN"/>
            </a:p>
          </p:txBody>
        </p:sp>
        <p:sp>
          <p:nvSpPr>
            <p:cNvPr id="4" name="TextBox 4"/>
            <p:cNvSpPr txBox="1"/>
            <p:nvPr/>
          </p:nvSpPr>
          <p:spPr>
            <a:xfrm>
              <a:off x="0" y="-123825"/>
              <a:ext cx="1218726" cy="2833158"/>
            </a:xfrm>
            <a:prstGeom prst="rect">
              <a:avLst/>
            </a:prstGeom>
          </p:spPr>
          <p:txBody>
            <a:bodyPr lIns="50800" tIns="50800" rIns="50800" bIns="50800" rtlCol="0" anchor="ctr"/>
            <a:lstStyle/>
            <a:p>
              <a:pPr algn="ctr">
                <a:lnSpc>
                  <a:spcPts val="4079"/>
                </a:lnSpc>
              </a:pPr>
              <a:endParaRPr/>
            </a:p>
          </p:txBody>
        </p:sp>
      </p:grpSp>
      <p:grpSp>
        <p:nvGrpSpPr>
          <p:cNvPr id="5" name="Group 5"/>
          <p:cNvGrpSpPr/>
          <p:nvPr/>
        </p:nvGrpSpPr>
        <p:grpSpPr>
          <a:xfrm>
            <a:off x="12448473" y="1684924"/>
            <a:ext cx="5344227" cy="7573376"/>
            <a:chOff x="0" y="0"/>
            <a:chExt cx="827961" cy="1173314"/>
          </a:xfrm>
        </p:grpSpPr>
        <p:sp>
          <p:nvSpPr>
            <p:cNvPr id="6" name="Freeform 6"/>
            <p:cNvSpPr/>
            <p:nvPr/>
          </p:nvSpPr>
          <p:spPr>
            <a:xfrm>
              <a:off x="0" y="0"/>
              <a:ext cx="827961" cy="1173314"/>
            </a:xfrm>
            <a:custGeom>
              <a:avLst/>
              <a:gdLst/>
              <a:ahLst/>
              <a:cxnLst/>
              <a:rect l="l" t="t" r="r" b="b"/>
              <a:pathLst>
                <a:path w="827961" h="1173314">
                  <a:moveTo>
                    <a:pt x="33319" y="0"/>
                  </a:moveTo>
                  <a:lnTo>
                    <a:pt x="794642" y="0"/>
                  </a:lnTo>
                  <a:cubicBezTo>
                    <a:pt x="813043" y="0"/>
                    <a:pt x="827961" y="14917"/>
                    <a:pt x="827961" y="33319"/>
                  </a:cubicBezTo>
                  <a:lnTo>
                    <a:pt x="827961" y="1139995"/>
                  </a:lnTo>
                  <a:cubicBezTo>
                    <a:pt x="827961" y="1158397"/>
                    <a:pt x="813043" y="1173314"/>
                    <a:pt x="794642" y="1173314"/>
                  </a:cubicBezTo>
                  <a:lnTo>
                    <a:pt x="33319" y="1173314"/>
                  </a:lnTo>
                  <a:cubicBezTo>
                    <a:pt x="14917" y="1173314"/>
                    <a:pt x="0" y="1158397"/>
                    <a:pt x="0" y="1139995"/>
                  </a:cubicBezTo>
                  <a:lnTo>
                    <a:pt x="0" y="33319"/>
                  </a:lnTo>
                  <a:cubicBezTo>
                    <a:pt x="0" y="14917"/>
                    <a:pt x="14917" y="0"/>
                    <a:pt x="33319" y="0"/>
                  </a:cubicBezTo>
                  <a:close/>
                </a:path>
              </a:pathLst>
            </a:custGeom>
            <a:blipFill>
              <a:blip r:embed="rId2"/>
              <a:stretch>
                <a:fillRect l="-56349" r="-56349"/>
              </a:stretch>
            </a:blipFill>
          </p:spPr>
          <p:txBody>
            <a:bodyPr/>
            <a:lstStyle/>
            <a:p>
              <a:endParaRPr lang="en-IN"/>
            </a:p>
          </p:txBody>
        </p:sp>
      </p:grpSp>
      <p:sp>
        <p:nvSpPr>
          <p:cNvPr id="7" name="TextBox 7"/>
          <p:cNvSpPr txBox="1"/>
          <p:nvPr/>
        </p:nvSpPr>
        <p:spPr>
          <a:xfrm>
            <a:off x="1028700" y="599709"/>
            <a:ext cx="9618559" cy="1085215"/>
          </a:xfrm>
          <a:prstGeom prst="rect">
            <a:avLst/>
          </a:prstGeom>
        </p:spPr>
        <p:txBody>
          <a:bodyPr lIns="0" tIns="0" rIns="0" bIns="0" rtlCol="0" anchor="t">
            <a:spAutoFit/>
          </a:bodyPr>
          <a:lstStyle/>
          <a:p>
            <a:pPr marL="0" lvl="0" indent="0" algn="l">
              <a:lnSpc>
                <a:spcPts val="8959"/>
              </a:lnSpc>
              <a:spcBef>
                <a:spcPct val="0"/>
              </a:spcBef>
            </a:pPr>
            <a:r>
              <a:rPr lang="en-US" sz="6399" b="1" i="1">
                <a:solidFill>
                  <a:srgbClr val="0F4662"/>
                </a:solidFill>
                <a:latin typeface="Cormorant Garamond Bold Italics"/>
                <a:ea typeface="Cormorant Garamond Bold Italics"/>
                <a:cs typeface="Cormorant Garamond Bold Italics"/>
                <a:sym typeface="Cormorant Garamond Bold Italics"/>
              </a:rPr>
              <a:t>Key Insights from SQL Analysis </a:t>
            </a:r>
          </a:p>
        </p:txBody>
      </p:sp>
      <p:sp>
        <p:nvSpPr>
          <p:cNvPr id="8" name="TextBox 8"/>
          <p:cNvSpPr txBox="1"/>
          <p:nvPr/>
        </p:nvSpPr>
        <p:spPr>
          <a:xfrm>
            <a:off x="667057" y="2689225"/>
            <a:ext cx="11147192" cy="4765676"/>
          </a:xfrm>
          <a:prstGeom prst="rect">
            <a:avLst/>
          </a:prstGeom>
        </p:spPr>
        <p:txBody>
          <a:bodyPr lIns="0" tIns="0" rIns="0" bIns="0" rtlCol="0" anchor="t">
            <a:spAutoFit/>
          </a:bodyPr>
          <a:lstStyle/>
          <a:p>
            <a:pPr marL="604518" lvl="1" indent="-302259" algn="l">
              <a:lnSpc>
                <a:spcPts val="4759"/>
              </a:lnSpc>
              <a:buFont typeface="Arial"/>
              <a:buChar char="•"/>
            </a:pPr>
            <a:r>
              <a:rPr lang="en-US" sz="2799" b="1">
                <a:solidFill>
                  <a:srgbClr val="0F4662"/>
                </a:solidFill>
                <a:latin typeface="Quicksand Bold"/>
                <a:ea typeface="Quicksand Bold"/>
                <a:cs typeface="Quicksand Bold"/>
                <a:sym typeface="Quicksand Bold"/>
              </a:rPr>
              <a:t>Over 69598 stock units</a:t>
            </a:r>
            <a:r>
              <a:rPr lang="en-US" sz="2799">
                <a:solidFill>
                  <a:srgbClr val="0F4662"/>
                </a:solidFill>
                <a:latin typeface="Quicksand"/>
                <a:ea typeface="Quicksand"/>
                <a:cs typeface="Quicksand"/>
                <a:sym typeface="Quicksand"/>
              </a:rPr>
              <a:t> can be cleared by removing slow-moving items. </a:t>
            </a:r>
          </a:p>
          <a:p>
            <a:pPr marL="604518" lvl="1" indent="-302259" algn="l">
              <a:lnSpc>
                <a:spcPts val="4759"/>
              </a:lnSpc>
              <a:buFont typeface="Arial"/>
              <a:buChar char="•"/>
            </a:pPr>
            <a:r>
              <a:rPr lang="en-US" sz="2799">
                <a:solidFill>
                  <a:srgbClr val="0F4662"/>
                </a:solidFill>
                <a:latin typeface="Quicksand"/>
                <a:ea typeface="Quicksand"/>
                <a:cs typeface="Quicksand"/>
                <a:sym typeface="Quicksand"/>
              </a:rPr>
              <a:t>Only </a:t>
            </a:r>
            <a:r>
              <a:rPr lang="en-US" sz="2799" b="1">
                <a:solidFill>
                  <a:srgbClr val="0F4662"/>
                </a:solidFill>
                <a:latin typeface="Quicksand Bold"/>
                <a:ea typeface="Quicksand Bold"/>
                <a:cs typeface="Quicksand Bold"/>
                <a:sym typeface="Quicksand Bold"/>
              </a:rPr>
              <a:t>50 orders</a:t>
            </a:r>
            <a:r>
              <a:rPr lang="en-US" sz="2799">
                <a:solidFill>
                  <a:srgbClr val="0F4662"/>
                </a:solidFill>
                <a:latin typeface="Quicksand"/>
                <a:ea typeface="Quicksand"/>
                <a:cs typeface="Quicksand"/>
                <a:sym typeface="Quicksand"/>
              </a:rPr>
              <a:t> were shipped within 24 hours, suggesting the system is capable but underoptimized. </a:t>
            </a:r>
          </a:p>
          <a:p>
            <a:pPr marL="604518" lvl="1" indent="-302259" algn="l">
              <a:lnSpc>
                <a:spcPts val="4759"/>
              </a:lnSpc>
              <a:buFont typeface="Arial"/>
              <a:buChar char="•"/>
            </a:pPr>
            <a:r>
              <a:rPr lang="en-US" sz="2799" b="1">
                <a:solidFill>
                  <a:srgbClr val="0F4662"/>
                </a:solidFill>
                <a:latin typeface="Quicksand Bold"/>
                <a:ea typeface="Quicksand Bold"/>
                <a:cs typeface="Quicksand Bold"/>
                <a:sym typeface="Quicksand Bold"/>
              </a:rPr>
              <a:t>Delays</a:t>
            </a:r>
            <a:r>
              <a:rPr lang="en-US" sz="2799">
                <a:solidFill>
                  <a:srgbClr val="0F4662"/>
                </a:solidFill>
                <a:latin typeface="Quicksand"/>
                <a:ea typeface="Quicksand"/>
                <a:cs typeface="Quicksand"/>
                <a:sym typeface="Quicksand"/>
              </a:rPr>
              <a:t> due to statuses like "On Hold" or "In Process" may reflect </a:t>
            </a:r>
            <a:r>
              <a:rPr lang="en-US" sz="2799" b="1">
                <a:solidFill>
                  <a:srgbClr val="0F4662"/>
                </a:solidFill>
                <a:latin typeface="Quicksand Bold"/>
                <a:ea typeface="Quicksand Bold"/>
                <a:cs typeface="Quicksand Bold"/>
                <a:sym typeface="Quicksand Bold"/>
              </a:rPr>
              <a:t>stock shortages or process issues.</a:t>
            </a:r>
          </a:p>
          <a:p>
            <a:pPr marL="604518" lvl="1" indent="-302259" algn="l">
              <a:lnSpc>
                <a:spcPts val="4759"/>
              </a:lnSpc>
              <a:buFont typeface="Arial"/>
              <a:buChar char="•"/>
            </a:pPr>
            <a:r>
              <a:rPr lang="en-US" sz="2799">
                <a:solidFill>
                  <a:srgbClr val="0F4662"/>
                </a:solidFill>
                <a:latin typeface="Quicksand"/>
                <a:ea typeface="Quicksand"/>
                <a:cs typeface="Quicksand"/>
                <a:sym typeface="Quicksand"/>
              </a:rPr>
              <a:t>The </a:t>
            </a:r>
            <a:r>
              <a:rPr lang="en-US" sz="2799" b="1">
                <a:solidFill>
                  <a:srgbClr val="0F4662"/>
                </a:solidFill>
                <a:latin typeface="Quicksand Bold"/>
                <a:ea typeface="Quicksand Bold"/>
                <a:cs typeface="Quicksand Bold"/>
                <a:sym typeface="Quicksand Bold"/>
              </a:rPr>
              <a:t>Classic Cars</a:t>
            </a:r>
            <a:r>
              <a:rPr lang="en-US" sz="2799">
                <a:solidFill>
                  <a:srgbClr val="0F4662"/>
                </a:solidFill>
                <a:latin typeface="Quicksand"/>
                <a:ea typeface="Quicksand"/>
                <a:cs typeface="Quicksand"/>
                <a:sym typeface="Quicksand"/>
              </a:rPr>
              <a:t> product line brings in the </a:t>
            </a:r>
            <a:r>
              <a:rPr lang="en-US" sz="2799" b="1">
                <a:solidFill>
                  <a:srgbClr val="0F4662"/>
                </a:solidFill>
                <a:latin typeface="Quicksand Bold"/>
                <a:ea typeface="Quicksand Bold"/>
                <a:cs typeface="Quicksand Bold"/>
                <a:sym typeface="Quicksand Bold"/>
              </a:rPr>
              <a:t>highest revenue</a:t>
            </a:r>
            <a:r>
              <a:rPr lang="en-US" sz="2799">
                <a:solidFill>
                  <a:srgbClr val="0F4662"/>
                </a:solidFill>
                <a:latin typeface="Quicksand"/>
                <a:ea typeface="Quicksand"/>
                <a:cs typeface="Quicksand"/>
                <a:sym typeface="Quicksand"/>
              </a:rPr>
              <a:t>, while </a:t>
            </a:r>
            <a:r>
              <a:rPr lang="en-US" sz="2799" b="1">
                <a:solidFill>
                  <a:srgbClr val="0F4662"/>
                </a:solidFill>
                <a:latin typeface="Quicksand Bold"/>
                <a:ea typeface="Quicksand Bold"/>
                <a:cs typeface="Quicksand Bold"/>
                <a:sym typeface="Quicksand Bold"/>
              </a:rPr>
              <a:t>profit margins</a:t>
            </a:r>
            <a:r>
              <a:rPr lang="en-US" sz="2799">
                <a:solidFill>
                  <a:srgbClr val="0F4662"/>
                </a:solidFill>
                <a:latin typeface="Quicksand"/>
                <a:ea typeface="Quicksand"/>
                <a:cs typeface="Quicksand"/>
                <a:sym typeface="Quicksand"/>
              </a:rPr>
              <a:t> vary greatly across products.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1028700" y="2056582"/>
            <a:ext cx="16230600" cy="6715761"/>
          </a:xfrm>
          <a:prstGeom prst="rect">
            <a:avLst/>
          </a:prstGeom>
        </p:spPr>
        <p:txBody>
          <a:bodyPr lIns="0" tIns="0" rIns="0" bIns="0" rtlCol="0" anchor="t">
            <a:spAutoFit/>
          </a:bodyPr>
          <a:lstStyle/>
          <a:p>
            <a:pPr marL="604518" lvl="1" indent="-302259" algn="l">
              <a:lnSpc>
                <a:spcPts val="4479"/>
              </a:lnSpc>
              <a:buFont typeface="Arial"/>
              <a:buChar char="•"/>
            </a:pPr>
            <a:r>
              <a:rPr lang="en-US" sz="2799" b="1">
                <a:solidFill>
                  <a:srgbClr val="0F4662"/>
                </a:solidFill>
                <a:latin typeface="Quicksand Bold"/>
                <a:ea typeface="Quicksand Bold"/>
                <a:cs typeface="Quicksand Bold"/>
                <a:sym typeface="Quicksand Bold"/>
              </a:rPr>
              <a:t>Close the South Warehouse</a:t>
            </a:r>
          </a:p>
          <a:p>
            <a:pPr marL="1209036" lvl="2" indent="-403012" algn="l">
              <a:lnSpc>
                <a:spcPts val="4479"/>
              </a:lnSpc>
              <a:buFont typeface="Arial"/>
              <a:buChar char="⚬"/>
            </a:pPr>
            <a:r>
              <a:rPr lang="en-US" sz="2799" u="none" strike="noStrike">
                <a:solidFill>
                  <a:srgbClr val="0F4662"/>
                </a:solidFill>
                <a:latin typeface="Quicksand"/>
                <a:ea typeface="Quicksand"/>
                <a:cs typeface="Quicksand"/>
                <a:sym typeface="Quicksand"/>
              </a:rPr>
              <a:t>It has the lowest inventory and product diversity. Its stock can be feasibly redistributed to other facilities.</a:t>
            </a:r>
          </a:p>
          <a:p>
            <a:pPr algn="l">
              <a:lnSpc>
                <a:spcPts val="4479"/>
              </a:lnSpc>
            </a:pPr>
            <a:endParaRPr lang="en-US" sz="2799" u="none" strike="noStrike">
              <a:solidFill>
                <a:srgbClr val="0F4662"/>
              </a:solidFill>
              <a:latin typeface="Quicksand"/>
              <a:ea typeface="Quicksand"/>
              <a:cs typeface="Quicksand"/>
              <a:sym typeface="Quicksand"/>
            </a:endParaRPr>
          </a:p>
          <a:p>
            <a:pPr marL="604518" lvl="1" indent="-302259" algn="l">
              <a:lnSpc>
                <a:spcPts val="4479"/>
              </a:lnSpc>
              <a:buFont typeface="Arial"/>
              <a:buChar char="•"/>
            </a:pPr>
            <a:r>
              <a:rPr lang="en-US" sz="2799" b="1" u="none" strike="noStrike">
                <a:solidFill>
                  <a:srgbClr val="0F4662"/>
                </a:solidFill>
                <a:latin typeface="Quicksand Bold"/>
                <a:ea typeface="Quicksand Bold"/>
                <a:cs typeface="Quicksand Bold"/>
                <a:sym typeface="Quicksand Bold"/>
              </a:rPr>
              <a:t>Optimize the North Warehouse </a:t>
            </a:r>
          </a:p>
          <a:p>
            <a:pPr marL="1209036" lvl="2" indent="-403012" algn="l">
              <a:lnSpc>
                <a:spcPts val="4479"/>
              </a:lnSpc>
              <a:buFont typeface="Arial"/>
              <a:buChar char="⚬"/>
            </a:pPr>
            <a:r>
              <a:rPr lang="en-US" sz="2799" u="none" strike="noStrike">
                <a:solidFill>
                  <a:srgbClr val="0F4662"/>
                </a:solidFill>
                <a:latin typeface="Quicksand"/>
                <a:ea typeface="Quicksand"/>
                <a:cs typeface="Quicksand"/>
                <a:sym typeface="Quicksand"/>
              </a:rPr>
              <a:t>Low order fulfillment suggests inefficiency. Repurpose or scale down its role unless strategic geography demands otherwise. </a:t>
            </a:r>
          </a:p>
          <a:p>
            <a:pPr algn="l">
              <a:lnSpc>
                <a:spcPts val="4479"/>
              </a:lnSpc>
            </a:pPr>
            <a:endParaRPr lang="en-US" sz="2799" u="none" strike="noStrike">
              <a:solidFill>
                <a:srgbClr val="0F4662"/>
              </a:solidFill>
              <a:latin typeface="Quicksand"/>
              <a:ea typeface="Quicksand"/>
              <a:cs typeface="Quicksand"/>
              <a:sym typeface="Quicksand"/>
            </a:endParaRPr>
          </a:p>
          <a:p>
            <a:pPr marL="604518" lvl="1" indent="-302259" algn="l">
              <a:lnSpc>
                <a:spcPts val="4479"/>
              </a:lnSpc>
              <a:buFont typeface="Arial"/>
              <a:buChar char="•"/>
            </a:pPr>
            <a:r>
              <a:rPr lang="en-US" sz="2799" b="1" u="none" strike="noStrike">
                <a:solidFill>
                  <a:srgbClr val="0F4662"/>
                </a:solidFill>
                <a:latin typeface="Quicksand Bold"/>
                <a:ea typeface="Quicksand Bold"/>
                <a:cs typeface="Quicksand Bold"/>
                <a:sym typeface="Quicksand Bold"/>
              </a:rPr>
              <a:t>Clear Overstocked Products </a:t>
            </a:r>
          </a:p>
          <a:p>
            <a:pPr marL="1209036" lvl="2" indent="-403012" algn="l">
              <a:lnSpc>
                <a:spcPts val="4479"/>
              </a:lnSpc>
              <a:buFont typeface="Arial"/>
              <a:buChar char="⚬"/>
            </a:pPr>
            <a:r>
              <a:rPr lang="en-US" sz="2799" u="none" strike="noStrike">
                <a:solidFill>
                  <a:srgbClr val="0F4662"/>
                </a:solidFill>
                <a:latin typeface="Quicksand"/>
                <a:ea typeface="Quicksand"/>
                <a:cs typeface="Quicksand"/>
                <a:sym typeface="Quicksand"/>
              </a:rPr>
              <a:t>Prioritize removing or discounting the 44+ low-demand, high-stock items to save space and costs. </a:t>
            </a:r>
          </a:p>
          <a:p>
            <a:pPr algn="l">
              <a:lnSpc>
                <a:spcPts val="4479"/>
              </a:lnSpc>
            </a:pPr>
            <a:endParaRPr lang="en-US" sz="2799" u="none" strike="noStrike">
              <a:solidFill>
                <a:srgbClr val="0F4662"/>
              </a:solidFill>
              <a:latin typeface="Quicksand"/>
              <a:ea typeface="Quicksand"/>
              <a:cs typeface="Quicksand"/>
              <a:sym typeface="Quicksand"/>
            </a:endParaRPr>
          </a:p>
        </p:txBody>
      </p:sp>
      <p:sp>
        <p:nvSpPr>
          <p:cNvPr id="3" name="AutoShape 3"/>
          <p:cNvSpPr/>
          <p:nvPr/>
        </p:nvSpPr>
        <p:spPr>
          <a:xfrm flipV="1">
            <a:off x="1028700" y="1723024"/>
            <a:ext cx="9479216" cy="0"/>
          </a:xfrm>
          <a:prstGeom prst="line">
            <a:avLst/>
          </a:prstGeom>
          <a:ln w="76200" cap="flat">
            <a:solidFill>
              <a:srgbClr val="0F4662"/>
            </a:solidFill>
            <a:prstDash val="solid"/>
            <a:headEnd type="none" w="sm" len="sm"/>
            <a:tailEnd type="none" w="sm" len="sm"/>
          </a:ln>
        </p:spPr>
        <p:txBody>
          <a:bodyPr/>
          <a:lstStyle/>
          <a:p>
            <a:endParaRPr lang="en-IN"/>
          </a:p>
        </p:txBody>
      </p:sp>
      <p:sp>
        <p:nvSpPr>
          <p:cNvPr id="4" name="AutoShape 4"/>
          <p:cNvSpPr/>
          <p:nvPr/>
        </p:nvSpPr>
        <p:spPr>
          <a:xfrm>
            <a:off x="10767060" y="9220200"/>
            <a:ext cx="6492240" cy="0"/>
          </a:xfrm>
          <a:prstGeom prst="line">
            <a:avLst/>
          </a:prstGeom>
          <a:ln w="76200" cap="flat">
            <a:solidFill>
              <a:srgbClr val="0F4662"/>
            </a:solidFill>
            <a:prstDash val="solid"/>
            <a:headEnd type="none" w="sm" len="sm"/>
            <a:tailEnd type="none" w="sm" len="sm"/>
          </a:ln>
        </p:spPr>
        <p:txBody>
          <a:bodyPr/>
          <a:lstStyle/>
          <a:p>
            <a:endParaRPr lang="en-IN"/>
          </a:p>
        </p:txBody>
      </p:sp>
      <p:sp>
        <p:nvSpPr>
          <p:cNvPr id="5" name="TextBox 5"/>
          <p:cNvSpPr txBox="1"/>
          <p:nvPr/>
        </p:nvSpPr>
        <p:spPr>
          <a:xfrm>
            <a:off x="1028700" y="599709"/>
            <a:ext cx="9640996" cy="1085215"/>
          </a:xfrm>
          <a:prstGeom prst="rect">
            <a:avLst/>
          </a:prstGeom>
        </p:spPr>
        <p:txBody>
          <a:bodyPr lIns="0" tIns="0" rIns="0" bIns="0" rtlCol="0" anchor="t">
            <a:spAutoFit/>
          </a:bodyPr>
          <a:lstStyle/>
          <a:p>
            <a:pPr marL="0" lvl="0" indent="0" algn="l">
              <a:lnSpc>
                <a:spcPts val="8959"/>
              </a:lnSpc>
              <a:spcBef>
                <a:spcPct val="0"/>
              </a:spcBef>
            </a:pPr>
            <a:r>
              <a:rPr lang="en-US" sz="6399" b="1" i="1">
                <a:solidFill>
                  <a:srgbClr val="0F4662"/>
                </a:solidFill>
                <a:latin typeface="Cormorant Garamond Bold Italics"/>
                <a:ea typeface="Cormorant Garamond Bold Italics"/>
                <a:cs typeface="Cormorant Garamond Bold Italics"/>
                <a:sym typeface="Cormorant Garamond Bold Italics"/>
              </a:rPr>
              <a:t>Data-Driven Recommendations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1028700" y="2006599"/>
            <a:ext cx="16230600" cy="6789420"/>
          </a:xfrm>
          <a:prstGeom prst="rect">
            <a:avLst/>
          </a:prstGeom>
        </p:spPr>
        <p:txBody>
          <a:bodyPr lIns="0" tIns="0" rIns="0" bIns="0" rtlCol="0" anchor="t">
            <a:spAutoFit/>
          </a:bodyPr>
          <a:lstStyle/>
          <a:p>
            <a:pPr marL="604518" lvl="1" indent="-302259" algn="l">
              <a:lnSpc>
                <a:spcPts val="4199"/>
              </a:lnSpc>
              <a:buFont typeface="Arial"/>
              <a:buChar char="•"/>
            </a:pPr>
            <a:r>
              <a:rPr lang="en-US" sz="2799" b="1">
                <a:solidFill>
                  <a:srgbClr val="0F4662"/>
                </a:solidFill>
                <a:latin typeface="Quicksand Bold"/>
                <a:ea typeface="Quicksand Bold"/>
                <a:cs typeface="Quicksand Bold"/>
                <a:sym typeface="Quicksand Bold"/>
              </a:rPr>
              <a:t>Rebalance Inventory Based on Sales</a:t>
            </a:r>
          </a:p>
          <a:p>
            <a:pPr marL="1209036" lvl="2" indent="-403012" algn="l">
              <a:lnSpc>
                <a:spcPts val="4199"/>
              </a:lnSpc>
              <a:buFont typeface="Arial"/>
              <a:buChar char="⚬"/>
            </a:pPr>
            <a:r>
              <a:rPr lang="en-US" sz="2799">
                <a:solidFill>
                  <a:srgbClr val="0F4662"/>
                </a:solidFill>
                <a:latin typeface="Quicksand"/>
                <a:ea typeface="Quicksand"/>
                <a:cs typeface="Quicksand"/>
                <a:sym typeface="Quicksand"/>
              </a:rPr>
              <a:t>Use sales data to set minimum/maximum stock thresholds. Avoid overstocking products with slow movement. </a:t>
            </a:r>
          </a:p>
          <a:p>
            <a:pPr algn="l">
              <a:lnSpc>
                <a:spcPts val="4199"/>
              </a:lnSpc>
            </a:pPr>
            <a:endParaRPr lang="en-US" sz="2799">
              <a:solidFill>
                <a:srgbClr val="0F4662"/>
              </a:solidFill>
              <a:latin typeface="Quicksand"/>
              <a:ea typeface="Quicksand"/>
              <a:cs typeface="Quicksand"/>
              <a:sym typeface="Quicksand"/>
            </a:endParaRPr>
          </a:p>
          <a:p>
            <a:pPr marL="604518" lvl="1" indent="-302259" algn="l">
              <a:lnSpc>
                <a:spcPts val="4199"/>
              </a:lnSpc>
              <a:buFont typeface="Arial"/>
              <a:buChar char="•"/>
            </a:pPr>
            <a:r>
              <a:rPr lang="en-US" sz="2799" b="1" u="none" strike="noStrike">
                <a:solidFill>
                  <a:srgbClr val="0F4662"/>
                </a:solidFill>
                <a:latin typeface="Quicksand Bold"/>
                <a:ea typeface="Quicksand Bold"/>
                <a:cs typeface="Quicksand Bold"/>
                <a:sym typeface="Quicksand Bold"/>
              </a:rPr>
              <a:t>Invest in Top Performing Product Lines</a:t>
            </a:r>
          </a:p>
          <a:p>
            <a:pPr marL="1209036" lvl="2" indent="-403012" algn="l">
              <a:lnSpc>
                <a:spcPts val="4199"/>
              </a:lnSpc>
              <a:buFont typeface="Arial"/>
              <a:buChar char="⚬"/>
            </a:pPr>
            <a:r>
              <a:rPr lang="en-US" sz="2799" u="none" strike="noStrike">
                <a:solidFill>
                  <a:srgbClr val="0F4662"/>
                </a:solidFill>
                <a:latin typeface="Quicksand"/>
                <a:ea typeface="Quicksand"/>
                <a:cs typeface="Quicksand"/>
                <a:sym typeface="Quicksand"/>
              </a:rPr>
              <a:t>Increase stock levels and promotion of top sellers like 1992 Ferrari 360 Spider red and Classic Cars line.</a:t>
            </a:r>
          </a:p>
          <a:p>
            <a:pPr algn="l">
              <a:lnSpc>
                <a:spcPts val="4199"/>
              </a:lnSpc>
            </a:pPr>
            <a:endParaRPr lang="en-US" sz="2799" u="none" strike="noStrike">
              <a:solidFill>
                <a:srgbClr val="0F4662"/>
              </a:solidFill>
              <a:latin typeface="Quicksand"/>
              <a:ea typeface="Quicksand"/>
              <a:cs typeface="Quicksand"/>
              <a:sym typeface="Quicksand"/>
            </a:endParaRPr>
          </a:p>
          <a:p>
            <a:pPr marL="604518" lvl="1" indent="-302259" algn="l">
              <a:lnSpc>
                <a:spcPts val="4199"/>
              </a:lnSpc>
              <a:buFont typeface="Arial"/>
              <a:buChar char="•"/>
            </a:pPr>
            <a:r>
              <a:rPr lang="en-US" sz="2799" b="1" u="none" strike="noStrike">
                <a:solidFill>
                  <a:srgbClr val="0F4662"/>
                </a:solidFill>
                <a:latin typeface="Quicksand Bold"/>
                <a:ea typeface="Quicksand Bold"/>
                <a:cs typeface="Quicksand Bold"/>
                <a:sym typeface="Quicksand Bold"/>
              </a:rPr>
              <a:t>Phase Out Underperformers </a:t>
            </a:r>
          </a:p>
          <a:p>
            <a:pPr marL="1209036" lvl="2" indent="-403012" algn="l">
              <a:lnSpc>
                <a:spcPts val="4199"/>
              </a:lnSpc>
              <a:buFont typeface="Arial"/>
              <a:buChar char="⚬"/>
            </a:pPr>
            <a:r>
              <a:rPr lang="en-US" sz="2799" u="none" strike="noStrike">
                <a:solidFill>
                  <a:srgbClr val="0F4662"/>
                </a:solidFill>
                <a:latin typeface="Quicksand"/>
                <a:ea typeface="Quicksand"/>
                <a:cs typeface="Quicksand"/>
                <a:sym typeface="Quicksand"/>
              </a:rPr>
              <a:t>Gradually remove low-margin, low-sales products and weak lines like Trains.</a:t>
            </a:r>
          </a:p>
          <a:p>
            <a:pPr algn="l">
              <a:lnSpc>
                <a:spcPts val="4199"/>
              </a:lnSpc>
            </a:pPr>
            <a:endParaRPr lang="en-US" sz="2799" u="none" strike="noStrike">
              <a:solidFill>
                <a:srgbClr val="0F4662"/>
              </a:solidFill>
              <a:latin typeface="Quicksand"/>
              <a:ea typeface="Quicksand"/>
              <a:cs typeface="Quicksand"/>
              <a:sym typeface="Quicksand"/>
            </a:endParaRPr>
          </a:p>
          <a:p>
            <a:pPr marL="604518" lvl="1" indent="-302259" algn="l">
              <a:lnSpc>
                <a:spcPts val="4199"/>
              </a:lnSpc>
              <a:buFont typeface="Arial"/>
              <a:buChar char="•"/>
            </a:pPr>
            <a:r>
              <a:rPr lang="en-US" sz="2799" b="1" u="none" strike="noStrike">
                <a:solidFill>
                  <a:srgbClr val="0F4662"/>
                </a:solidFill>
                <a:latin typeface="Quicksand Bold"/>
                <a:ea typeface="Quicksand Bold"/>
                <a:cs typeface="Quicksand Bold"/>
                <a:sym typeface="Quicksand Bold"/>
              </a:rPr>
              <a:t>Streamline Fulfillment Operations</a:t>
            </a:r>
          </a:p>
          <a:p>
            <a:pPr marL="1209036" lvl="2" indent="-403012" algn="l">
              <a:lnSpc>
                <a:spcPts val="4199"/>
              </a:lnSpc>
              <a:buFont typeface="Arial"/>
              <a:buChar char="⚬"/>
            </a:pPr>
            <a:r>
              <a:rPr lang="en-US" sz="2799" u="none" strike="noStrike">
                <a:solidFill>
                  <a:srgbClr val="0F4662"/>
                </a:solidFill>
                <a:latin typeface="Quicksand"/>
                <a:ea typeface="Quicksand"/>
                <a:cs typeface="Quicksand"/>
                <a:sym typeface="Quicksand"/>
              </a:rPr>
              <a:t>Improve order handling efficiency to raise the number of 24-hour shipments.</a:t>
            </a:r>
          </a:p>
        </p:txBody>
      </p:sp>
      <p:sp>
        <p:nvSpPr>
          <p:cNvPr id="3" name="AutoShape 3"/>
          <p:cNvSpPr/>
          <p:nvPr/>
        </p:nvSpPr>
        <p:spPr>
          <a:xfrm flipV="1">
            <a:off x="1028700" y="1723024"/>
            <a:ext cx="9479216" cy="0"/>
          </a:xfrm>
          <a:prstGeom prst="line">
            <a:avLst/>
          </a:prstGeom>
          <a:ln w="76200" cap="flat">
            <a:solidFill>
              <a:srgbClr val="0F4662"/>
            </a:solidFill>
            <a:prstDash val="solid"/>
            <a:headEnd type="none" w="sm" len="sm"/>
            <a:tailEnd type="none" w="sm" len="sm"/>
          </a:ln>
        </p:spPr>
        <p:txBody>
          <a:bodyPr/>
          <a:lstStyle/>
          <a:p>
            <a:endParaRPr lang="en-IN"/>
          </a:p>
        </p:txBody>
      </p:sp>
      <p:sp>
        <p:nvSpPr>
          <p:cNvPr id="4" name="AutoShape 4"/>
          <p:cNvSpPr/>
          <p:nvPr/>
        </p:nvSpPr>
        <p:spPr>
          <a:xfrm>
            <a:off x="10767060" y="9220200"/>
            <a:ext cx="6492240" cy="0"/>
          </a:xfrm>
          <a:prstGeom prst="line">
            <a:avLst/>
          </a:prstGeom>
          <a:ln w="76200" cap="flat">
            <a:solidFill>
              <a:srgbClr val="0F4662"/>
            </a:solidFill>
            <a:prstDash val="solid"/>
            <a:headEnd type="none" w="sm" len="sm"/>
            <a:tailEnd type="none" w="sm" len="sm"/>
          </a:ln>
        </p:spPr>
        <p:txBody>
          <a:bodyPr/>
          <a:lstStyle/>
          <a:p>
            <a:endParaRPr lang="en-IN"/>
          </a:p>
        </p:txBody>
      </p:sp>
      <p:sp>
        <p:nvSpPr>
          <p:cNvPr id="5" name="TextBox 5"/>
          <p:cNvSpPr txBox="1"/>
          <p:nvPr/>
        </p:nvSpPr>
        <p:spPr>
          <a:xfrm>
            <a:off x="1028700" y="599709"/>
            <a:ext cx="9640996" cy="1085215"/>
          </a:xfrm>
          <a:prstGeom prst="rect">
            <a:avLst/>
          </a:prstGeom>
        </p:spPr>
        <p:txBody>
          <a:bodyPr lIns="0" tIns="0" rIns="0" bIns="0" rtlCol="0" anchor="t">
            <a:spAutoFit/>
          </a:bodyPr>
          <a:lstStyle/>
          <a:p>
            <a:pPr marL="0" lvl="0" indent="0" algn="l">
              <a:lnSpc>
                <a:spcPts val="8959"/>
              </a:lnSpc>
              <a:spcBef>
                <a:spcPct val="0"/>
              </a:spcBef>
            </a:pPr>
            <a:r>
              <a:rPr lang="en-US" sz="6399" b="1" i="1">
                <a:solidFill>
                  <a:srgbClr val="0F4662"/>
                </a:solidFill>
                <a:latin typeface="Cormorant Garamond Bold Italics"/>
                <a:ea typeface="Cormorant Garamond Bold Italics"/>
                <a:cs typeface="Cormorant Garamond Bold Italics"/>
                <a:sym typeface="Cormorant Garamond Bold Italics"/>
              </a:rPr>
              <a:t>Data-Driven Recommendations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1028700" y="599709"/>
            <a:ext cx="11534821" cy="1085215"/>
          </a:xfrm>
          <a:prstGeom prst="rect">
            <a:avLst/>
          </a:prstGeom>
        </p:spPr>
        <p:txBody>
          <a:bodyPr lIns="0" tIns="0" rIns="0" bIns="0" rtlCol="0" anchor="t">
            <a:spAutoFit/>
          </a:bodyPr>
          <a:lstStyle/>
          <a:p>
            <a:pPr marL="0" lvl="0" indent="0" algn="l">
              <a:lnSpc>
                <a:spcPts val="8959"/>
              </a:lnSpc>
              <a:spcBef>
                <a:spcPct val="0"/>
              </a:spcBef>
            </a:pPr>
            <a:r>
              <a:rPr lang="en-US" sz="6399" b="1" i="1">
                <a:solidFill>
                  <a:srgbClr val="0F4662"/>
                </a:solidFill>
                <a:latin typeface="Cormorant Garamond Bold Italics"/>
                <a:ea typeface="Cormorant Garamond Bold Italics"/>
                <a:cs typeface="Cormorant Garamond Bold Italics"/>
                <a:sym typeface="Cormorant Garamond Bold Italics"/>
              </a:rPr>
              <a:t>Conclusion</a:t>
            </a:r>
          </a:p>
        </p:txBody>
      </p:sp>
      <p:sp>
        <p:nvSpPr>
          <p:cNvPr id="3" name="TextBox 3"/>
          <p:cNvSpPr txBox="1"/>
          <p:nvPr/>
        </p:nvSpPr>
        <p:spPr>
          <a:xfrm>
            <a:off x="1028700" y="2068512"/>
            <a:ext cx="16230600" cy="6149976"/>
          </a:xfrm>
          <a:prstGeom prst="rect">
            <a:avLst/>
          </a:prstGeom>
        </p:spPr>
        <p:txBody>
          <a:bodyPr lIns="0" tIns="0" rIns="0" bIns="0" rtlCol="0" anchor="t">
            <a:spAutoFit/>
          </a:bodyPr>
          <a:lstStyle/>
          <a:p>
            <a:pPr marL="0" lvl="0" indent="0" algn="l">
              <a:lnSpc>
                <a:spcPts val="4929"/>
              </a:lnSpc>
            </a:pPr>
            <a:r>
              <a:rPr lang="en-US" sz="2899" dirty="0">
                <a:solidFill>
                  <a:srgbClr val="0F4662"/>
                </a:solidFill>
                <a:latin typeface="Quicksand"/>
                <a:ea typeface="Quicksand"/>
                <a:cs typeface="Quicksand"/>
                <a:sym typeface="Quicksand"/>
              </a:rPr>
              <a:t>The analysis clearly shows that Mint Classics Company has opportunities to significantly improve efficiency and reduce costs by </a:t>
            </a:r>
            <a:r>
              <a:rPr lang="en-US" sz="2899" b="1" dirty="0">
                <a:solidFill>
                  <a:srgbClr val="0F4662"/>
                </a:solidFill>
                <a:latin typeface="Quicksand Bold"/>
                <a:ea typeface="Quicksand Bold"/>
                <a:cs typeface="Quicksand Bold"/>
                <a:sym typeface="Quicksand Bold"/>
              </a:rPr>
              <a:t>closing the South warehouse and addressing inventory imbalances</a:t>
            </a:r>
            <a:r>
              <a:rPr lang="en-US" sz="2899" dirty="0">
                <a:solidFill>
                  <a:srgbClr val="0F4662"/>
                </a:solidFill>
                <a:latin typeface="Quicksand"/>
                <a:ea typeface="Quicksand"/>
                <a:cs typeface="Quicksand"/>
                <a:sym typeface="Quicksand"/>
              </a:rPr>
              <a:t>. Overstocked, slow-moving products tie up valuable space and capital, while high-performing lines deserve more focused stocking. Warehouses like the </a:t>
            </a:r>
            <a:r>
              <a:rPr lang="en-US" sz="2899" b="1" dirty="0">
                <a:solidFill>
                  <a:srgbClr val="0F4662"/>
                </a:solidFill>
                <a:latin typeface="Quicksand Bold"/>
                <a:ea typeface="Quicksand Bold"/>
                <a:cs typeface="Quicksand Bold"/>
                <a:sym typeface="Quicksand Bold"/>
              </a:rPr>
              <a:t>North</a:t>
            </a:r>
            <a:r>
              <a:rPr lang="en-US" sz="2899" dirty="0">
                <a:solidFill>
                  <a:srgbClr val="0F4662"/>
                </a:solidFill>
                <a:latin typeface="Quicksand"/>
                <a:ea typeface="Quicksand"/>
                <a:cs typeface="Quicksand"/>
                <a:sym typeface="Quicksand"/>
              </a:rPr>
              <a:t>, though not critical by inventory, may be contributing less to operations based on order fulfillment data.</a:t>
            </a:r>
          </a:p>
          <a:p>
            <a:pPr marL="0" lvl="0" indent="0" algn="l">
              <a:lnSpc>
                <a:spcPts val="4929"/>
              </a:lnSpc>
            </a:pPr>
            <a:endParaRPr lang="en-US" sz="2899" dirty="0">
              <a:solidFill>
                <a:srgbClr val="0F4662"/>
              </a:solidFill>
              <a:latin typeface="Quicksand"/>
              <a:ea typeface="Quicksand"/>
              <a:cs typeface="Quicksand"/>
              <a:sym typeface="Quicksand"/>
            </a:endParaRPr>
          </a:p>
          <a:p>
            <a:pPr marL="0" lvl="0" indent="0" algn="l">
              <a:lnSpc>
                <a:spcPts val="4929"/>
              </a:lnSpc>
            </a:pPr>
            <a:r>
              <a:rPr lang="en-US" sz="2899" u="none" strike="noStrike" dirty="0">
                <a:solidFill>
                  <a:srgbClr val="0F4662"/>
                </a:solidFill>
                <a:latin typeface="Quicksand"/>
                <a:ea typeface="Quicksand"/>
                <a:cs typeface="Quicksand"/>
                <a:sym typeface="Quicksand"/>
              </a:rPr>
              <a:t>By aligning inventory with real product demand and prioritizing high-margin and fast-selling products, the company can optimize storage, ensure faster shipping, and increase profitability. The SQL analysis provides a solid foundation for informed business decisions, offering a roadmap to sustainable inventory and warehouse management.</a:t>
            </a:r>
          </a:p>
        </p:txBody>
      </p:sp>
      <p:sp>
        <p:nvSpPr>
          <p:cNvPr id="4" name="AutoShape 4"/>
          <p:cNvSpPr/>
          <p:nvPr/>
        </p:nvSpPr>
        <p:spPr>
          <a:xfrm>
            <a:off x="1028700" y="1723024"/>
            <a:ext cx="6492240" cy="0"/>
          </a:xfrm>
          <a:prstGeom prst="line">
            <a:avLst/>
          </a:prstGeom>
          <a:ln w="76200" cap="flat">
            <a:solidFill>
              <a:srgbClr val="0F4662"/>
            </a:solidFill>
            <a:prstDash val="solid"/>
            <a:headEnd type="none" w="sm" len="sm"/>
            <a:tailEnd type="none" w="sm" len="sm"/>
          </a:ln>
        </p:spPr>
        <p:txBody>
          <a:bodyPr/>
          <a:lstStyle/>
          <a:p>
            <a:endParaRPr lang="en-IN"/>
          </a:p>
        </p:txBody>
      </p:sp>
      <p:sp>
        <p:nvSpPr>
          <p:cNvPr id="5" name="AutoShape 5"/>
          <p:cNvSpPr/>
          <p:nvPr/>
        </p:nvSpPr>
        <p:spPr>
          <a:xfrm>
            <a:off x="10767060" y="9220200"/>
            <a:ext cx="6492240" cy="0"/>
          </a:xfrm>
          <a:prstGeom prst="line">
            <a:avLst/>
          </a:prstGeom>
          <a:ln w="76200" cap="flat">
            <a:solidFill>
              <a:srgbClr val="0F4662"/>
            </a:solidFill>
            <a:prstDash val="solid"/>
            <a:headEnd type="none" w="sm" len="sm"/>
            <a:tailEnd type="none" w="sm" len="sm"/>
          </a:ln>
        </p:spPr>
        <p:txBody>
          <a:bodyPr/>
          <a:lstStyle/>
          <a:p>
            <a:endParaRPr lang="en-I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3442710" y="3369664"/>
            <a:ext cx="11402580" cy="3185722"/>
          </a:xfrm>
          <a:prstGeom prst="rect">
            <a:avLst/>
          </a:prstGeom>
        </p:spPr>
        <p:txBody>
          <a:bodyPr lIns="0" tIns="0" rIns="0" bIns="0" rtlCol="0" anchor="t">
            <a:spAutoFit/>
          </a:bodyPr>
          <a:lstStyle/>
          <a:p>
            <a:pPr marL="0" lvl="0" indent="0" algn="ctr">
              <a:lnSpc>
                <a:spcPts val="26009"/>
              </a:lnSpc>
              <a:spcBef>
                <a:spcPct val="0"/>
              </a:spcBef>
            </a:pPr>
            <a:r>
              <a:rPr lang="en-US" sz="18577" b="1" i="1">
                <a:solidFill>
                  <a:srgbClr val="0F4662"/>
                </a:solidFill>
                <a:latin typeface="Cormorant Garamond Bold Italics"/>
                <a:ea typeface="Cormorant Garamond Bold Italics"/>
                <a:cs typeface="Cormorant Garamond Bold Italics"/>
                <a:sym typeface="Cormorant Garamond Bold Italics"/>
              </a:rPr>
              <a:t>Thank you</a:t>
            </a:r>
          </a:p>
        </p:txBody>
      </p:sp>
      <p:sp>
        <p:nvSpPr>
          <p:cNvPr id="3" name="AutoShape 3"/>
          <p:cNvSpPr/>
          <p:nvPr/>
        </p:nvSpPr>
        <p:spPr>
          <a:xfrm>
            <a:off x="5897880" y="2215083"/>
            <a:ext cx="6492240" cy="0"/>
          </a:xfrm>
          <a:prstGeom prst="line">
            <a:avLst/>
          </a:prstGeom>
          <a:ln w="76200" cap="flat">
            <a:solidFill>
              <a:srgbClr val="0F4662"/>
            </a:solidFill>
            <a:prstDash val="solid"/>
            <a:headEnd type="none" w="sm" len="sm"/>
            <a:tailEnd type="none" w="sm" len="sm"/>
          </a:ln>
        </p:spPr>
        <p:txBody>
          <a:bodyPr/>
          <a:lstStyle/>
          <a:p>
            <a:endParaRPr lang="en-IN"/>
          </a:p>
        </p:txBody>
      </p:sp>
      <p:sp>
        <p:nvSpPr>
          <p:cNvPr id="4" name="Freeform 4"/>
          <p:cNvSpPr/>
          <p:nvPr/>
        </p:nvSpPr>
        <p:spPr>
          <a:xfrm>
            <a:off x="8304001" y="1116666"/>
            <a:ext cx="1679997" cy="249900"/>
          </a:xfrm>
          <a:custGeom>
            <a:avLst/>
            <a:gdLst/>
            <a:ahLst/>
            <a:cxnLst/>
            <a:rect l="l" t="t" r="r" b="b"/>
            <a:pathLst>
              <a:path w="1679997" h="249900">
                <a:moveTo>
                  <a:pt x="0" y="0"/>
                </a:moveTo>
                <a:lnTo>
                  <a:pt x="1679998" y="0"/>
                </a:lnTo>
                <a:lnTo>
                  <a:pt x="1679998"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5" name="AutoShape 5"/>
          <p:cNvSpPr/>
          <p:nvPr/>
        </p:nvSpPr>
        <p:spPr>
          <a:xfrm>
            <a:off x="5897880" y="8159883"/>
            <a:ext cx="6492240" cy="0"/>
          </a:xfrm>
          <a:prstGeom prst="line">
            <a:avLst/>
          </a:prstGeom>
          <a:ln w="76200" cap="flat">
            <a:solidFill>
              <a:srgbClr val="0F4662"/>
            </a:solidFill>
            <a:prstDash val="solid"/>
            <a:headEnd type="none" w="sm" len="sm"/>
            <a:tailEnd type="none" w="sm" len="sm"/>
          </a:ln>
        </p:spPr>
        <p:txBody>
          <a:bodyPr/>
          <a:lstStyle/>
          <a:p>
            <a:endParaRPr lang="en-IN"/>
          </a:p>
        </p:txBody>
      </p:sp>
      <p:sp>
        <p:nvSpPr>
          <p:cNvPr id="6" name="Freeform 6"/>
          <p:cNvSpPr/>
          <p:nvPr/>
        </p:nvSpPr>
        <p:spPr>
          <a:xfrm>
            <a:off x="8304001" y="9008400"/>
            <a:ext cx="1679997" cy="249900"/>
          </a:xfrm>
          <a:custGeom>
            <a:avLst/>
            <a:gdLst/>
            <a:ahLst/>
            <a:cxnLst/>
            <a:rect l="l" t="t" r="r" b="b"/>
            <a:pathLst>
              <a:path w="1679997" h="249900">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1028700" y="2252162"/>
            <a:ext cx="16230600" cy="6334126"/>
          </a:xfrm>
          <a:prstGeom prst="rect">
            <a:avLst/>
          </a:prstGeom>
        </p:spPr>
        <p:txBody>
          <a:bodyPr lIns="0" tIns="0" rIns="0" bIns="0" rtlCol="0" anchor="t">
            <a:spAutoFit/>
          </a:bodyPr>
          <a:lstStyle/>
          <a:p>
            <a:pPr algn="l">
              <a:lnSpc>
                <a:spcPts val="5099"/>
              </a:lnSpc>
            </a:pPr>
            <a:r>
              <a:rPr lang="en-US" sz="2999">
                <a:solidFill>
                  <a:srgbClr val="0F4662"/>
                </a:solidFill>
                <a:latin typeface="Quicksand"/>
                <a:ea typeface="Quicksand"/>
                <a:cs typeface="Quicksand"/>
                <a:sym typeface="Quicksand"/>
              </a:rPr>
              <a:t>Mint Classics Company is a growing business specializing in the sale of collectible and classic model vehicles. As part of a cost-reduction initiative, the company seeks to streamline its operations by closing one of its storage facilities while ensuring that customer service—particularly rapid order fulfillment—remains uncompromised. </a:t>
            </a:r>
          </a:p>
          <a:p>
            <a:pPr algn="l">
              <a:lnSpc>
                <a:spcPts val="5099"/>
              </a:lnSpc>
            </a:pPr>
            <a:endParaRPr lang="en-US" sz="2999">
              <a:solidFill>
                <a:srgbClr val="0F4662"/>
              </a:solidFill>
              <a:latin typeface="Quicksand"/>
              <a:ea typeface="Quicksand"/>
              <a:cs typeface="Quicksand"/>
              <a:sym typeface="Quicksand"/>
            </a:endParaRPr>
          </a:p>
          <a:p>
            <a:pPr marL="0" lvl="0" indent="0" algn="l">
              <a:lnSpc>
                <a:spcPts val="5099"/>
              </a:lnSpc>
            </a:pPr>
            <a:r>
              <a:rPr lang="en-US" sz="2999">
                <a:solidFill>
                  <a:srgbClr val="0F4662"/>
                </a:solidFill>
                <a:latin typeface="Quicksand"/>
                <a:ea typeface="Quicksand"/>
                <a:cs typeface="Quicksand"/>
                <a:sym typeface="Quicksand"/>
              </a:rPr>
              <a:t>In this context, the role of a data analyst becomes essential. By leveraging data stored in the company’s relational database, analysts can uncover patterns in sales, inventory distribution, and shipping performance. The goal is to determine whether inventory levels are aligned with actual product demand and whether resources can be consolidated without impacting operational efficiency. </a:t>
            </a:r>
          </a:p>
        </p:txBody>
      </p:sp>
      <p:sp>
        <p:nvSpPr>
          <p:cNvPr id="3" name="AutoShape 3"/>
          <p:cNvSpPr/>
          <p:nvPr/>
        </p:nvSpPr>
        <p:spPr>
          <a:xfrm>
            <a:off x="1028700" y="1723024"/>
            <a:ext cx="6492240" cy="0"/>
          </a:xfrm>
          <a:prstGeom prst="line">
            <a:avLst/>
          </a:prstGeom>
          <a:ln w="76200" cap="flat">
            <a:solidFill>
              <a:srgbClr val="0F4662"/>
            </a:solidFill>
            <a:prstDash val="solid"/>
            <a:headEnd type="none" w="sm" len="sm"/>
            <a:tailEnd type="none" w="sm" len="sm"/>
          </a:ln>
        </p:spPr>
        <p:txBody>
          <a:bodyPr/>
          <a:lstStyle/>
          <a:p>
            <a:endParaRPr lang="en-IN"/>
          </a:p>
        </p:txBody>
      </p:sp>
      <p:sp>
        <p:nvSpPr>
          <p:cNvPr id="4" name="AutoShape 4"/>
          <p:cNvSpPr/>
          <p:nvPr/>
        </p:nvSpPr>
        <p:spPr>
          <a:xfrm>
            <a:off x="10767060" y="9258300"/>
            <a:ext cx="6492240" cy="0"/>
          </a:xfrm>
          <a:prstGeom prst="line">
            <a:avLst/>
          </a:prstGeom>
          <a:ln w="76200" cap="flat">
            <a:solidFill>
              <a:srgbClr val="0F4662"/>
            </a:solidFill>
            <a:prstDash val="solid"/>
            <a:headEnd type="none" w="sm" len="sm"/>
            <a:tailEnd type="none" w="sm" len="sm"/>
          </a:ln>
        </p:spPr>
        <p:txBody>
          <a:bodyPr/>
          <a:lstStyle/>
          <a:p>
            <a:endParaRPr lang="en-IN"/>
          </a:p>
        </p:txBody>
      </p:sp>
      <p:sp>
        <p:nvSpPr>
          <p:cNvPr id="5" name="TextBox 5"/>
          <p:cNvSpPr txBox="1"/>
          <p:nvPr/>
        </p:nvSpPr>
        <p:spPr>
          <a:xfrm>
            <a:off x="1028700" y="599709"/>
            <a:ext cx="8048163" cy="1085215"/>
          </a:xfrm>
          <a:prstGeom prst="rect">
            <a:avLst/>
          </a:prstGeom>
        </p:spPr>
        <p:txBody>
          <a:bodyPr lIns="0" tIns="0" rIns="0" bIns="0" rtlCol="0" anchor="t">
            <a:spAutoFit/>
          </a:bodyPr>
          <a:lstStyle/>
          <a:p>
            <a:pPr marL="0" lvl="0" indent="0" algn="l">
              <a:lnSpc>
                <a:spcPts val="8959"/>
              </a:lnSpc>
              <a:spcBef>
                <a:spcPct val="0"/>
              </a:spcBef>
            </a:pPr>
            <a:r>
              <a:rPr lang="en-US" sz="6399" b="1" i="1">
                <a:solidFill>
                  <a:srgbClr val="0F4662"/>
                </a:solidFill>
                <a:latin typeface="Cormorant Garamond Bold Italics"/>
                <a:ea typeface="Cormorant Garamond Bold Italics"/>
                <a:cs typeface="Cormorant Garamond Bold Italics"/>
                <a:sym typeface="Cormorant Garamond Bold Italics"/>
              </a:rPr>
              <a:t>Introduction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1028700" y="3181350"/>
            <a:ext cx="16230600" cy="3781426"/>
          </a:xfrm>
          <a:prstGeom prst="rect">
            <a:avLst/>
          </a:prstGeom>
        </p:spPr>
        <p:txBody>
          <a:bodyPr lIns="0" tIns="0" rIns="0" bIns="0" rtlCol="0" anchor="t">
            <a:spAutoFit/>
          </a:bodyPr>
          <a:lstStyle/>
          <a:p>
            <a:pPr algn="l">
              <a:lnSpc>
                <a:spcPts val="5099"/>
              </a:lnSpc>
            </a:pPr>
            <a:r>
              <a:rPr lang="en-US" sz="2999">
                <a:solidFill>
                  <a:srgbClr val="0F4662"/>
                </a:solidFill>
                <a:latin typeface="Quicksand"/>
                <a:ea typeface="Quicksand"/>
                <a:cs typeface="Quicksand"/>
                <a:sym typeface="Quicksand"/>
              </a:rPr>
              <a:t>This project was conducted using MySQL Workbench and a provided data model, aiming to:</a:t>
            </a:r>
          </a:p>
          <a:p>
            <a:pPr algn="l">
              <a:lnSpc>
                <a:spcPts val="5099"/>
              </a:lnSpc>
            </a:pPr>
            <a:endParaRPr lang="en-US" sz="2999">
              <a:solidFill>
                <a:srgbClr val="0F4662"/>
              </a:solidFill>
              <a:latin typeface="Quicksand"/>
              <a:ea typeface="Quicksand"/>
              <a:cs typeface="Quicksand"/>
              <a:sym typeface="Quicksand"/>
            </a:endParaRPr>
          </a:p>
          <a:p>
            <a:pPr algn="l">
              <a:lnSpc>
                <a:spcPts val="5099"/>
              </a:lnSpc>
            </a:pPr>
            <a:r>
              <a:rPr lang="en-US" sz="2999">
                <a:solidFill>
                  <a:srgbClr val="0F4662"/>
                </a:solidFill>
                <a:latin typeface="Quicksand"/>
                <a:ea typeface="Quicksand"/>
                <a:cs typeface="Quicksand"/>
                <a:sym typeface="Quicksand"/>
              </a:rPr>
              <a:t>• Understand where inventory is stored and how it is performing. </a:t>
            </a:r>
          </a:p>
          <a:p>
            <a:pPr algn="l">
              <a:lnSpc>
                <a:spcPts val="5099"/>
              </a:lnSpc>
            </a:pPr>
            <a:r>
              <a:rPr lang="en-US" sz="2999">
                <a:solidFill>
                  <a:srgbClr val="0F4662"/>
                </a:solidFill>
                <a:latin typeface="Quicksand"/>
                <a:ea typeface="Quicksand"/>
                <a:cs typeface="Quicksand"/>
                <a:sym typeface="Quicksand"/>
              </a:rPr>
              <a:t>• Identify slow-moving or stagnant products that could be discontinued.</a:t>
            </a:r>
          </a:p>
          <a:p>
            <a:pPr algn="l">
              <a:lnSpc>
                <a:spcPts val="5099"/>
              </a:lnSpc>
            </a:pPr>
            <a:r>
              <a:rPr lang="en-US" sz="2999">
                <a:solidFill>
                  <a:srgbClr val="0F4662"/>
                </a:solidFill>
                <a:latin typeface="Quicksand"/>
                <a:ea typeface="Quicksand"/>
                <a:cs typeface="Quicksand"/>
                <a:sym typeface="Quicksand"/>
              </a:rPr>
              <a:t>• Recommend strategies for redistributing or reducing inventory to support the potential closure of a warehouse.</a:t>
            </a:r>
          </a:p>
        </p:txBody>
      </p:sp>
      <p:sp>
        <p:nvSpPr>
          <p:cNvPr id="3" name="AutoShape 3"/>
          <p:cNvSpPr/>
          <p:nvPr/>
        </p:nvSpPr>
        <p:spPr>
          <a:xfrm>
            <a:off x="1028700" y="1723024"/>
            <a:ext cx="6492240" cy="0"/>
          </a:xfrm>
          <a:prstGeom prst="line">
            <a:avLst/>
          </a:prstGeom>
          <a:ln w="76200" cap="flat">
            <a:solidFill>
              <a:srgbClr val="0F4662"/>
            </a:solidFill>
            <a:prstDash val="solid"/>
            <a:headEnd type="none" w="sm" len="sm"/>
            <a:tailEnd type="none" w="sm" len="sm"/>
          </a:ln>
        </p:spPr>
        <p:txBody>
          <a:bodyPr/>
          <a:lstStyle/>
          <a:p>
            <a:endParaRPr lang="en-IN"/>
          </a:p>
        </p:txBody>
      </p:sp>
      <p:sp>
        <p:nvSpPr>
          <p:cNvPr id="4" name="AutoShape 4"/>
          <p:cNvSpPr/>
          <p:nvPr/>
        </p:nvSpPr>
        <p:spPr>
          <a:xfrm>
            <a:off x="10767060" y="9258300"/>
            <a:ext cx="6492240" cy="0"/>
          </a:xfrm>
          <a:prstGeom prst="line">
            <a:avLst/>
          </a:prstGeom>
          <a:ln w="76200" cap="flat">
            <a:solidFill>
              <a:srgbClr val="0F4662"/>
            </a:solidFill>
            <a:prstDash val="solid"/>
            <a:headEnd type="none" w="sm" len="sm"/>
            <a:tailEnd type="none" w="sm" len="sm"/>
          </a:ln>
        </p:spPr>
        <p:txBody>
          <a:bodyPr/>
          <a:lstStyle/>
          <a:p>
            <a:endParaRPr lang="en-IN"/>
          </a:p>
        </p:txBody>
      </p:sp>
      <p:sp>
        <p:nvSpPr>
          <p:cNvPr id="5" name="TextBox 5"/>
          <p:cNvSpPr txBox="1"/>
          <p:nvPr/>
        </p:nvSpPr>
        <p:spPr>
          <a:xfrm>
            <a:off x="1028700" y="599709"/>
            <a:ext cx="8048163" cy="1085215"/>
          </a:xfrm>
          <a:prstGeom prst="rect">
            <a:avLst/>
          </a:prstGeom>
        </p:spPr>
        <p:txBody>
          <a:bodyPr lIns="0" tIns="0" rIns="0" bIns="0" rtlCol="0" anchor="t">
            <a:spAutoFit/>
          </a:bodyPr>
          <a:lstStyle/>
          <a:p>
            <a:pPr marL="0" lvl="0" indent="0" algn="l">
              <a:lnSpc>
                <a:spcPts val="8959"/>
              </a:lnSpc>
              <a:spcBef>
                <a:spcPct val="0"/>
              </a:spcBef>
            </a:pPr>
            <a:r>
              <a:rPr lang="en-US" sz="6399" b="1" i="1">
                <a:solidFill>
                  <a:srgbClr val="0F4662"/>
                </a:solidFill>
                <a:latin typeface="Cormorant Garamond Bold Italics"/>
                <a:ea typeface="Cormorant Garamond Bold Italics"/>
                <a:cs typeface="Cormorant Garamond Bold Italics"/>
                <a:sym typeface="Cormorant Garamond Bold Italics"/>
              </a:rPr>
              <a:t>Introduction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1664771" y="1809453"/>
            <a:ext cx="5539941" cy="7448847"/>
            <a:chOff x="0" y="0"/>
            <a:chExt cx="858282" cy="1154021"/>
          </a:xfrm>
        </p:grpSpPr>
        <p:sp>
          <p:nvSpPr>
            <p:cNvPr id="3" name="Freeform 3"/>
            <p:cNvSpPr/>
            <p:nvPr/>
          </p:nvSpPr>
          <p:spPr>
            <a:xfrm>
              <a:off x="0" y="0"/>
              <a:ext cx="858282" cy="1154021"/>
            </a:xfrm>
            <a:custGeom>
              <a:avLst/>
              <a:gdLst/>
              <a:ahLst/>
              <a:cxnLst/>
              <a:rect l="l" t="t" r="r" b="b"/>
              <a:pathLst>
                <a:path w="858282" h="1154021">
                  <a:moveTo>
                    <a:pt x="32142" y="0"/>
                  </a:moveTo>
                  <a:lnTo>
                    <a:pt x="826140" y="0"/>
                  </a:lnTo>
                  <a:cubicBezTo>
                    <a:pt x="843892" y="0"/>
                    <a:pt x="858282" y="14390"/>
                    <a:pt x="858282" y="32142"/>
                  </a:cubicBezTo>
                  <a:lnTo>
                    <a:pt x="858282" y="1121879"/>
                  </a:lnTo>
                  <a:cubicBezTo>
                    <a:pt x="858282" y="1130404"/>
                    <a:pt x="854896" y="1138579"/>
                    <a:pt x="848868" y="1144607"/>
                  </a:cubicBezTo>
                  <a:cubicBezTo>
                    <a:pt x="842840" y="1150635"/>
                    <a:pt x="834665" y="1154021"/>
                    <a:pt x="826140" y="1154021"/>
                  </a:cubicBezTo>
                  <a:lnTo>
                    <a:pt x="32142" y="1154021"/>
                  </a:lnTo>
                  <a:cubicBezTo>
                    <a:pt x="23617" y="1154021"/>
                    <a:pt x="15442" y="1150635"/>
                    <a:pt x="9414" y="1144607"/>
                  </a:cubicBezTo>
                  <a:cubicBezTo>
                    <a:pt x="3386" y="1138579"/>
                    <a:pt x="0" y="1130404"/>
                    <a:pt x="0" y="1121879"/>
                  </a:cubicBezTo>
                  <a:lnTo>
                    <a:pt x="0" y="32142"/>
                  </a:lnTo>
                  <a:cubicBezTo>
                    <a:pt x="0" y="14390"/>
                    <a:pt x="14390" y="0"/>
                    <a:pt x="32142" y="0"/>
                  </a:cubicBezTo>
                  <a:close/>
                </a:path>
              </a:pathLst>
            </a:custGeom>
            <a:blipFill>
              <a:blip r:embed="rId2"/>
              <a:stretch>
                <a:fillRect t="-5710" b="-5710"/>
              </a:stretch>
            </a:blipFill>
          </p:spPr>
          <p:txBody>
            <a:bodyPr/>
            <a:lstStyle/>
            <a:p>
              <a:endParaRPr lang="en-IN"/>
            </a:p>
          </p:txBody>
        </p:sp>
      </p:grpSp>
      <p:grpSp>
        <p:nvGrpSpPr>
          <p:cNvPr id="4" name="Group 4"/>
          <p:cNvGrpSpPr/>
          <p:nvPr/>
        </p:nvGrpSpPr>
        <p:grpSpPr>
          <a:xfrm>
            <a:off x="8449761" y="0"/>
            <a:ext cx="9838239" cy="10287000"/>
            <a:chOff x="0" y="0"/>
            <a:chExt cx="2591141" cy="2709333"/>
          </a:xfrm>
        </p:grpSpPr>
        <p:sp>
          <p:nvSpPr>
            <p:cNvPr id="5" name="Freeform 5"/>
            <p:cNvSpPr/>
            <p:nvPr/>
          </p:nvSpPr>
          <p:spPr>
            <a:xfrm>
              <a:off x="0" y="0"/>
              <a:ext cx="2591141" cy="2709333"/>
            </a:xfrm>
            <a:custGeom>
              <a:avLst/>
              <a:gdLst/>
              <a:ahLst/>
              <a:cxnLst/>
              <a:rect l="l" t="t" r="r" b="b"/>
              <a:pathLst>
                <a:path w="2591141" h="2709333">
                  <a:moveTo>
                    <a:pt x="0" y="0"/>
                  </a:moveTo>
                  <a:lnTo>
                    <a:pt x="2591141" y="0"/>
                  </a:lnTo>
                  <a:lnTo>
                    <a:pt x="2591141" y="2709333"/>
                  </a:lnTo>
                  <a:lnTo>
                    <a:pt x="0" y="2709333"/>
                  </a:lnTo>
                  <a:close/>
                </a:path>
              </a:pathLst>
            </a:custGeom>
            <a:solidFill>
              <a:srgbClr val="DBE5EA"/>
            </a:solidFill>
          </p:spPr>
          <p:txBody>
            <a:bodyPr/>
            <a:lstStyle/>
            <a:p>
              <a:endParaRPr lang="en-IN"/>
            </a:p>
          </p:txBody>
        </p:sp>
        <p:sp>
          <p:nvSpPr>
            <p:cNvPr id="6" name="TextBox 6"/>
            <p:cNvSpPr txBox="1"/>
            <p:nvPr/>
          </p:nvSpPr>
          <p:spPr>
            <a:xfrm>
              <a:off x="0" y="-123825"/>
              <a:ext cx="2591141" cy="2833158"/>
            </a:xfrm>
            <a:prstGeom prst="rect">
              <a:avLst/>
            </a:prstGeom>
          </p:spPr>
          <p:txBody>
            <a:bodyPr lIns="50800" tIns="50800" rIns="50800" bIns="50800" rtlCol="0" anchor="ctr"/>
            <a:lstStyle/>
            <a:p>
              <a:pPr algn="ctr">
                <a:lnSpc>
                  <a:spcPts val="4079"/>
                </a:lnSpc>
              </a:pPr>
              <a:endParaRPr/>
            </a:p>
          </p:txBody>
        </p:sp>
      </p:grpSp>
      <p:sp>
        <p:nvSpPr>
          <p:cNvPr id="7" name="TextBox 7"/>
          <p:cNvSpPr txBox="1"/>
          <p:nvPr/>
        </p:nvSpPr>
        <p:spPr>
          <a:xfrm>
            <a:off x="1028700" y="599709"/>
            <a:ext cx="9480749" cy="1085215"/>
          </a:xfrm>
          <a:prstGeom prst="rect">
            <a:avLst/>
          </a:prstGeom>
        </p:spPr>
        <p:txBody>
          <a:bodyPr lIns="0" tIns="0" rIns="0" bIns="0" rtlCol="0" anchor="t">
            <a:spAutoFit/>
          </a:bodyPr>
          <a:lstStyle/>
          <a:p>
            <a:pPr marL="0" lvl="0" indent="0" algn="l">
              <a:lnSpc>
                <a:spcPts val="8959"/>
              </a:lnSpc>
              <a:spcBef>
                <a:spcPct val="0"/>
              </a:spcBef>
            </a:pPr>
            <a:r>
              <a:rPr lang="en-US" sz="6399" b="1" i="1">
                <a:solidFill>
                  <a:srgbClr val="0F4662"/>
                </a:solidFill>
                <a:latin typeface="Cormorant Garamond Bold Italics"/>
                <a:ea typeface="Cormorant Garamond Bold Italics"/>
                <a:cs typeface="Cormorant Garamond Bold Italics"/>
                <a:sym typeface="Cormorant Garamond Bold Italics"/>
              </a:rPr>
              <a:t>Project Goals</a:t>
            </a:r>
          </a:p>
        </p:txBody>
      </p:sp>
      <p:sp>
        <p:nvSpPr>
          <p:cNvPr id="8" name="TextBox 8"/>
          <p:cNvSpPr txBox="1"/>
          <p:nvPr/>
        </p:nvSpPr>
        <p:spPr>
          <a:xfrm>
            <a:off x="8652617" y="2027481"/>
            <a:ext cx="8606683" cy="1000125"/>
          </a:xfrm>
          <a:prstGeom prst="rect">
            <a:avLst/>
          </a:prstGeom>
        </p:spPr>
        <p:txBody>
          <a:bodyPr lIns="0" tIns="0" rIns="0" bIns="0" rtlCol="0" anchor="t">
            <a:spAutoFit/>
          </a:bodyPr>
          <a:lstStyle/>
          <a:p>
            <a:pPr marL="518160" lvl="1" indent="-259080" algn="l">
              <a:lnSpc>
                <a:spcPts val="4079"/>
              </a:lnSpc>
              <a:buFont typeface="Arial"/>
              <a:buChar char="•"/>
            </a:pPr>
            <a:r>
              <a:rPr lang="en-US" sz="2400">
                <a:solidFill>
                  <a:srgbClr val="0F4662"/>
                </a:solidFill>
                <a:latin typeface="Quicksand"/>
                <a:ea typeface="Quicksand"/>
                <a:cs typeface="Quicksand"/>
                <a:sym typeface="Quicksand"/>
              </a:rPr>
              <a:t>Provide data-driven recommendations for the potential closure of one of Mint Classics' storage facilities. </a:t>
            </a:r>
          </a:p>
        </p:txBody>
      </p:sp>
      <p:sp>
        <p:nvSpPr>
          <p:cNvPr id="9" name="TextBox 9"/>
          <p:cNvSpPr txBox="1"/>
          <p:nvPr/>
        </p:nvSpPr>
        <p:spPr>
          <a:xfrm>
            <a:off x="8652617" y="5377836"/>
            <a:ext cx="8606683" cy="1000125"/>
          </a:xfrm>
          <a:prstGeom prst="rect">
            <a:avLst/>
          </a:prstGeom>
        </p:spPr>
        <p:txBody>
          <a:bodyPr lIns="0" tIns="0" rIns="0" bIns="0" rtlCol="0" anchor="t">
            <a:spAutoFit/>
          </a:bodyPr>
          <a:lstStyle/>
          <a:p>
            <a:pPr marL="518160" lvl="1" indent="-259080" algn="l">
              <a:lnSpc>
                <a:spcPts val="4079"/>
              </a:lnSpc>
              <a:buFont typeface="Arial"/>
              <a:buChar char="•"/>
            </a:pPr>
            <a:r>
              <a:rPr lang="en-US" sz="2400">
                <a:solidFill>
                  <a:srgbClr val="0F4662"/>
                </a:solidFill>
                <a:latin typeface="Quicksand"/>
                <a:ea typeface="Quicksand"/>
                <a:cs typeface="Quicksand"/>
                <a:sym typeface="Quicksand"/>
              </a:rPr>
              <a:t>Detect underperforming product lines, overstocked items, and warehouse inefficiencies. </a:t>
            </a:r>
          </a:p>
        </p:txBody>
      </p:sp>
      <p:sp>
        <p:nvSpPr>
          <p:cNvPr id="10" name="TextBox 10"/>
          <p:cNvSpPr txBox="1"/>
          <p:nvPr/>
        </p:nvSpPr>
        <p:spPr>
          <a:xfrm>
            <a:off x="8652617" y="3688736"/>
            <a:ext cx="8606683" cy="1000125"/>
          </a:xfrm>
          <a:prstGeom prst="rect">
            <a:avLst/>
          </a:prstGeom>
        </p:spPr>
        <p:txBody>
          <a:bodyPr lIns="0" tIns="0" rIns="0" bIns="0" rtlCol="0" anchor="t">
            <a:spAutoFit/>
          </a:bodyPr>
          <a:lstStyle/>
          <a:p>
            <a:pPr marL="518160" lvl="1" indent="-259080" algn="l">
              <a:lnSpc>
                <a:spcPts val="4079"/>
              </a:lnSpc>
              <a:buFont typeface="Arial"/>
              <a:buChar char="•"/>
            </a:pPr>
            <a:r>
              <a:rPr lang="en-US" sz="2400">
                <a:solidFill>
                  <a:srgbClr val="0F4662"/>
                </a:solidFill>
                <a:latin typeface="Quicksand"/>
                <a:ea typeface="Quicksand"/>
                <a:cs typeface="Quicksand"/>
                <a:sym typeface="Quicksand"/>
              </a:rPr>
              <a:t> Discover how current inventory levels align with product demand and sales performance.</a:t>
            </a:r>
          </a:p>
        </p:txBody>
      </p:sp>
      <p:sp>
        <p:nvSpPr>
          <p:cNvPr id="11" name="TextBox 11"/>
          <p:cNvSpPr txBox="1"/>
          <p:nvPr/>
        </p:nvSpPr>
        <p:spPr>
          <a:xfrm>
            <a:off x="8652617" y="1561099"/>
            <a:ext cx="8606683" cy="518255"/>
          </a:xfrm>
          <a:prstGeom prst="rect">
            <a:avLst/>
          </a:prstGeom>
        </p:spPr>
        <p:txBody>
          <a:bodyPr lIns="0" tIns="0" rIns="0" bIns="0" rtlCol="0" anchor="t">
            <a:spAutoFit/>
          </a:bodyPr>
          <a:lstStyle/>
          <a:p>
            <a:pPr marL="0" lvl="0" indent="0" algn="l">
              <a:lnSpc>
                <a:spcPts val="4485"/>
              </a:lnSpc>
            </a:pPr>
            <a:r>
              <a:rPr lang="en-US" sz="2638" b="1">
                <a:solidFill>
                  <a:srgbClr val="0F4662"/>
                </a:solidFill>
                <a:latin typeface="Quicksand Bold"/>
                <a:ea typeface="Quicksand Bold"/>
                <a:cs typeface="Quicksand Bold"/>
                <a:sym typeface="Quicksand Bold"/>
              </a:rPr>
              <a:t>Support Strategic Decision-Making:</a:t>
            </a:r>
          </a:p>
        </p:txBody>
      </p:sp>
      <p:sp>
        <p:nvSpPr>
          <p:cNvPr id="12" name="TextBox 12"/>
          <p:cNvSpPr txBox="1"/>
          <p:nvPr/>
        </p:nvSpPr>
        <p:spPr>
          <a:xfrm>
            <a:off x="8652617" y="4860311"/>
            <a:ext cx="8606683" cy="565150"/>
          </a:xfrm>
          <a:prstGeom prst="rect">
            <a:avLst/>
          </a:prstGeom>
        </p:spPr>
        <p:txBody>
          <a:bodyPr lIns="0" tIns="0" rIns="0" bIns="0" rtlCol="0" anchor="t">
            <a:spAutoFit/>
          </a:bodyPr>
          <a:lstStyle/>
          <a:p>
            <a:pPr marL="0" lvl="0" indent="0" algn="l">
              <a:lnSpc>
                <a:spcPts val="4759"/>
              </a:lnSpc>
            </a:pPr>
            <a:r>
              <a:rPr lang="en-US" sz="2799" b="1">
                <a:solidFill>
                  <a:srgbClr val="0F4662"/>
                </a:solidFill>
                <a:latin typeface="Quicksand Bold"/>
                <a:ea typeface="Quicksand Bold"/>
                <a:cs typeface="Quicksand Bold"/>
                <a:sym typeface="Quicksand Bold"/>
              </a:rPr>
              <a:t>Identify Optimization Opportunities:</a:t>
            </a:r>
          </a:p>
        </p:txBody>
      </p:sp>
      <p:sp>
        <p:nvSpPr>
          <p:cNvPr id="13" name="TextBox 13"/>
          <p:cNvSpPr txBox="1"/>
          <p:nvPr/>
        </p:nvSpPr>
        <p:spPr>
          <a:xfrm>
            <a:off x="8652617" y="3218106"/>
            <a:ext cx="8606683" cy="518255"/>
          </a:xfrm>
          <a:prstGeom prst="rect">
            <a:avLst/>
          </a:prstGeom>
        </p:spPr>
        <p:txBody>
          <a:bodyPr lIns="0" tIns="0" rIns="0" bIns="0" rtlCol="0" anchor="t">
            <a:spAutoFit/>
          </a:bodyPr>
          <a:lstStyle/>
          <a:p>
            <a:pPr marL="0" lvl="0" indent="0" algn="l">
              <a:lnSpc>
                <a:spcPts val="4485"/>
              </a:lnSpc>
            </a:pPr>
            <a:r>
              <a:rPr lang="en-US" sz="2638" b="1">
                <a:solidFill>
                  <a:srgbClr val="0F4662"/>
                </a:solidFill>
                <a:latin typeface="Quicksand Bold"/>
                <a:ea typeface="Quicksand Bold"/>
                <a:cs typeface="Quicksand Bold"/>
                <a:sym typeface="Quicksand Bold"/>
              </a:rPr>
              <a:t>Analyze Inventory and Sales Relationships:</a:t>
            </a:r>
          </a:p>
        </p:txBody>
      </p:sp>
      <p:sp>
        <p:nvSpPr>
          <p:cNvPr id="14" name="AutoShape 14"/>
          <p:cNvSpPr/>
          <p:nvPr/>
        </p:nvSpPr>
        <p:spPr>
          <a:xfrm>
            <a:off x="1028700" y="9741523"/>
            <a:ext cx="6492240" cy="0"/>
          </a:xfrm>
          <a:prstGeom prst="line">
            <a:avLst/>
          </a:prstGeom>
          <a:ln w="76200" cap="flat">
            <a:solidFill>
              <a:srgbClr val="0F4662"/>
            </a:solidFill>
            <a:prstDash val="solid"/>
            <a:headEnd type="none" w="sm" len="sm"/>
            <a:tailEnd type="none" w="sm" len="sm"/>
          </a:ln>
        </p:spPr>
        <p:txBody>
          <a:bodyPr/>
          <a:lstStyle/>
          <a:p>
            <a:endParaRPr lang="en-IN"/>
          </a:p>
        </p:txBody>
      </p:sp>
      <p:sp>
        <p:nvSpPr>
          <p:cNvPr id="15" name="AutoShape 15"/>
          <p:cNvSpPr/>
          <p:nvPr/>
        </p:nvSpPr>
        <p:spPr>
          <a:xfrm>
            <a:off x="10767060" y="1028700"/>
            <a:ext cx="6492240" cy="0"/>
          </a:xfrm>
          <a:prstGeom prst="line">
            <a:avLst/>
          </a:prstGeom>
          <a:ln w="76200" cap="flat">
            <a:solidFill>
              <a:srgbClr val="0F4662"/>
            </a:solidFill>
            <a:prstDash val="solid"/>
            <a:headEnd type="none" w="sm" len="sm"/>
            <a:tailEnd type="none" w="sm" len="sm"/>
          </a:ln>
        </p:spPr>
        <p:txBody>
          <a:bodyPr/>
          <a:lstStyle/>
          <a:p>
            <a:endParaRPr lang="en-IN"/>
          </a:p>
        </p:txBody>
      </p:sp>
      <p:sp>
        <p:nvSpPr>
          <p:cNvPr id="16" name="TextBox 16"/>
          <p:cNvSpPr txBox="1"/>
          <p:nvPr/>
        </p:nvSpPr>
        <p:spPr>
          <a:xfrm>
            <a:off x="8652617" y="6549411"/>
            <a:ext cx="8606683" cy="565150"/>
          </a:xfrm>
          <a:prstGeom prst="rect">
            <a:avLst/>
          </a:prstGeom>
        </p:spPr>
        <p:txBody>
          <a:bodyPr lIns="0" tIns="0" rIns="0" bIns="0" rtlCol="0" anchor="t">
            <a:spAutoFit/>
          </a:bodyPr>
          <a:lstStyle/>
          <a:p>
            <a:pPr marL="0" lvl="0" indent="0" algn="l">
              <a:lnSpc>
                <a:spcPts val="4759"/>
              </a:lnSpc>
            </a:pPr>
            <a:r>
              <a:rPr lang="en-US" sz="2799" b="1">
                <a:solidFill>
                  <a:srgbClr val="0F4662"/>
                </a:solidFill>
                <a:latin typeface="Quicksand Bold"/>
                <a:ea typeface="Quicksand Bold"/>
                <a:cs typeface="Quicksand Bold"/>
                <a:sym typeface="Quicksand Bold"/>
              </a:rPr>
              <a:t>Ensure Service Continuity:</a:t>
            </a:r>
          </a:p>
        </p:txBody>
      </p:sp>
      <p:sp>
        <p:nvSpPr>
          <p:cNvPr id="17" name="TextBox 17"/>
          <p:cNvSpPr txBox="1"/>
          <p:nvPr/>
        </p:nvSpPr>
        <p:spPr>
          <a:xfrm>
            <a:off x="8652617" y="7066936"/>
            <a:ext cx="8606683" cy="1000125"/>
          </a:xfrm>
          <a:prstGeom prst="rect">
            <a:avLst/>
          </a:prstGeom>
        </p:spPr>
        <p:txBody>
          <a:bodyPr lIns="0" tIns="0" rIns="0" bIns="0" rtlCol="0" anchor="t">
            <a:spAutoFit/>
          </a:bodyPr>
          <a:lstStyle/>
          <a:p>
            <a:pPr marL="518160" lvl="1" indent="-259080" algn="l">
              <a:lnSpc>
                <a:spcPts val="4079"/>
              </a:lnSpc>
              <a:buFont typeface="Arial"/>
              <a:buChar char="•"/>
            </a:pPr>
            <a:r>
              <a:rPr lang="en-US" sz="2400">
                <a:solidFill>
                  <a:srgbClr val="0F4662"/>
                </a:solidFill>
                <a:latin typeface="Quicksand"/>
                <a:ea typeface="Quicksand"/>
                <a:cs typeface="Quicksand"/>
                <a:sym typeface="Quicksand"/>
              </a:rPr>
              <a:t>Maintain the ability to fulfill customer orders within 24 hours despite possible warehouse consolidation. </a:t>
            </a:r>
          </a:p>
        </p:txBody>
      </p:sp>
      <p:sp>
        <p:nvSpPr>
          <p:cNvPr id="18" name="TextBox 18"/>
          <p:cNvSpPr txBox="1"/>
          <p:nvPr/>
        </p:nvSpPr>
        <p:spPr>
          <a:xfrm>
            <a:off x="8652617" y="8238511"/>
            <a:ext cx="8606683" cy="565150"/>
          </a:xfrm>
          <a:prstGeom prst="rect">
            <a:avLst/>
          </a:prstGeom>
        </p:spPr>
        <p:txBody>
          <a:bodyPr lIns="0" tIns="0" rIns="0" bIns="0" rtlCol="0" anchor="t">
            <a:spAutoFit/>
          </a:bodyPr>
          <a:lstStyle/>
          <a:p>
            <a:pPr marL="0" lvl="0" indent="0" algn="l">
              <a:lnSpc>
                <a:spcPts val="4759"/>
              </a:lnSpc>
            </a:pPr>
            <a:r>
              <a:rPr lang="en-US" sz="2799" b="1">
                <a:solidFill>
                  <a:srgbClr val="0F4662"/>
                </a:solidFill>
                <a:latin typeface="Quicksand Bold"/>
                <a:ea typeface="Quicksand Bold"/>
                <a:cs typeface="Quicksand Bold"/>
                <a:sym typeface="Quicksand Bold"/>
              </a:rPr>
              <a:t>Recommend Cost-Saving Measures:</a:t>
            </a:r>
          </a:p>
        </p:txBody>
      </p:sp>
      <p:sp>
        <p:nvSpPr>
          <p:cNvPr id="19" name="TextBox 19"/>
          <p:cNvSpPr txBox="1"/>
          <p:nvPr/>
        </p:nvSpPr>
        <p:spPr>
          <a:xfrm>
            <a:off x="8652617" y="8756036"/>
            <a:ext cx="8606683" cy="1000125"/>
          </a:xfrm>
          <a:prstGeom prst="rect">
            <a:avLst/>
          </a:prstGeom>
        </p:spPr>
        <p:txBody>
          <a:bodyPr lIns="0" tIns="0" rIns="0" bIns="0" rtlCol="0" anchor="t">
            <a:spAutoFit/>
          </a:bodyPr>
          <a:lstStyle/>
          <a:p>
            <a:pPr marL="518160" lvl="1" indent="-259080" algn="l">
              <a:lnSpc>
                <a:spcPts val="4079"/>
              </a:lnSpc>
              <a:buFont typeface="Arial"/>
              <a:buChar char="•"/>
            </a:pPr>
            <a:r>
              <a:rPr lang="en-US" sz="2400">
                <a:solidFill>
                  <a:srgbClr val="0F4662"/>
                </a:solidFill>
                <a:latin typeface="Quicksand"/>
                <a:ea typeface="Quicksand"/>
                <a:cs typeface="Quicksand"/>
                <a:sym typeface="Quicksand"/>
              </a:rPr>
              <a:t>Help reduce storage and operational costs through inventory reorganization or reduction.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13660651" y="0"/>
            <a:ext cx="4627349" cy="10287000"/>
            <a:chOff x="0" y="0"/>
            <a:chExt cx="1218726" cy="2709333"/>
          </a:xfrm>
        </p:grpSpPr>
        <p:sp>
          <p:nvSpPr>
            <p:cNvPr id="3" name="Freeform 3"/>
            <p:cNvSpPr/>
            <p:nvPr/>
          </p:nvSpPr>
          <p:spPr>
            <a:xfrm>
              <a:off x="0" y="0"/>
              <a:ext cx="1218726" cy="2709333"/>
            </a:xfrm>
            <a:custGeom>
              <a:avLst/>
              <a:gdLst/>
              <a:ahLst/>
              <a:cxnLst/>
              <a:rect l="l" t="t" r="r" b="b"/>
              <a:pathLst>
                <a:path w="1218726" h="2709333">
                  <a:moveTo>
                    <a:pt x="0" y="0"/>
                  </a:moveTo>
                  <a:lnTo>
                    <a:pt x="1218726" y="0"/>
                  </a:lnTo>
                  <a:lnTo>
                    <a:pt x="1218726" y="2709333"/>
                  </a:lnTo>
                  <a:lnTo>
                    <a:pt x="0" y="2709333"/>
                  </a:lnTo>
                  <a:close/>
                </a:path>
              </a:pathLst>
            </a:custGeom>
            <a:solidFill>
              <a:srgbClr val="7994A0"/>
            </a:solidFill>
          </p:spPr>
          <p:txBody>
            <a:bodyPr/>
            <a:lstStyle/>
            <a:p>
              <a:endParaRPr lang="en-IN"/>
            </a:p>
          </p:txBody>
        </p:sp>
        <p:sp>
          <p:nvSpPr>
            <p:cNvPr id="4" name="TextBox 4"/>
            <p:cNvSpPr txBox="1"/>
            <p:nvPr/>
          </p:nvSpPr>
          <p:spPr>
            <a:xfrm>
              <a:off x="0" y="-123825"/>
              <a:ext cx="1218726" cy="2833158"/>
            </a:xfrm>
            <a:prstGeom prst="rect">
              <a:avLst/>
            </a:prstGeom>
          </p:spPr>
          <p:txBody>
            <a:bodyPr lIns="50800" tIns="50800" rIns="50800" bIns="50800" rtlCol="0" anchor="ctr"/>
            <a:lstStyle/>
            <a:p>
              <a:pPr algn="ctr">
                <a:lnSpc>
                  <a:spcPts val="4079"/>
                </a:lnSpc>
              </a:pPr>
              <a:endParaRPr/>
            </a:p>
          </p:txBody>
        </p:sp>
      </p:grpSp>
      <p:grpSp>
        <p:nvGrpSpPr>
          <p:cNvPr id="5" name="Group 5"/>
          <p:cNvGrpSpPr/>
          <p:nvPr/>
        </p:nvGrpSpPr>
        <p:grpSpPr>
          <a:xfrm>
            <a:off x="12286548" y="1684924"/>
            <a:ext cx="5344227" cy="7573376"/>
            <a:chOff x="0" y="0"/>
            <a:chExt cx="827961" cy="1173314"/>
          </a:xfrm>
        </p:grpSpPr>
        <p:sp>
          <p:nvSpPr>
            <p:cNvPr id="6" name="Freeform 6"/>
            <p:cNvSpPr/>
            <p:nvPr/>
          </p:nvSpPr>
          <p:spPr>
            <a:xfrm>
              <a:off x="0" y="0"/>
              <a:ext cx="827961" cy="1173314"/>
            </a:xfrm>
            <a:custGeom>
              <a:avLst/>
              <a:gdLst/>
              <a:ahLst/>
              <a:cxnLst/>
              <a:rect l="l" t="t" r="r" b="b"/>
              <a:pathLst>
                <a:path w="827961" h="1173314">
                  <a:moveTo>
                    <a:pt x="33319" y="0"/>
                  </a:moveTo>
                  <a:lnTo>
                    <a:pt x="794642" y="0"/>
                  </a:lnTo>
                  <a:cubicBezTo>
                    <a:pt x="813043" y="0"/>
                    <a:pt x="827961" y="14917"/>
                    <a:pt x="827961" y="33319"/>
                  </a:cubicBezTo>
                  <a:lnTo>
                    <a:pt x="827961" y="1139995"/>
                  </a:lnTo>
                  <a:cubicBezTo>
                    <a:pt x="827961" y="1158397"/>
                    <a:pt x="813043" y="1173314"/>
                    <a:pt x="794642" y="1173314"/>
                  </a:cubicBezTo>
                  <a:lnTo>
                    <a:pt x="33319" y="1173314"/>
                  </a:lnTo>
                  <a:cubicBezTo>
                    <a:pt x="14917" y="1173314"/>
                    <a:pt x="0" y="1158397"/>
                    <a:pt x="0" y="1139995"/>
                  </a:cubicBezTo>
                  <a:lnTo>
                    <a:pt x="0" y="33319"/>
                  </a:lnTo>
                  <a:cubicBezTo>
                    <a:pt x="0" y="14917"/>
                    <a:pt x="14917" y="0"/>
                    <a:pt x="33319" y="0"/>
                  </a:cubicBezTo>
                  <a:close/>
                </a:path>
              </a:pathLst>
            </a:custGeom>
            <a:blipFill>
              <a:blip r:embed="rId2"/>
              <a:stretch>
                <a:fillRect l="-56349" r="-56349"/>
              </a:stretch>
            </a:blipFill>
          </p:spPr>
          <p:txBody>
            <a:bodyPr/>
            <a:lstStyle/>
            <a:p>
              <a:endParaRPr lang="en-IN"/>
            </a:p>
          </p:txBody>
        </p:sp>
      </p:grpSp>
      <p:sp>
        <p:nvSpPr>
          <p:cNvPr id="7" name="TextBox 7"/>
          <p:cNvSpPr txBox="1"/>
          <p:nvPr/>
        </p:nvSpPr>
        <p:spPr>
          <a:xfrm>
            <a:off x="1028700" y="198390"/>
            <a:ext cx="12494509" cy="953135"/>
          </a:xfrm>
          <a:prstGeom prst="rect">
            <a:avLst/>
          </a:prstGeom>
        </p:spPr>
        <p:txBody>
          <a:bodyPr lIns="0" tIns="0" rIns="0" bIns="0" rtlCol="0" anchor="t">
            <a:spAutoFit/>
          </a:bodyPr>
          <a:lstStyle/>
          <a:p>
            <a:pPr marL="0" lvl="0" indent="0" algn="l">
              <a:lnSpc>
                <a:spcPts val="7840"/>
              </a:lnSpc>
              <a:spcBef>
                <a:spcPct val="0"/>
              </a:spcBef>
            </a:pPr>
            <a:r>
              <a:rPr lang="en-US" sz="5600" b="1" i="1">
                <a:solidFill>
                  <a:srgbClr val="0F4662"/>
                </a:solidFill>
                <a:latin typeface="Cormorant Garamond Bold Italics"/>
                <a:ea typeface="Cormorant Garamond Bold Italics"/>
                <a:cs typeface="Cormorant Garamond Bold Italics"/>
                <a:sym typeface="Cormorant Garamond Bold Italics"/>
              </a:rPr>
              <a:t>SQL Database Tables – Mint Classics Company</a:t>
            </a:r>
          </a:p>
        </p:txBody>
      </p:sp>
      <p:sp>
        <p:nvSpPr>
          <p:cNvPr id="8" name="TextBox 8"/>
          <p:cNvSpPr txBox="1"/>
          <p:nvPr/>
        </p:nvSpPr>
        <p:spPr>
          <a:xfrm>
            <a:off x="1028700" y="1899963"/>
            <a:ext cx="10886373" cy="3054351"/>
          </a:xfrm>
          <a:prstGeom prst="rect">
            <a:avLst/>
          </a:prstGeom>
        </p:spPr>
        <p:txBody>
          <a:bodyPr lIns="0" tIns="0" rIns="0" bIns="0" rtlCol="0" anchor="t">
            <a:spAutoFit/>
          </a:bodyPr>
          <a:lstStyle/>
          <a:p>
            <a:pPr marL="626107" lvl="1" indent="-313054" algn="l">
              <a:lnSpc>
                <a:spcPts val="4929"/>
              </a:lnSpc>
              <a:buFont typeface="Arial"/>
              <a:buChar char="•"/>
            </a:pPr>
            <a:r>
              <a:rPr lang="en-US" sz="2899" b="1">
                <a:solidFill>
                  <a:srgbClr val="0F4662"/>
                </a:solidFill>
                <a:latin typeface="Quicksand Bold"/>
                <a:ea typeface="Quicksand Bold"/>
                <a:cs typeface="Quicksand Bold"/>
                <a:sym typeface="Quicksand Bold"/>
              </a:rPr>
              <a:t>Purpose</a:t>
            </a:r>
            <a:r>
              <a:rPr lang="en-US" sz="2899">
                <a:solidFill>
                  <a:srgbClr val="0F4662"/>
                </a:solidFill>
                <a:latin typeface="Quicksand"/>
                <a:ea typeface="Quicksand"/>
                <a:cs typeface="Quicksand"/>
                <a:sym typeface="Quicksand"/>
              </a:rPr>
              <a:t>: Stores information about customers. </a:t>
            </a:r>
          </a:p>
          <a:p>
            <a:pPr marL="626107" lvl="1" indent="-313054" algn="l">
              <a:lnSpc>
                <a:spcPts val="4929"/>
              </a:lnSpc>
              <a:buFont typeface="Arial"/>
              <a:buChar char="•"/>
            </a:pPr>
            <a:r>
              <a:rPr lang="en-US" sz="2899" b="1">
                <a:solidFill>
                  <a:srgbClr val="0F4662"/>
                </a:solidFill>
                <a:latin typeface="Quicksand Bold"/>
                <a:ea typeface="Quicksand Bold"/>
                <a:cs typeface="Quicksand Bold"/>
                <a:sym typeface="Quicksand Bold"/>
              </a:rPr>
              <a:t>Key Columns</a:t>
            </a:r>
            <a:r>
              <a:rPr lang="en-US" sz="2899">
                <a:solidFill>
                  <a:srgbClr val="0F4662"/>
                </a:solidFill>
                <a:latin typeface="Quicksand"/>
                <a:ea typeface="Quicksand"/>
                <a:cs typeface="Quicksand"/>
                <a:sym typeface="Quicksand"/>
              </a:rPr>
              <a:t>:</a:t>
            </a:r>
            <a:r>
              <a:rPr lang="en-US" sz="2899" b="1">
                <a:solidFill>
                  <a:srgbClr val="0F4662"/>
                </a:solidFill>
                <a:latin typeface="Quicksand Bold"/>
                <a:ea typeface="Quicksand Bold"/>
                <a:cs typeface="Quicksand Bold"/>
                <a:sym typeface="Quicksand Bold"/>
              </a:rPr>
              <a:t> </a:t>
            </a:r>
          </a:p>
          <a:p>
            <a:pPr marL="1252215" lvl="2" indent="-417405" algn="l">
              <a:lnSpc>
                <a:spcPts val="4929"/>
              </a:lnSpc>
              <a:buFont typeface="Arial"/>
              <a:buChar char="⚬"/>
            </a:pPr>
            <a:r>
              <a:rPr lang="en-US" sz="2899">
                <a:solidFill>
                  <a:srgbClr val="0F4662"/>
                </a:solidFill>
                <a:latin typeface="Quicksand"/>
                <a:ea typeface="Quicksand"/>
                <a:cs typeface="Quicksand"/>
                <a:sym typeface="Quicksand"/>
              </a:rPr>
              <a:t> customerNumber, customerName, contactLastName, country </a:t>
            </a:r>
          </a:p>
          <a:p>
            <a:pPr marL="626107" lvl="1" indent="-313054" algn="l">
              <a:lnSpc>
                <a:spcPts val="4929"/>
              </a:lnSpc>
              <a:buFont typeface="Arial"/>
              <a:buChar char="•"/>
            </a:pPr>
            <a:r>
              <a:rPr lang="en-US" sz="2899" b="1">
                <a:solidFill>
                  <a:srgbClr val="0F4662"/>
                </a:solidFill>
                <a:latin typeface="Quicksand Bold"/>
                <a:ea typeface="Quicksand Bold"/>
                <a:cs typeface="Quicksand Bold"/>
                <a:sym typeface="Quicksand Bold"/>
              </a:rPr>
              <a:t>Use</a:t>
            </a:r>
            <a:r>
              <a:rPr lang="en-US" sz="2899">
                <a:solidFill>
                  <a:srgbClr val="0F4662"/>
                </a:solidFill>
                <a:latin typeface="Quicksand"/>
                <a:ea typeface="Quicksand"/>
                <a:cs typeface="Quicksand"/>
                <a:sym typeface="Quicksand"/>
              </a:rPr>
              <a:t>: Allows customer-level sales or geographic analysis. </a:t>
            </a:r>
          </a:p>
        </p:txBody>
      </p:sp>
      <p:sp>
        <p:nvSpPr>
          <p:cNvPr id="9" name="TextBox 9"/>
          <p:cNvSpPr txBox="1"/>
          <p:nvPr/>
        </p:nvSpPr>
        <p:spPr>
          <a:xfrm>
            <a:off x="1028700" y="5725838"/>
            <a:ext cx="10886373" cy="4283074"/>
          </a:xfrm>
          <a:prstGeom prst="rect">
            <a:avLst/>
          </a:prstGeom>
        </p:spPr>
        <p:txBody>
          <a:bodyPr lIns="0" tIns="0" rIns="0" bIns="0" rtlCol="0" anchor="t">
            <a:spAutoFit/>
          </a:bodyPr>
          <a:lstStyle/>
          <a:p>
            <a:pPr marL="626112" lvl="1" indent="-313056" algn="l">
              <a:lnSpc>
                <a:spcPts val="4930"/>
              </a:lnSpc>
              <a:buFont typeface="Arial"/>
              <a:buChar char="•"/>
            </a:pPr>
            <a:r>
              <a:rPr lang="en-US" sz="2900" b="1">
                <a:solidFill>
                  <a:srgbClr val="0F4662"/>
                </a:solidFill>
                <a:latin typeface="Quicksand Bold"/>
                <a:ea typeface="Quicksand Bold"/>
                <a:cs typeface="Quicksand Bold"/>
                <a:sym typeface="Quicksand Bold"/>
              </a:rPr>
              <a:t>Purpose</a:t>
            </a:r>
            <a:r>
              <a:rPr lang="en-US" sz="2900">
                <a:solidFill>
                  <a:srgbClr val="0F4662"/>
                </a:solidFill>
                <a:latin typeface="Quicksand"/>
                <a:ea typeface="Quicksand"/>
                <a:cs typeface="Quicksand"/>
                <a:sym typeface="Quicksand"/>
              </a:rPr>
              <a:t>: Contains employee data, including reporting relationships.</a:t>
            </a:r>
          </a:p>
          <a:p>
            <a:pPr marL="626112" lvl="1" indent="-313056" algn="l">
              <a:lnSpc>
                <a:spcPts val="4930"/>
              </a:lnSpc>
              <a:buFont typeface="Arial"/>
              <a:buChar char="•"/>
            </a:pPr>
            <a:r>
              <a:rPr lang="en-US" sz="2900" b="1">
                <a:solidFill>
                  <a:srgbClr val="0F4662"/>
                </a:solidFill>
                <a:latin typeface="Quicksand Bold"/>
                <a:ea typeface="Quicksand Bold"/>
                <a:cs typeface="Quicksand Bold"/>
                <a:sym typeface="Quicksand Bold"/>
              </a:rPr>
              <a:t>Key Columns</a:t>
            </a:r>
            <a:r>
              <a:rPr lang="en-US" sz="2900">
                <a:solidFill>
                  <a:srgbClr val="0F4662"/>
                </a:solidFill>
                <a:latin typeface="Quicksand"/>
                <a:ea typeface="Quicksand"/>
                <a:cs typeface="Quicksand"/>
                <a:sym typeface="Quicksand"/>
              </a:rPr>
              <a:t>: </a:t>
            </a:r>
          </a:p>
          <a:p>
            <a:pPr marL="1252224" lvl="2" indent="-417408" algn="l">
              <a:lnSpc>
                <a:spcPts val="4930"/>
              </a:lnSpc>
              <a:buFont typeface="Arial"/>
              <a:buChar char="⚬"/>
            </a:pPr>
            <a:r>
              <a:rPr lang="en-US" sz="2900">
                <a:solidFill>
                  <a:srgbClr val="0F4662"/>
                </a:solidFill>
                <a:latin typeface="Quicksand"/>
                <a:ea typeface="Quicksand"/>
                <a:cs typeface="Quicksand"/>
                <a:sym typeface="Quicksand"/>
              </a:rPr>
              <a:t>employeeNumber, lastName, firstName, jobTitle, reportsTo.</a:t>
            </a:r>
          </a:p>
          <a:p>
            <a:pPr marL="626112" lvl="1" indent="-313056" algn="l">
              <a:lnSpc>
                <a:spcPts val="4930"/>
              </a:lnSpc>
              <a:buFont typeface="Arial"/>
              <a:buChar char="•"/>
            </a:pPr>
            <a:r>
              <a:rPr lang="en-US" sz="2900">
                <a:solidFill>
                  <a:srgbClr val="0F4662"/>
                </a:solidFill>
                <a:latin typeface="Quicksand"/>
                <a:ea typeface="Quicksand"/>
                <a:cs typeface="Quicksand"/>
                <a:sym typeface="Quicksand"/>
              </a:rPr>
              <a:t> </a:t>
            </a:r>
            <a:r>
              <a:rPr lang="en-US" sz="2900" b="1">
                <a:solidFill>
                  <a:srgbClr val="0F4662"/>
                </a:solidFill>
                <a:latin typeface="Quicksand Bold"/>
                <a:ea typeface="Quicksand Bold"/>
                <a:cs typeface="Quicksand Bold"/>
                <a:sym typeface="Quicksand Bold"/>
              </a:rPr>
              <a:t>Use</a:t>
            </a:r>
            <a:r>
              <a:rPr lang="en-US" sz="2900">
                <a:solidFill>
                  <a:srgbClr val="0F4662"/>
                </a:solidFill>
                <a:latin typeface="Quicksand"/>
                <a:ea typeface="Quicksand"/>
                <a:cs typeface="Quicksand"/>
                <a:sym typeface="Quicksand"/>
              </a:rPr>
              <a:t>: Not central to inventory analysis but useful for organizational insights.</a:t>
            </a:r>
          </a:p>
        </p:txBody>
      </p:sp>
      <p:sp>
        <p:nvSpPr>
          <p:cNvPr id="10" name="TextBox 10"/>
          <p:cNvSpPr txBox="1"/>
          <p:nvPr/>
        </p:nvSpPr>
        <p:spPr>
          <a:xfrm>
            <a:off x="1028700" y="1414188"/>
            <a:ext cx="10527757" cy="504825"/>
          </a:xfrm>
          <a:prstGeom prst="rect">
            <a:avLst/>
          </a:prstGeom>
        </p:spPr>
        <p:txBody>
          <a:bodyPr lIns="0" tIns="0" rIns="0" bIns="0" rtlCol="0" anchor="t">
            <a:spAutoFit/>
          </a:bodyPr>
          <a:lstStyle/>
          <a:p>
            <a:pPr marL="0" lvl="0" indent="0" algn="l">
              <a:lnSpc>
                <a:spcPts val="4199"/>
              </a:lnSpc>
              <a:spcBef>
                <a:spcPct val="0"/>
              </a:spcBef>
            </a:pPr>
            <a:r>
              <a:rPr lang="en-US" sz="2999" b="1">
                <a:solidFill>
                  <a:srgbClr val="0F4662"/>
                </a:solidFill>
                <a:latin typeface="Quicksand Bold"/>
                <a:ea typeface="Quicksand Bold"/>
                <a:cs typeface="Quicksand Bold"/>
                <a:sym typeface="Quicksand Bold"/>
              </a:rPr>
              <a:t>1. customers</a:t>
            </a:r>
          </a:p>
        </p:txBody>
      </p:sp>
      <p:sp>
        <p:nvSpPr>
          <p:cNvPr id="11" name="TextBox 11"/>
          <p:cNvSpPr txBox="1"/>
          <p:nvPr/>
        </p:nvSpPr>
        <p:spPr>
          <a:xfrm>
            <a:off x="1028700" y="5125764"/>
            <a:ext cx="10527757" cy="609600"/>
          </a:xfrm>
          <a:prstGeom prst="rect">
            <a:avLst/>
          </a:prstGeom>
        </p:spPr>
        <p:txBody>
          <a:bodyPr lIns="0" tIns="0" rIns="0" bIns="0" rtlCol="0" anchor="t">
            <a:spAutoFit/>
          </a:bodyPr>
          <a:lstStyle/>
          <a:p>
            <a:pPr marL="0" lvl="0" indent="0" algn="l">
              <a:lnSpc>
                <a:spcPts val="5100"/>
              </a:lnSpc>
            </a:pPr>
            <a:r>
              <a:rPr lang="en-US" sz="3000" b="1">
                <a:solidFill>
                  <a:srgbClr val="0F4662"/>
                </a:solidFill>
                <a:latin typeface="Quicksand Bold"/>
                <a:ea typeface="Quicksand Bold"/>
                <a:cs typeface="Quicksand Bold"/>
                <a:sym typeface="Quicksand Bold"/>
              </a:rPr>
              <a:t>2. employees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13660651" y="0"/>
            <a:ext cx="4627349" cy="10287000"/>
            <a:chOff x="0" y="0"/>
            <a:chExt cx="1218726" cy="2709333"/>
          </a:xfrm>
        </p:grpSpPr>
        <p:sp>
          <p:nvSpPr>
            <p:cNvPr id="3" name="Freeform 3"/>
            <p:cNvSpPr/>
            <p:nvPr/>
          </p:nvSpPr>
          <p:spPr>
            <a:xfrm>
              <a:off x="0" y="0"/>
              <a:ext cx="1218726" cy="2709333"/>
            </a:xfrm>
            <a:custGeom>
              <a:avLst/>
              <a:gdLst/>
              <a:ahLst/>
              <a:cxnLst/>
              <a:rect l="l" t="t" r="r" b="b"/>
              <a:pathLst>
                <a:path w="1218726" h="2709333">
                  <a:moveTo>
                    <a:pt x="0" y="0"/>
                  </a:moveTo>
                  <a:lnTo>
                    <a:pt x="1218726" y="0"/>
                  </a:lnTo>
                  <a:lnTo>
                    <a:pt x="1218726" y="2709333"/>
                  </a:lnTo>
                  <a:lnTo>
                    <a:pt x="0" y="2709333"/>
                  </a:lnTo>
                  <a:close/>
                </a:path>
              </a:pathLst>
            </a:custGeom>
            <a:solidFill>
              <a:srgbClr val="7994A0"/>
            </a:solidFill>
          </p:spPr>
          <p:txBody>
            <a:bodyPr/>
            <a:lstStyle/>
            <a:p>
              <a:endParaRPr lang="en-IN"/>
            </a:p>
          </p:txBody>
        </p:sp>
        <p:sp>
          <p:nvSpPr>
            <p:cNvPr id="4" name="TextBox 4"/>
            <p:cNvSpPr txBox="1"/>
            <p:nvPr/>
          </p:nvSpPr>
          <p:spPr>
            <a:xfrm>
              <a:off x="0" y="-123825"/>
              <a:ext cx="1218726" cy="2833158"/>
            </a:xfrm>
            <a:prstGeom prst="rect">
              <a:avLst/>
            </a:prstGeom>
          </p:spPr>
          <p:txBody>
            <a:bodyPr lIns="50800" tIns="50800" rIns="50800" bIns="50800" rtlCol="0" anchor="ctr"/>
            <a:lstStyle/>
            <a:p>
              <a:pPr algn="ctr">
                <a:lnSpc>
                  <a:spcPts val="4079"/>
                </a:lnSpc>
              </a:pPr>
              <a:endParaRPr/>
            </a:p>
          </p:txBody>
        </p:sp>
      </p:grpSp>
      <p:grpSp>
        <p:nvGrpSpPr>
          <p:cNvPr id="5" name="Group 5"/>
          <p:cNvGrpSpPr/>
          <p:nvPr/>
        </p:nvGrpSpPr>
        <p:grpSpPr>
          <a:xfrm>
            <a:off x="12286548" y="1684924"/>
            <a:ext cx="5344227" cy="7573376"/>
            <a:chOff x="0" y="0"/>
            <a:chExt cx="827961" cy="1173314"/>
          </a:xfrm>
        </p:grpSpPr>
        <p:sp>
          <p:nvSpPr>
            <p:cNvPr id="6" name="Freeform 6"/>
            <p:cNvSpPr/>
            <p:nvPr/>
          </p:nvSpPr>
          <p:spPr>
            <a:xfrm>
              <a:off x="0" y="0"/>
              <a:ext cx="827961" cy="1173314"/>
            </a:xfrm>
            <a:custGeom>
              <a:avLst/>
              <a:gdLst/>
              <a:ahLst/>
              <a:cxnLst/>
              <a:rect l="l" t="t" r="r" b="b"/>
              <a:pathLst>
                <a:path w="827961" h="1173314">
                  <a:moveTo>
                    <a:pt x="33319" y="0"/>
                  </a:moveTo>
                  <a:lnTo>
                    <a:pt x="794642" y="0"/>
                  </a:lnTo>
                  <a:cubicBezTo>
                    <a:pt x="813043" y="0"/>
                    <a:pt x="827961" y="14917"/>
                    <a:pt x="827961" y="33319"/>
                  </a:cubicBezTo>
                  <a:lnTo>
                    <a:pt x="827961" y="1139995"/>
                  </a:lnTo>
                  <a:cubicBezTo>
                    <a:pt x="827961" y="1158397"/>
                    <a:pt x="813043" y="1173314"/>
                    <a:pt x="794642" y="1173314"/>
                  </a:cubicBezTo>
                  <a:lnTo>
                    <a:pt x="33319" y="1173314"/>
                  </a:lnTo>
                  <a:cubicBezTo>
                    <a:pt x="14917" y="1173314"/>
                    <a:pt x="0" y="1158397"/>
                    <a:pt x="0" y="1139995"/>
                  </a:cubicBezTo>
                  <a:lnTo>
                    <a:pt x="0" y="33319"/>
                  </a:lnTo>
                  <a:cubicBezTo>
                    <a:pt x="0" y="14917"/>
                    <a:pt x="14917" y="0"/>
                    <a:pt x="33319" y="0"/>
                  </a:cubicBezTo>
                  <a:close/>
                </a:path>
              </a:pathLst>
            </a:custGeom>
            <a:blipFill>
              <a:blip r:embed="rId2"/>
              <a:stretch>
                <a:fillRect l="-56349" r="-56349"/>
              </a:stretch>
            </a:blipFill>
          </p:spPr>
          <p:txBody>
            <a:bodyPr/>
            <a:lstStyle/>
            <a:p>
              <a:endParaRPr lang="en-IN"/>
            </a:p>
          </p:txBody>
        </p:sp>
      </p:grpSp>
      <p:sp>
        <p:nvSpPr>
          <p:cNvPr id="7" name="TextBox 7"/>
          <p:cNvSpPr txBox="1"/>
          <p:nvPr/>
        </p:nvSpPr>
        <p:spPr>
          <a:xfrm>
            <a:off x="1028700" y="198390"/>
            <a:ext cx="12494509" cy="953135"/>
          </a:xfrm>
          <a:prstGeom prst="rect">
            <a:avLst/>
          </a:prstGeom>
        </p:spPr>
        <p:txBody>
          <a:bodyPr lIns="0" tIns="0" rIns="0" bIns="0" rtlCol="0" anchor="t">
            <a:spAutoFit/>
          </a:bodyPr>
          <a:lstStyle/>
          <a:p>
            <a:pPr marL="0" lvl="0" indent="0" algn="l">
              <a:lnSpc>
                <a:spcPts val="7840"/>
              </a:lnSpc>
              <a:spcBef>
                <a:spcPct val="0"/>
              </a:spcBef>
            </a:pPr>
            <a:r>
              <a:rPr lang="en-US" sz="5600" b="1" i="1">
                <a:solidFill>
                  <a:srgbClr val="0F4662"/>
                </a:solidFill>
                <a:latin typeface="Cormorant Garamond Bold Italics"/>
                <a:ea typeface="Cormorant Garamond Bold Italics"/>
                <a:cs typeface="Cormorant Garamond Bold Italics"/>
                <a:sym typeface="Cormorant Garamond Bold Italics"/>
              </a:rPr>
              <a:t>SQL Database Tables – Mint Classics Company</a:t>
            </a:r>
          </a:p>
        </p:txBody>
      </p:sp>
      <p:sp>
        <p:nvSpPr>
          <p:cNvPr id="8" name="TextBox 8"/>
          <p:cNvSpPr txBox="1"/>
          <p:nvPr/>
        </p:nvSpPr>
        <p:spPr>
          <a:xfrm>
            <a:off x="1028700" y="1976163"/>
            <a:ext cx="10886373" cy="3054351"/>
          </a:xfrm>
          <a:prstGeom prst="rect">
            <a:avLst/>
          </a:prstGeom>
        </p:spPr>
        <p:txBody>
          <a:bodyPr lIns="0" tIns="0" rIns="0" bIns="0" rtlCol="0" anchor="t">
            <a:spAutoFit/>
          </a:bodyPr>
          <a:lstStyle/>
          <a:p>
            <a:pPr marL="626107" lvl="1" indent="-313054" algn="l">
              <a:lnSpc>
                <a:spcPts val="4929"/>
              </a:lnSpc>
              <a:buFont typeface="Arial"/>
              <a:buChar char="•"/>
            </a:pPr>
            <a:r>
              <a:rPr lang="en-US" sz="2899" b="1">
                <a:solidFill>
                  <a:srgbClr val="0F4662"/>
                </a:solidFill>
                <a:latin typeface="Quicksand Bold"/>
                <a:ea typeface="Quicksand Bold"/>
                <a:cs typeface="Quicksand Bold"/>
                <a:sym typeface="Quicksand Bold"/>
              </a:rPr>
              <a:t>Purpose</a:t>
            </a:r>
            <a:r>
              <a:rPr lang="en-US" sz="2899">
                <a:solidFill>
                  <a:srgbClr val="0F4662"/>
                </a:solidFill>
                <a:latin typeface="Quicksand"/>
                <a:ea typeface="Quicksand"/>
                <a:cs typeface="Quicksand"/>
                <a:sym typeface="Quicksand"/>
              </a:rPr>
              <a:t>: Represents office locations around the world. </a:t>
            </a:r>
          </a:p>
          <a:p>
            <a:pPr marL="626107" lvl="1" indent="-313054" algn="l">
              <a:lnSpc>
                <a:spcPts val="4929"/>
              </a:lnSpc>
              <a:buFont typeface="Arial"/>
              <a:buChar char="•"/>
            </a:pPr>
            <a:r>
              <a:rPr lang="en-US" sz="2899" b="1">
                <a:solidFill>
                  <a:srgbClr val="0F4662"/>
                </a:solidFill>
                <a:latin typeface="Quicksand Bold"/>
                <a:ea typeface="Quicksand Bold"/>
                <a:cs typeface="Quicksand Bold"/>
                <a:sym typeface="Quicksand Bold"/>
              </a:rPr>
              <a:t>Key Columns</a:t>
            </a:r>
            <a:r>
              <a:rPr lang="en-US" sz="2899">
                <a:solidFill>
                  <a:srgbClr val="0F4662"/>
                </a:solidFill>
                <a:latin typeface="Quicksand"/>
                <a:ea typeface="Quicksand"/>
                <a:cs typeface="Quicksand"/>
                <a:sym typeface="Quicksand"/>
              </a:rPr>
              <a:t>: </a:t>
            </a:r>
          </a:p>
          <a:p>
            <a:pPr marL="1252215" lvl="2" indent="-417405" algn="l">
              <a:lnSpc>
                <a:spcPts val="4929"/>
              </a:lnSpc>
              <a:buFont typeface="Arial"/>
              <a:buChar char="⚬"/>
            </a:pPr>
            <a:r>
              <a:rPr lang="en-US" sz="2899">
                <a:solidFill>
                  <a:srgbClr val="0F4662"/>
                </a:solidFill>
                <a:latin typeface="Quicksand"/>
                <a:ea typeface="Quicksand"/>
                <a:cs typeface="Quicksand"/>
                <a:sym typeface="Quicksand"/>
              </a:rPr>
              <a:t>officeCode, city, country, phone </a:t>
            </a:r>
          </a:p>
          <a:p>
            <a:pPr marL="626107" lvl="1" indent="-313054" algn="l">
              <a:lnSpc>
                <a:spcPts val="4929"/>
              </a:lnSpc>
              <a:buFont typeface="Arial"/>
              <a:buChar char="•"/>
            </a:pPr>
            <a:r>
              <a:rPr lang="en-US" sz="2899" b="1">
                <a:solidFill>
                  <a:srgbClr val="0F4662"/>
                </a:solidFill>
                <a:latin typeface="Quicksand Bold"/>
                <a:ea typeface="Quicksand Bold"/>
                <a:cs typeface="Quicksand Bold"/>
                <a:sym typeface="Quicksand Bold"/>
              </a:rPr>
              <a:t>Use</a:t>
            </a:r>
            <a:r>
              <a:rPr lang="en-US" sz="2899">
                <a:solidFill>
                  <a:srgbClr val="0F4662"/>
                </a:solidFill>
                <a:latin typeface="Quicksand"/>
                <a:ea typeface="Quicksand"/>
                <a:cs typeface="Quicksand"/>
                <a:sym typeface="Quicksand"/>
              </a:rPr>
              <a:t>: Supports regional analysis, ties to employees and customers.</a:t>
            </a:r>
          </a:p>
        </p:txBody>
      </p:sp>
      <p:sp>
        <p:nvSpPr>
          <p:cNvPr id="9" name="TextBox 9"/>
          <p:cNvSpPr txBox="1"/>
          <p:nvPr/>
        </p:nvSpPr>
        <p:spPr>
          <a:xfrm>
            <a:off x="1028700" y="5985962"/>
            <a:ext cx="10886373" cy="3044824"/>
          </a:xfrm>
          <a:prstGeom prst="rect">
            <a:avLst/>
          </a:prstGeom>
        </p:spPr>
        <p:txBody>
          <a:bodyPr lIns="0" tIns="0" rIns="0" bIns="0" rtlCol="0" anchor="t">
            <a:spAutoFit/>
          </a:bodyPr>
          <a:lstStyle/>
          <a:p>
            <a:pPr marL="626112" lvl="1" indent="-313056" algn="l">
              <a:lnSpc>
                <a:spcPts val="4930"/>
              </a:lnSpc>
              <a:buFont typeface="Arial"/>
              <a:buChar char="•"/>
            </a:pPr>
            <a:r>
              <a:rPr lang="en-US" sz="2900" b="1">
                <a:solidFill>
                  <a:srgbClr val="0F4662"/>
                </a:solidFill>
                <a:latin typeface="Quicksand Bold"/>
                <a:ea typeface="Quicksand Bold"/>
                <a:cs typeface="Quicksand Bold"/>
                <a:sym typeface="Quicksand Bold"/>
              </a:rPr>
              <a:t>Purpose</a:t>
            </a:r>
            <a:r>
              <a:rPr lang="en-US" sz="2900">
                <a:solidFill>
                  <a:srgbClr val="0F4662"/>
                </a:solidFill>
                <a:latin typeface="Quicksand"/>
                <a:ea typeface="Quicksand"/>
                <a:cs typeface="Quicksand"/>
                <a:sym typeface="Quicksand"/>
              </a:rPr>
              <a:t>: Line-item details for each order. </a:t>
            </a:r>
          </a:p>
          <a:p>
            <a:pPr marL="626112" lvl="1" indent="-313056" algn="l">
              <a:lnSpc>
                <a:spcPts val="4930"/>
              </a:lnSpc>
              <a:buFont typeface="Arial"/>
              <a:buChar char="•"/>
            </a:pPr>
            <a:r>
              <a:rPr lang="en-US" sz="2900" b="1">
                <a:solidFill>
                  <a:srgbClr val="0F4662"/>
                </a:solidFill>
                <a:latin typeface="Quicksand Bold"/>
                <a:ea typeface="Quicksand Bold"/>
                <a:cs typeface="Quicksand Bold"/>
                <a:sym typeface="Quicksand Bold"/>
              </a:rPr>
              <a:t>Key Columns</a:t>
            </a:r>
            <a:r>
              <a:rPr lang="en-US" sz="2900">
                <a:solidFill>
                  <a:srgbClr val="0F4662"/>
                </a:solidFill>
                <a:latin typeface="Quicksand"/>
                <a:ea typeface="Quicksand"/>
                <a:cs typeface="Quicksand"/>
                <a:sym typeface="Quicksand"/>
              </a:rPr>
              <a:t>: </a:t>
            </a:r>
          </a:p>
          <a:p>
            <a:pPr marL="1252224" lvl="2" indent="-417408" algn="l">
              <a:lnSpc>
                <a:spcPts val="4930"/>
              </a:lnSpc>
              <a:buFont typeface="Arial"/>
              <a:buChar char="⚬"/>
            </a:pPr>
            <a:r>
              <a:rPr lang="en-US" sz="2900">
                <a:solidFill>
                  <a:srgbClr val="0F4662"/>
                </a:solidFill>
                <a:latin typeface="Quicksand"/>
                <a:ea typeface="Quicksand"/>
                <a:cs typeface="Quicksand"/>
                <a:sym typeface="Quicksand"/>
              </a:rPr>
              <a:t>orderNumber, productCode, quantityOrdered, priceEach </a:t>
            </a:r>
          </a:p>
          <a:p>
            <a:pPr marL="626112" lvl="1" indent="-313056" algn="l">
              <a:lnSpc>
                <a:spcPts val="4930"/>
              </a:lnSpc>
              <a:buFont typeface="Arial"/>
              <a:buChar char="•"/>
            </a:pPr>
            <a:r>
              <a:rPr lang="en-US" sz="2900" b="1">
                <a:solidFill>
                  <a:srgbClr val="0F4662"/>
                </a:solidFill>
                <a:latin typeface="Quicksand Bold"/>
                <a:ea typeface="Quicksand Bold"/>
                <a:cs typeface="Quicksand Bold"/>
                <a:sym typeface="Quicksand Bold"/>
              </a:rPr>
              <a:t>Use</a:t>
            </a:r>
            <a:r>
              <a:rPr lang="en-US" sz="2900">
                <a:solidFill>
                  <a:srgbClr val="0F4662"/>
                </a:solidFill>
                <a:latin typeface="Quicksand"/>
                <a:ea typeface="Quicksand"/>
                <a:cs typeface="Quicksand"/>
                <a:sym typeface="Quicksand"/>
              </a:rPr>
              <a:t>: Used to calculate total sales, revenue, and evaluate product demand. </a:t>
            </a:r>
          </a:p>
        </p:txBody>
      </p:sp>
      <p:sp>
        <p:nvSpPr>
          <p:cNvPr id="10" name="TextBox 10"/>
          <p:cNvSpPr txBox="1"/>
          <p:nvPr/>
        </p:nvSpPr>
        <p:spPr>
          <a:xfrm>
            <a:off x="1028700" y="1490388"/>
            <a:ext cx="10527757" cy="504825"/>
          </a:xfrm>
          <a:prstGeom prst="rect">
            <a:avLst/>
          </a:prstGeom>
        </p:spPr>
        <p:txBody>
          <a:bodyPr lIns="0" tIns="0" rIns="0" bIns="0" rtlCol="0" anchor="t">
            <a:spAutoFit/>
          </a:bodyPr>
          <a:lstStyle/>
          <a:p>
            <a:pPr marL="0" lvl="0" indent="0" algn="l">
              <a:lnSpc>
                <a:spcPts val="4199"/>
              </a:lnSpc>
              <a:spcBef>
                <a:spcPct val="0"/>
              </a:spcBef>
            </a:pPr>
            <a:r>
              <a:rPr lang="en-US" sz="2999" b="1">
                <a:solidFill>
                  <a:srgbClr val="0F4662"/>
                </a:solidFill>
                <a:latin typeface="Quicksand Bold"/>
                <a:ea typeface="Quicksand Bold"/>
                <a:cs typeface="Quicksand Bold"/>
                <a:sym typeface="Quicksand Bold"/>
              </a:rPr>
              <a:t>3. offices </a:t>
            </a:r>
          </a:p>
        </p:txBody>
      </p:sp>
      <p:sp>
        <p:nvSpPr>
          <p:cNvPr id="11" name="TextBox 11"/>
          <p:cNvSpPr txBox="1"/>
          <p:nvPr/>
        </p:nvSpPr>
        <p:spPr>
          <a:xfrm>
            <a:off x="1028700" y="5385887"/>
            <a:ext cx="10527757" cy="609600"/>
          </a:xfrm>
          <a:prstGeom prst="rect">
            <a:avLst/>
          </a:prstGeom>
        </p:spPr>
        <p:txBody>
          <a:bodyPr lIns="0" tIns="0" rIns="0" bIns="0" rtlCol="0" anchor="t">
            <a:spAutoFit/>
          </a:bodyPr>
          <a:lstStyle/>
          <a:p>
            <a:pPr marL="0" lvl="0" indent="0" algn="l">
              <a:lnSpc>
                <a:spcPts val="5100"/>
              </a:lnSpc>
            </a:pPr>
            <a:r>
              <a:rPr lang="en-US" sz="3000" b="1">
                <a:solidFill>
                  <a:srgbClr val="0F4662"/>
                </a:solidFill>
                <a:latin typeface="Quicksand Bold"/>
                <a:ea typeface="Quicksand Bold"/>
                <a:cs typeface="Quicksand Bold"/>
                <a:sym typeface="Quicksand Bold"/>
              </a:rPr>
              <a:t>4. orderdetails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13660651" y="0"/>
            <a:ext cx="4627349" cy="10287000"/>
            <a:chOff x="0" y="0"/>
            <a:chExt cx="1218726" cy="2709333"/>
          </a:xfrm>
        </p:grpSpPr>
        <p:sp>
          <p:nvSpPr>
            <p:cNvPr id="3" name="Freeform 3"/>
            <p:cNvSpPr/>
            <p:nvPr/>
          </p:nvSpPr>
          <p:spPr>
            <a:xfrm>
              <a:off x="0" y="0"/>
              <a:ext cx="1218726" cy="2709333"/>
            </a:xfrm>
            <a:custGeom>
              <a:avLst/>
              <a:gdLst/>
              <a:ahLst/>
              <a:cxnLst/>
              <a:rect l="l" t="t" r="r" b="b"/>
              <a:pathLst>
                <a:path w="1218726" h="2709333">
                  <a:moveTo>
                    <a:pt x="0" y="0"/>
                  </a:moveTo>
                  <a:lnTo>
                    <a:pt x="1218726" y="0"/>
                  </a:lnTo>
                  <a:lnTo>
                    <a:pt x="1218726" y="2709333"/>
                  </a:lnTo>
                  <a:lnTo>
                    <a:pt x="0" y="2709333"/>
                  </a:lnTo>
                  <a:close/>
                </a:path>
              </a:pathLst>
            </a:custGeom>
            <a:solidFill>
              <a:srgbClr val="7994A0"/>
            </a:solidFill>
          </p:spPr>
          <p:txBody>
            <a:bodyPr/>
            <a:lstStyle/>
            <a:p>
              <a:endParaRPr lang="en-IN"/>
            </a:p>
          </p:txBody>
        </p:sp>
        <p:sp>
          <p:nvSpPr>
            <p:cNvPr id="4" name="TextBox 4"/>
            <p:cNvSpPr txBox="1"/>
            <p:nvPr/>
          </p:nvSpPr>
          <p:spPr>
            <a:xfrm>
              <a:off x="0" y="-123825"/>
              <a:ext cx="1218726" cy="2833158"/>
            </a:xfrm>
            <a:prstGeom prst="rect">
              <a:avLst/>
            </a:prstGeom>
          </p:spPr>
          <p:txBody>
            <a:bodyPr lIns="50800" tIns="50800" rIns="50800" bIns="50800" rtlCol="0" anchor="ctr"/>
            <a:lstStyle/>
            <a:p>
              <a:pPr algn="ctr">
                <a:lnSpc>
                  <a:spcPts val="4079"/>
                </a:lnSpc>
              </a:pPr>
              <a:endParaRPr/>
            </a:p>
          </p:txBody>
        </p:sp>
      </p:grpSp>
      <p:grpSp>
        <p:nvGrpSpPr>
          <p:cNvPr id="5" name="Group 5"/>
          <p:cNvGrpSpPr/>
          <p:nvPr/>
        </p:nvGrpSpPr>
        <p:grpSpPr>
          <a:xfrm>
            <a:off x="12286548" y="1684924"/>
            <a:ext cx="5344227" cy="7573376"/>
            <a:chOff x="0" y="0"/>
            <a:chExt cx="827961" cy="1173314"/>
          </a:xfrm>
        </p:grpSpPr>
        <p:sp>
          <p:nvSpPr>
            <p:cNvPr id="6" name="Freeform 6"/>
            <p:cNvSpPr/>
            <p:nvPr/>
          </p:nvSpPr>
          <p:spPr>
            <a:xfrm>
              <a:off x="0" y="0"/>
              <a:ext cx="827961" cy="1173314"/>
            </a:xfrm>
            <a:custGeom>
              <a:avLst/>
              <a:gdLst/>
              <a:ahLst/>
              <a:cxnLst/>
              <a:rect l="l" t="t" r="r" b="b"/>
              <a:pathLst>
                <a:path w="827961" h="1173314">
                  <a:moveTo>
                    <a:pt x="33319" y="0"/>
                  </a:moveTo>
                  <a:lnTo>
                    <a:pt x="794642" y="0"/>
                  </a:lnTo>
                  <a:cubicBezTo>
                    <a:pt x="813043" y="0"/>
                    <a:pt x="827961" y="14917"/>
                    <a:pt x="827961" y="33319"/>
                  </a:cubicBezTo>
                  <a:lnTo>
                    <a:pt x="827961" y="1139995"/>
                  </a:lnTo>
                  <a:cubicBezTo>
                    <a:pt x="827961" y="1158397"/>
                    <a:pt x="813043" y="1173314"/>
                    <a:pt x="794642" y="1173314"/>
                  </a:cubicBezTo>
                  <a:lnTo>
                    <a:pt x="33319" y="1173314"/>
                  </a:lnTo>
                  <a:cubicBezTo>
                    <a:pt x="14917" y="1173314"/>
                    <a:pt x="0" y="1158397"/>
                    <a:pt x="0" y="1139995"/>
                  </a:cubicBezTo>
                  <a:lnTo>
                    <a:pt x="0" y="33319"/>
                  </a:lnTo>
                  <a:cubicBezTo>
                    <a:pt x="0" y="14917"/>
                    <a:pt x="14917" y="0"/>
                    <a:pt x="33319" y="0"/>
                  </a:cubicBezTo>
                  <a:close/>
                </a:path>
              </a:pathLst>
            </a:custGeom>
            <a:blipFill>
              <a:blip r:embed="rId2"/>
              <a:stretch>
                <a:fillRect l="-56349" r="-56349"/>
              </a:stretch>
            </a:blipFill>
          </p:spPr>
          <p:txBody>
            <a:bodyPr/>
            <a:lstStyle/>
            <a:p>
              <a:endParaRPr lang="en-IN"/>
            </a:p>
          </p:txBody>
        </p:sp>
      </p:grpSp>
      <p:sp>
        <p:nvSpPr>
          <p:cNvPr id="7" name="TextBox 7"/>
          <p:cNvSpPr txBox="1"/>
          <p:nvPr/>
        </p:nvSpPr>
        <p:spPr>
          <a:xfrm>
            <a:off x="1028700" y="198390"/>
            <a:ext cx="12494509" cy="953135"/>
          </a:xfrm>
          <a:prstGeom prst="rect">
            <a:avLst/>
          </a:prstGeom>
        </p:spPr>
        <p:txBody>
          <a:bodyPr lIns="0" tIns="0" rIns="0" bIns="0" rtlCol="0" anchor="t">
            <a:spAutoFit/>
          </a:bodyPr>
          <a:lstStyle/>
          <a:p>
            <a:pPr marL="0" lvl="0" indent="0" algn="l">
              <a:lnSpc>
                <a:spcPts val="7840"/>
              </a:lnSpc>
              <a:spcBef>
                <a:spcPct val="0"/>
              </a:spcBef>
            </a:pPr>
            <a:r>
              <a:rPr lang="en-US" sz="5600" b="1" i="1">
                <a:solidFill>
                  <a:srgbClr val="0F4662"/>
                </a:solidFill>
                <a:latin typeface="Cormorant Garamond Bold Italics"/>
                <a:ea typeface="Cormorant Garamond Bold Italics"/>
                <a:cs typeface="Cormorant Garamond Bold Italics"/>
                <a:sym typeface="Cormorant Garamond Bold Italics"/>
              </a:rPr>
              <a:t>SQL Database Tables – Mint Classics Company</a:t>
            </a:r>
          </a:p>
        </p:txBody>
      </p:sp>
      <p:sp>
        <p:nvSpPr>
          <p:cNvPr id="8" name="TextBox 8"/>
          <p:cNvSpPr txBox="1"/>
          <p:nvPr/>
        </p:nvSpPr>
        <p:spPr>
          <a:xfrm>
            <a:off x="1028700" y="1899963"/>
            <a:ext cx="10886373" cy="3673476"/>
          </a:xfrm>
          <a:prstGeom prst="rect">
            <a:avLst/>
          </a:prstGeom>
        </p:spPr>
        <p:txBody>
          <a:bodyPr lIns="0" tIns="0" rIns="0" bIns="0" rtlCol="0" anchor="t">
            <a:spAutoFit/>
          </a:bodyPr>
          <a:lstStyle/>
          <a:p>
            <a:pPr marL="626107" lvl="1" indent="-313054" algn="l">
              <a:lnSpc>
                <a:spcPts val="4929"/>
              </a:lnSpc>
              <a:buFont typeface="Arial"/>
              <a:buChar char="•"/>
            </a:pPr>
            <a:r>
              <a:rPr lang="en-US" sz="2899" b="1">
                <a:solidFill>
                  <a:srgbClr val="0F4662"/>
                </a:solidFill>
                <a:latin typeface="Quicksand Bold"/>
                <a:ea typeface="Quicksand Bold"/>
                <a:cs typeface="Quicksand Bold"/>
                <a:sym typeface="Quicksand Bold"/>
              </a:rPr>
              <a:t>Purpose</a:t>
            </a:r>
            <a:r>
              <a:rPr lang="en-US" sz="2899">
                <a:solidFill>
                  <a:srgbClr val="0F4662"/>
                </a:solidFill>
                <a:latin typeface="Quicksand"/>
                <a:ea typeface="Quicksand"/>
                <a:cs typeface="Quicksand"/>
                <a:sym typeface="Quicksand"/>
              </a:rPr>
              <a:t>: Records information about customer orders. </a:t>
            </a:r>
          </a:p>
          <a:p>
            <a:pPr marL="626107" lvl="1" indent="-313054" algn="l">
              <a:lnSpc>
                <a:spcPts val="4929"/>
              </a:lnSpc>
              <a:buFont typeface="Arial"/>
              <a:buChar char="•"/>
            </a:pPr>
            <a:r>
              <a:rPr lang="en-US" sz="2899" b="1">
                <a:solidFill>
                  <a:srgbClr val="0F4662"/>
                </a:solidFill>
                <a:latin typeface="Quicksand Bold"/>
                <a:ea typeface="Quicksand Bold"/>
                <a:cs typeface="Quicksand Bold"/>
                <a:sym typeface="Quicksand Bold"/>
              </a:rPr>
              <a:t>Key Columns: </a:t>
            </a:r>
          </a:p>
          <a:p>
            <a:pPr marL="1252215" lvl="2" indent="-417405" algn="l">
              <a:lnSpc>
                <a:spcPts val="4929"/>
              </a:lnSpc>
              <a:buFont typeface="Arial"/>
              <a:buChar char="⚬"/>
            </a:pPr>
            <a:r>
              <a:rPr lang="en-US" sz="2899">
                <a:solidFill>
                  <a:srgbClr val="0F4662"/>
                </a:solidFill>
                <a:latin typeface="Quicksand"/>
                <a:ea typeface="Quicksand"/>
                <a:cs typeface="Quicksand"/>
                <a:sym typeface="Quicksand"/>
              </a:rPr>
              <a:t>orderNumber, orderDate, requiredDate, shippedDate, status, customerNumber. </a:t>
            </a:r>
          </a:p>
          <a:p>
            <a:pPr marL="626107" lvl="1" indent="-313054" algn="l">
              <a:lnSpc>
                <a:spcPts val="4929"/>
              </a:lnSpc>
              <a:buFont typeface="Arial"/>
              <a:buChar char="•"/>
            </a:pPr>
            <a:r>
              <a:rPr lang="en-US" sz="2899">
                <a:solidFill>
                  <a:srgbClr val="0F4662"/>
                </a:solidFill>
                <a:latin typeface="Quicksand"/>
                <a:ea typeface="Quicksand"/>
                <a:cs typeface="Quicksand"/>
                <a:sym typeface="Quicksand"/>
              </a:rPr>
              <a:t>Use: Vital for analyzing order timelines, fulfillment speed, and shipping efficiency. </a:t>
            </a:r>
          </a:p>
        </p:txBody>
      </p:sp>
      <p:sp>
        <p:nvSpPr>
          <p:cNvPr id="9" name="TextBox 9"/>
          <p:cNvSpPr txBox="1"/>
          <p:nvPr/>
        </p:nvSpPr>
        <p:spPr>
          <a:xfrm>
            <a:off x="1028700" y="6430688"/>
            <a:ext cx="10886373" cy="3044824"/>
          </a:xfrm>
          <a:prstGeom prst="rect">
            <a:avLst/>
          </a:prstGeom>
        </p:spPr>
        <p:txBody>
          <a:bodyPr lIns="0" tIns="0" rIns="0" bIns="0" rtlCol="0" anchor="t">
            <a:spAutoFit/>
          </a:bodyPr>
          <a:lstStyle/>
          <a:p>
            <a:pPr marL="626112" lvl="1" indent="-313056" algn="l">
              <a:lnSpc>
                <a:spcPts val="4930"/>
              </a:lnSpc>
              <a:buFont typeface="Arial"/>
              <a:buChar char="•"/>
            </a:pPr>
            <a:r>
              <a:rPr lang="en-US" sz="2900" b="1">
                <a:solidFill>
                  <a:srgbClr val="0F4662"/>
                </a:solidFill>
                <a:latin typeface="Quicksand Bold"/>
                <a:ea typeface="Quicksand Bold"/>
                <a:cs typeface="Quicksand Bold"/>
                <a:sym typeface="Quicksand Bold"/>
              </a:rPr>
              <a:t>Purpose</a:t>
            </a:r>
            <a:r>
              <a:rPr lang="en-US" sz="2900">
                <a:solidFill>
                  <a:srgbClr val="0F4662"/>
                </a:solidFill>
                <a:latin typeface="Quicksand"/>
                <a:ea typeface="Quicksand"/>
                <a:cs typeface="Quicksand"/>
                <a:sym typeface="Quicksand"/>
              </a:rPr>
              <a:t>: Tracks payments made by customers.</a:t>
            </a:r>
          </a:p>
          <a:p>
            <a:pPr marL="626112" lvl="1" indent="-313056" algn="l">
              <a:lnSpc>
                <a:spcPts val="4930"/>
              </a:lnSpc>
              <a:buFont typeface="Arial"/>
              <a:buChar char="•"/>
            </a:pPr>
            <a:r>
              <a:rPr lang="en-US" sz="2900" b="1">
                <a:solidFill>
                  <a:srgbClr val="0F4662"/>
                </a:solidFill>
                <a:latin typeface="Quicksand Bold"/>
                <a:ea typeface="Quicksand Bold"/>
                <a:cs typeface="Quicksand Bold"/>
                <a:sym typeface="Quicksand Bold"/>
              </a:rPr>
              <a:t>Key Columns: </a:t>
            </a:r>
          </a:p>
          <a:p>
            <a:pPr marL="1252224" lvl="2" indent="-417408" algn="l">
              <a:lnSpc>
                <a:spcPts val="4930"/>
              </a:lnSpc>
              <a:buFont typeface="Arial"/>
              <a:buChar char="⚬"/>
            </a:pPr>
            <a:r>
              <a:rPr lang="en-US" sz="2900">
                <a:solidFill>
                  <a:srgbClr val="0F4662"/>
                </a:solidFill>
                <a:latin typeface="Quicksand"/>
                <a:ea typeface="Quicksand"/>
                <a:cs typeface="Quicksand"/>
                <a:sym typeface="Quicksand"/>
              </a:rPr>
              <a:t>customerNumber, checkNumber, paymentDate, amount </a:t>
            </a:r>
          </a:p>
          <a:p>
            <a:pPr marL="626112" lvl="1" indent="-313056" algn="l">
              <a:lnSpc>
                <a:spcPts val="4930"/>
              </a:lnSpc>
              <a:buFont typeface="Arial"/>
              <a:buChar char="•"/>
            </a:pPr>
            <a:r>
              <a:rPr lang="en-US" sz="2900" b="1">
                <a:solidFill>
                  <a:srgbClr val="0F4662"/>
                </a:solidFill>
                <a:latin typeface="Quicksand Bold"/>
                <a:ea typeface="Quicksand Bold"/>
                <a:cs typeface="Quicksand Bold"/>
                <a:sym typeface="Quicksand Bold"/>
              </a:rPr>
              <a:t>Use</a:t>
            </a:r>
            <a:r>
              <a:rPr lang="en-US" sz="2900">
                <a:solidFill>
                  <a:srgbClr val="0F4662"/>
                </a:solidFill>
                <a:latin typeface="Quicksand"/>
                <a:ea typeface="Quicksand"/>
                <a:cs typeface="Quicksand"/>
                <a:sym typeface="Quicksand"/>
              </a:rPr>
              <a:t>: Used in customer-level financial analysis and cash flow tracking. </a:t>
            </a:r>
          </a:p>
        </p:txBody>
      </p:sp>
      <p:sp>
        <p:nvSpPr>
          <p:cNvPr id="10" name="TextBox 10"/>
          <p:cNvSpPr txBox="1"/>
          <p:nvPr/>
        </p:nvSpPr>
        <p:spPr>
          <a:xfrm>
            <a:off x="1028700" y="1414188"/>
            <a:ext cx="10527757" cy="504825"/>
          </a:xfrm>
          <a:prstGeom prst="rect">
            <a:avLst/>
          </a:prstGeom>
        </p:spPr>
        <p:txBody>
          <a:bodyPr lIns="0" tIns="0" rIns="0" bIns="0" rtlCol="0" anchor="t">
            <a:spAutoFit/>
          </a:bodyPr>
          <a:lstStyle/>
          <a:p>
            <a:pPr marL="0" lvl="0" indent="0" algn="l">
              <a:lnSpc>
                <a:spcPts val="4199"/>
              </a:lnSpc>
              <a:spcBef>
                <a:spcPct val="0"/>
              </a:spcBef>
            </a:pPr>
            <a:r>
              <a:rPr lang="en-US" sz="2999" b="1">
                <a:solidFill>
                  <a:srgbClr val="0F4662"/>
                </a:solidFill>
                <a:latin typeface="Quicksand Bold"/>
                <a:ea typeface="Quicksand Bold"/>
                <a:cs typeface="Quicksand Bold"/>
                <a:sym typeface="Quicksand Bold"/>
              </a:rPr>
              <a:t>5. orders </a:t>
            </a:r>
          </a:p>
        </p:txBody>
      </p:sp>
      <p:sp>
        <p:nvSpPr>
          <p:cNvPr id="11" name="TextBox 11"/>
          <p:cNvSpPr txBox="1"/>
          <p:nvPr/>
        </p:nvSpPr>
        <p:spPr>
          <a:xfrm>
            <a:off x="1028700" y="5830614"/>
            <a:ext cx="10527757" cy="609600"/>
          </a:xfrm>
          <a:prstGeom prst="rect">
            <a:avLst/>
          </a:prstGeom>
        </p:spPr>
        <p:txBody>
          <a:bodyPr lIns="0" tIns="0" rIns="0" bIns="0" rtlCol="0" anchor="t">
            <a:spAutoFit/>
          </a:bodyPr>
          <a:lstStyle/>
          <a:p>
            <a:pPr marL="0" lvl="0" indent="0" algn="l">
              <a:lnSpc>
                <a:spcPts val="5100"/>
              </a:lnSpc>
            </a:pPr>
            <a:r>
              <a:rPr lang="en-US" sz="3000" b="1">
                <a:solidFill>
                  <a:srgbClr val="0F4662"/>
                </a:solidFill>
                <a:latin typeface="Quicksand Bold"/>
                <a:ea typeface="Quicksand Bold"/>
                <a:cs typeface="Quicksand Bold"/>
                <a:sym typeface="Quicksand Bold"/>
              </a:rPr>
              <a:t>6. payments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13660651" y="0"/>
            <a:ext cx="4627349" cy="10287000"/>
            <a:chOff x="0" y="0"/>
            <a:chExt cx="1218726" cy="2709333"/>
          </a:xfrm>
        </p:grpSpPr>
        <p:sp>
          <p:nvSpPr>
            <p:cNvPr id="3" name="Freeform 3"/>
            <p:cNvSpPr/>
            <p:nvPr/>
          </p:nvSpPr>
          <p:spPr>
            <a:xfrm>
              <a:off x="0" y="0"/>
              <a:ext cx="1218726" cy="2709333"/>
            </a:xfrm>
            <a:custGeom>
              <a:avLst/>
              <a:gdLst/>
              <a:ahLst/>
              <a:cxnLst/>
              <a:rect l="l" t="t" r="r" b="b"/>
              <a:pathLst>
                <a:path w="1218726" h="2709333">
                  <a:moveTo>
                    <a:pt x="0" y="0"/>
                  </a:moveTo>
                  <a:lnTo>
                    <a:pt x="1218726" y="0"/>
                  </a:lnTo>
                  <a:lnTo>
                    <a:pt x="1218726" y="2709333"/>
                  </a:lnTo>
                  <a:lnTo>
                    <a:pt x="0" y="2709333"/>
                  </a:lnTo>
                  <a:close/>
                </a:path>
              </a:pathLst>
            </a:custGeom>
            <a:solidFill>
              <a:srgbClr val="7994A0"/>
            </a:solidFill>
          </p:spPr>
          <p:txBody>
            <a:bodyPr/>
            <a:lstStyle/>
            <a:p>
              <a:endParaRPr lang="en-IN"/>
            </a:p>
          </p:txBody>
        </p:sp>
        <p:sp>
          <p:nvSpPr>
            <p:cNvPr id="4" name="TextBox 4"/>
            <p:cNvSpPr txBox="1"/>
            <p:nvPr/>
          </p:nvSpPr>
          <p:spPr>
            <a:xfrm>
              <a:off x="0" y="-123825"/>
              <a:ext cx="1218726" cy="2833158"/>
            </a:xfrm>
            <a:prstGeom prst="rect">
              <a:avLst/>
            </a:prstGeom>
          </p:spPr>
          <p:txBody>
            <a:bodyPr lIns="50800" tIns="50800" rIns="50800" bIns="50800" rtlCol="0" anchor="ctr"/>
            <a:lstStyle/>
            <a:p>
              <a:pPr algn="ctr">
                <a:lnSpc>
                  <a:spcPts val="4079"/>
                </a:lnSpc>
              </a:pPr>
              <a:endParaRPr/>
            </a:p>
          </p:txBody>
        </p:sp>
      </p:grpSp>
      <p:grpSp>
        <p:nvGrpSpPr>
          <p:cNvPr id="5" name="Group 5"/>
          <p:cNvGrpSpPr/>
          <p:nvPr/>
        </p:nvGrpSpPr>
        <p:grpSpPr>
          <a:xfrm>
            <a:off x="12286548" y="1684924"/>
            <a:ext cx="5344227" cy="7573376"/>
            <a:chOff x="0" y="0"/>
            <a:chExt cx="827961" cy="1173314"/>
          </a:xfrm>
        </p:grpSpPr>
        <p:sp>
          <p:nvSpPr>
            <p:cNvPr id="6" name="Freeform 6"/>
            <p:cNvSpPr/>
            <p:nvPr/>
          </p:nvSpPr>
          <p:spPr>
            <a:xfrm>
              <a:off x="0" y="0"/>
              <a:ext cx="827961" cy="1173314"/>
            </a:xfrm>
            <a:custGeom>
              <a:avLst/>
              <a:gdLst/>
              <a:ahLst/>
              <a:cxnLst/>
              <a:rect l="l" t="t" r="r" b="b"/>
              <a:pathLst>
                <a:path w="827961" h="1173314">
                  <a:moveTo>
                    <a:pt x="33319" y="0"/>
                  </a:moveTo>
                  <a:lnTo>
                    <a:pt x="794642" y="0"/>
                  </a:lnTo>
                  <a:cubicBezTo>
                    <a:pt x="813043" y="0"/>
                    <a:pt x="827961" y="14917"/>
                    <a:pt x="827961" y="33319"/>
                  </a:cubicBezTo>
                  <a:lnTo>
                    <a:pt x="827961" y="1139995"/>
                  </a:lnTo>
                  <a:cubicBezTo>
                    <a:pt x="827961" y="1158397"/>
                    <a:pt x="813043" y="1173314"/>
                    <a:pt x="794642" y="1173314"/>
                  </a:cubicBezTo>
                  <a:lnTo>
                    <a:pt x="33319" y="1173314"/>
                  </a:lnTo>
                  <a:cubicBezTo>
                    <a:pt x="14917" y="1173314"/>
                    <a:pt x="0" y="1158397"/>
                    <a:pt x="0" y="1139995"/>
                  </a:cubicBezTo>
                  <a:lnTo>
                    <a:pt x="0" y="33319"/>
                  </a:lnTo>
                  <a:cubicBezTo>
                    <a:pt x="0" y="14917"/>
                    <a:pt x="14917" y="0"/>
                    <a:pt x="33319" y="0"/>
                  </a:cubicBezTo>
                  <a:close/>
                </a:path>
              </a:pathLst>
            </a:custGeom>
            <a:blipFill>
              <a:blip r:embed="rId2"/>
              <a:stretch>
                <a:fillRect l="-56349" r="-56349"/>
              </a:stretch>
            </a:blipFill>
          </p:spPr>
          <p:txBody>
            <a:bodyPr/>
            <a:lstStyle/>
            <a:p>
              <a:endParaRPr lang="en-IN"/>
            </a:p>
          </p:txBody>
        </p:sp>
      </p:grpSp>
      <p:sp>
        <p:nvSpPr>
          <p:cNvPr id="7" name="TextBox 7"/>
          <p:cNvSpPr txBox="1"/>
          <p:nvPr/>
        </p:nvSpPr>
        <p:spPr>
          <a:xfrm>
            <a:off x="1028700" y="198390"/>
            <a:ext cx="12494509" cy="953135"/>
          </a:xfrm>
          <a:prstGeom prst="rect">
            <a:avLst/>
          </a:prstGeom>
        </p:spPr>
        <p:txBody>
          <a:bodyPr lIns="0" tIns="0" rIns="0" bIns="0" rtlCol="0" anchor="t">
            <a:spAutoFit/>
          </a:bodyPr>
          <a:lstStyle/>
          <a:p>
            <a:pPr marL="0" lvl="0" indent="0" algn="l">
              <a:lnSpc>
                <a:spcPts val="7840"/>
              </a:lnSpc>
              <a:spcBef>
                <a:spcPct val="0"/>
              </a:spcBef>
            </a:pPr>
            <a:r>
              <a:rPr lang="en-US" sz="5600" b="1" i="1">
                <a:solidFill>
                  <a:srgbClr val="0F4662"/>
                </a:solidFill>
                <a:latin typeface="Cormorant Garamond Bold Italics"/>
                <a:ea typeface="Cormorant Garamond Bold Italics"/>
                <a:cs typeface="Cormorant Garamond Bold Italics"/>
                <a:sym typeface="Cormorant Garamond Bold Italics"/>
              </a:rPr>
              <a:t>SQL Database Tables – Mint Classics Company</a:t>
            </a:r>
          </a:p>
        </p:txBody>
      </p:sp>
      <p:sp>
        <p:nvSpPr>
          <p:cNvPr id="8" name="TextBox 8"/>
          <p:cNvSpPr txBox="1"/>
          <p:nvPr/>
        </p:nvSpPr>
        <p:spPr>
          <a:xfrm>
            <a:off x="1028700" y="1899963"/>
            <a:ext cx="10886373" cy="3054351"/>
          </a:xfrm>
          <a:prstGeom prst="rect">
            <a:avLst/>
          </a:prstGeom>
        </p:spPr>
        <p:txBody>
          <a:bodyPr lIns="0" tIns="0" rIns="0" bIns="0" rtlCol="0" anchor="t">
            <a:spAutoFit/>
          </a:bodyPr>
          <a:lstStyle/>
          <a:p>
            <a:pPr marL="626107" lvl="1" indent="-313054" algn="l">
              <a:lnSpc>
                <a:spcPts val="4929"/>
              </a:lnSpc>
              <a:buFont typeface="Arial"/>
              <a:buChar char="•"/>
            </a:pPr>
            <a:r>
              <a:rPr lang="en-US" sz="2899" b="1">
                <a:solidFill>
                  <a:srgbClr val="0F4662"/>
                </a:solidFill>
                <a:latin typeface="Quicksand Bold"/>
                <a:ea typeface="Quicksand Bold"/>
                <a:cs typeface="Quicksand Bold"/>
                <a:sym typeface="Quicksand Bold"/>
              </a:rPr>
              <a:t>Purpose</a:t>
            </a:r>
            <a:r>
              <a:rPr lang="en-US" sz="2899">
                <a:solidFill>
                  <a:srgbClr val="0F4662"/>
                </a:solidFill>
                <a:latin typeface="Quicksand"/>
                <a:ea typeface="Quicksand"/>
                <a:cs typeface="Quicksand"/>
                <a:sym typeface="Quicksand"/>
              </a:rPr>
              <a:t>: Groups products into broader categories.</a:t>
            </a:r>
          </a:p>
          <a:p>
            <a:pPr marL="626107" lvl="1" indent="-313054" algn="l">
              <a:lnSpc>
                <a:spcPts val="4929"/>
              </a:lnSpc>
              <a:buFont typeface="Arial"/>
              <a:buChar char="•"/>
            </a:pPr>
            <a:r>
              <a:rPr lang="en-US" sz="2899" b="1">
                <a:solidFill>
                  <a:srgbClr val="0F4662"/>
                </a:solidFill>
                <a:latin typeface="Quicksand Bold"/>
                <a:ea typeface="Quicksand Bold"/>
                <a:cs typeface="Quicksand Bold"/>
                <a:sym typeface="Quicksand Bold"/>
              </a:rPr>
              <a:t>Key Columns: </a:t>
            </a:r>
          </a:p>
          <a:p>
            <a:pPr marL="1252215" lvl="2" indent="-417405" algn="l">
              <a:lnSpc>
                <a:spcPts val="4929"/>
              </a:lnSpc>
              <a:buFont typeface="Arial"/>
              <a:buChar char="⚬"/>
            </a:pPr>
            <a:r>
              <a:rPr lang="en-US" sz="2899">
                <a:solidFill>
                  <a:srgbClr val="0F4662"/>
                </a:solidFill>
                <a:latin typeface="Quicksand"/>
                <a:ea typeface="Quicksand"/>
                <a:cs typeface="Quicksand"/>
                <a:sym typeface="Quicksand"/>
              </a:rPr>
              <a:t>productLine, textDescription.</a:t>
            </a:r>
          </a:p>
          <a:p>
            <a:pPr marL="626107" lvl="1" indent="-313054" algn="l">
              <a:lnSpc>
                <a:spcPts val="4929"/>
              </a:lnSpc>
              <a:buFont typeface="Arial"/>
              <a:buChar char="•"/>
            </a:pPr>
            <a:r>
              <a:rPr lang="en-US" sz="2899">
                <a:solidFill>
                  <a:srgbClr val="0F4662"/>
                </a:solidFill>
                <a:latin typeface="Quicksand"/>
                <a:ea typeface="Quicksand"/>
                <a:cs typeface="Quicksand"/>
                <a:sym typeface="Quicksand"/>
              </a:rPr>
              <a:t> </a:t>
            </a:r>
            <a:r>
              <a:rPr lang="en-US" sz="2899" b="1">
                <a:solidFill>
                  <a:srgbClr val="0F4662"/>
                </a:solidFill>
                <a:latin typeface="Quicksand Bold"/>
                <a:ea typeface="Quicksand Bold"/>
                <a:cs typeface="Quicksand Bold"/>
                <a:sym typeface="Quicksand Bold"/>
              </a:rPr>
              <a:t>Use</a:t>
            </a:r>
            <a:r>
              <a:rPr lang="en-US" sz="2899">
                <a:solidFill>
                  <a:srgbClr val="0F4662"/>
                </a:solidFill>
                <a:latin typeface="Quicksand"/>
                <a:ea typeface="Quicksand"/>
                <a:cs typeface="Quicksand"/>
                <a:sym typeface="Quicksand"/>
              </a:rPr>
              <a:t>: Helps segment products for high-level revenue and inventory analysis. </a:t>
            </a:r>
          </a:p>
        </p:txBody>
      </p:sp>
      <p:sp>
        <p:nvSpPr>
          <p:cNvPr id="9" name="TextBox 9"/>
          <p:cNvSpPr txBox="1"/>
          <p:nvPr/>
        </p:nvSpPr>
        <p:spPr>
          <a:xfrm>
            <a:off x="1028700" y="5725838"/>
            <a:ext cx="10886373" cy="4283074"/>
          </a:xfrm>
          <a:prstGeom prst="rect">
            <a:avLst/>
          </a:prstGeom>
        </p:spPr>
        <p:txBody>
          <a:bodyPr lIns="0" tIns="0" rIns="0" bIns="0" rtlCol="0" anchor="t">
            <a:spAutoFit/>
          </a:bodyPr>
          <a:lstStyle/>
          <a:p>
            <a:pPr marL="626112" lvl="1" indent="-313056" algn="l">
              <a:lnSpc>
                <a:spcPts val="4930"/>
              </a:lnSpc>
              <a:buFont typeface="Arial"/>
              <a:buChar char="•"/>
            </a:pPr>
            <a:r>
              <a:rPr lang="en-US" sz="2900" b="1">
                <a:solidFill>
                  <a:srgbClr val="0F4662"/>
                </a:solidFill>
                <a:latin typeface="Quicksand Bold"/>
                <a:ea typeface="Quicksand Bold"/>
                <a:cs typeface="Quicksand Bold"/>
                <a:sym typeface="Quicksand Bold"/>
              </a:rPr>
              <a:t>Purpose</a:t>
            </a:r>
            <a:r>
              <a:rPr lang="en-US" sz="2900">
                <a:solidFill>
                  <a:srgbClr val="0F4662"/>
                </a:solidFill>
                <a:latin typeface="Quicksand"/>
                <a:ea typeface="Quicksand"/>
                <a:cs typeface="Quicksand"/>
                <a:sym typeface="Quicksand"/>
              </a:rPr>
              <a:t>: Contains detailed information about the products sold. </a:t>
            </a:r>
          </a:p>
          <a:p>
            <a:pPr marL="626112" lvl="1" indent="-313056" algn="l">
              <a:lnSpc>
                <a:spcPts val="4930"/>
              </a:lnSpc>
              <a:buFont typeface="Arial"/>
              <a:buChar char="•"/>
            </a:pPr>
            <a:r>
              <a:rPr lang="en-US" sz="2900" b="1">
                <a:solidFill>
                  <a:srgbClr val="0F4662"/>
                </a:solidFill>
                <a:latin typeface="Quicksand Bold"/>
                <a:ea typeface="Quicksand Bold"/>
                <a:cs typeface="Quicksand Bold"/>
                <a:sym typeface="Quicksand Bold"/>
              </a:rPr>
              <a:t>Key Columns: </a:t>
            </a:r>
          </a:p>
          <a:p>
            <a:pPr marL="1252224" lvl="2" indent="-417408" algn="l">
              <a:lnSpc>
                <a:spcPts val="4930"/>
              </a:lnSpc>
              <a:buFont typeface="Arial"/>
              <a:buChar char="⚬"/>
            </a:pPr>
            <a:r>
              <a:rPr lang="en-US" sz="2900">
                <a:solidFill>
                  <a:srgbClr val="0F4662"/>
                </a:solidFill>
                <a:latin typeface="Quicksand"/>
                <a:ea typeface="Quicksand"/>
                <a:cs typeface="Quicksand"/>
                <a:sym typeface="Quicksand"/>
              </a:rPr>
              <a:t>productCode, productName o productLine, quantityInStock, MSRP, buyPrice, warehouseCode.</a:t>
            </a:r>
          </a:p>
          <a:p>
            <a:pPr marL="626112" lvl="1" indent="-313056" algn="l">
              <a:lnSpc>
                <a:spcPts val="4930"/>
              </a:lnSpc>
              <a:buFont typeface="Arial"/>
              <a:buChar char="•"/>
            </a:pPr>
            <a:r>
              <a:rPr lang="en-US" sz="2900" b="1">
                <a:solidFill>
                  <a:srgbClr val="0F4662"/>
                </a:solidFill>
                <a:latin typeface="Quicksand Bold"/>
                <a:ea typeface="Quicksand Bold"/>
                <a:cs typeface="Quicksand Bold"/>
                <a:sym typeface="Quicksand Bold"/>
              </a:rPr>
              <a:t>Use</a:t>
            </a:r>
            <a:r>
              <a:rPr lang="en-US" sz="2900">
                <a:solidFill>
                  <a:srgbClr val="0F4662"/>
                </a:solidFill>
                <a:latin typeface="Quicksand"/>
                <a:ea typeface="Quicksand"/>
                <a:cs typeface="Quicksand"/>
                <a:sym typeface="Quicksand"/>
              </a:rPr>
              <a:t>: Core inventory data used for analyzing stock levels, profitability, and storage.</a:t>
            </a:r>
          </a:p>
        </p:txBody>
      </p:sp>
      <p:sp>
        <p:nvSpPr>
          <p:cNvPr id="10" name="TextBox 10"/>
          <p:cNvSpPr txBox="1"/>
          <p:nvPr/>
        </p:nvSpPr>
        <p:spPr>
          <a:xfrm>
            <a:off x="1028700" y="1414188"/>
            <a:ext cx="10527757" cy="504825"/>
          </a:xfrm>
          <a:prstGeom prst="rect">
            <a:avLst/>
          </a:prstGeom>
        </p:spPr>
        <p:txBody>
          <a:bodyPr lIns="0" tIns="0" rIns="0" bIns="0" rtlCol="0" anchor="t">
            <a:spAutoFit/>
          </a:bodyPr>
          <a:lstStyle/>
          <a:p>
            <a:pPr marL="0" lvl="0" indent="0" algn="l">
              <a:lnSpc>
                <a:spcPts val="4199"/>
              </a:lnSpc>
              <a:spcBef>
                <a:spcPct val="0"/>
              </a:spcBef>
            </a:pPr>
            <a:r>
              <a:rPr lang="en-US" sz="2999" b="1">
                <a:solidFill>
                  <a:srgbClr val="0F4662"/>
                </a:solidFill>
                <a:latin typeface="Quicksand Bold"/>
                <a:ea typeface="Quicksand Bold"/>
                <a:cs typeface="Quicksand Bold"/>
                <a:sym typeface="Quicksand Bold"/>
              </a:rPr>
              <a:t>7. productlines </a:t>
            </a:r>
          </a:p>
        </p:txBody>
      </p:sp>
      <p:sp>
        <p:nvSpPr>
          <p:cNvPr id="11" name="TextBox 11"/>
          <p:cNvSpPr txBox="1"/>
          <p:nvPr/>
        </p:nvSpPr>
        <p:spPr>
          <a:xfrm>
            <a:off x="1028700" y="5125764"/>
            <a:ext cx="10527757" cy="609600"/>
          </a:xfrm>
          <a:prstGeom prst="rect">
            <a:avLst/>
          </a:prstGeom>
        </p:spPr>
        <p:txBody>
          <a:bodyPr lIns="0" tIns="0" rIns="0" bIns="0" rtlCol="0" anchor="t">
            <a:spAutoFit/>
          </a:bodyPr>
          <a:lstStyle/>
          <a:p>
            <a:pPr marL="0" lvl="0" indent="0" algn="l">
              <a:lnSpc>
                <a:spcPts val="5100"/>
              </a:lnSpc>
            </a:pPr>
            <a:r>
              <a:rPr lang="en-US" sz="3000" b="1">
                <a:solidFill>
                  <a:srgbClr val="0F4662"/>
                </a:solidFill>
                <a:latin typeface="Quicksand Bold"/>
                <a:ea typeface="Quicksand Bold"/>
                <a:cs typeface="Quicksand Bold"/>
                <a:sym typeface="Quicksand Bold"/>
              </a:rPr>
              <a:t>8. products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2116</Words>
  <Application>Microsoft Office PowerPoint</Application>
  <PresentationFormat>Custom</PresentationFormat>
  <Paragraphs>217</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Quicksand</vt:lpstr>
      <vt:lpstr>Cormorant Garamond Bold Italics</vt:lpstr>
      <vt:lpstr>Quicksand Bold</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Mint Classics Company: Comprehensive Inventory and Operations Analysis Report</dc:title>
  <cp:lastModifiedBy>Aswin M</cp:lastModifiedBy>
  <cp:revision>3</cp:revision>
  <dcterms:created xsi:type="dcterms:W3CDTF">2006-08-16T00:00:00Z</dcterms:created>
  <dcterms:modified xsi:type="dcterms:W3CDTF">2025-04-21T13:51:15Z</dcterms:modified>
  <dc:identifier>DAGlRHSFYoQ</dc:identifier>
</cp:coreProperties>
</file>