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Comfortaa Regular"/>
      <p:regular r:id="rId16"/>
      <p:bold r:id="rId17"/>
    </p:embeddedFont>
    <p:embeddedFont>
      <p:font typeface="Comfortaa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9FD1B9-ACE0-46F5-9FE9-1E83BB2B9729}">
  <a:tblStyle styleId="{999FD1B9-ACE0-46F5-9FE9-1E83BB2B97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59F963D-CFE4-4032-B3A7-39A413FC0FF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4.xml"/><Relationship Id="rId22" Type="http://schemas.openxmlformats.org/officeDocument/2006/relationships/font" Target="fonts/OpenSans-italic.fntdata"/><Relationship Id="rId10" Type="http://schemas.openxmlformats.org/officeDocument/2006/relationships/slide" Target="slides/slide3.xml"/><Relationship Id="rId21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ComfortaaRegular-bold.fntdata"/><Relationship Id="rId16" Type="http://schemas.openxmlformats.org/officeDocument/2006/relationships/font" Target="fonts/ComfortaaRegular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Comforta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8341a0c6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8341a0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8341a0c68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78341a0c6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53924118f_6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853924118f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82700fe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82700fe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341a0c6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78341a0c6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8341a0c68_0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78341a0c6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222445" y="359244"/>
            <a:ext cx="86991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br>
              <a:rPr b="1" i="0" lang="en" sz="4200" u="none" cap="none" strike="noStrike">
                <a:solidFill>
                  <a:srgbClr val="EF6C00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b="1" i="0" lang="en" sz="4200" u="none" cap="none" strike="noStrike">
                <a:solidFill>
                  <a:srgbClr val="EF6C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i="0" lang="en" sz="4200" u="none" cap="none" strike="noStrike">
                <a:solidFill>
                  <a:srgbClr val="EF6C00"/>
                </a:solidFill>
                <a:latin typeface="Comfortaa"/>
                <a:ea typeface="Comfortaa"/>
                <a:cs typeface="Comfortaa"/>
                <a:sym typeface="Comfortaa"/>
              </a:rPr>
              <a:t>Stock Portfolio Suggest</a:t>
            </a:r>
            <a:r>
              <a:rPr b="1" lang="en" sz="4200">
                <a:solidFill>
                  <a:srgbClr val="EF6C00"/>
                </a:solidFill>
                <a:latin typeface="Comfortaa"/>
                <a:ea typeface="Comfortaa"/>
                <a:cs typeface="Comfortaa"/>
                <a:sym typeface="Comfortaa"/>
              </a:rPr>
              <a:t>or</a:t>
            </a:r>
            <a:endParaRPr b="1" sz="4200">
              <a:solidFill>
                <a:srgbClr val="EF6C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219298" y="1616101"/>
            <a:ext cx="48705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i="0" lang="en" sz="1600" u="none" cap="none" strike="noStrike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CMPE 285 - Software Engineering Process</a:t>
            </a:r>
            <a:endParaRPr sz="1600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" sz="1600">
                <a:solidFill>
                  <a:srgbClr val="134F5C"/>
                </a:solidFill>
                <a:latin typeface="Open Sans"/>
                <a:ea typeface="Open Sans"/>
                <a:cs typeface="Open Sans"/>
                <a:sym typeface="Open Sans"/>
              </a:rPr>
              <a:t>Spring 2020</a:t>
            </a:r>
            <a:endParaRPr sz="1600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t/>
            </a:r>
            <a:endParaRPr sz="1600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t/>
            </a:r>
            <a:endParaRPr sz="1600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t/>
            </a:r>
            <a:endParaRPr sz="1600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t/>
            </a:r>
            <a:endParaRPr i="0" sz="1600" u="none" cap="none" strike="noStrike">
              <a:solidFill>
                <a:srgbClr val="134F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3" name="Google Shape;113;p25"/>
          <p:cNvGraphicFramePr/>
          <p:nvPr/>
        </p:nvGraphicFramePr>
        <p:xfrm>
          <a:off x="6370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{999FD1B9-ACE0-46F5-9FE9-1E83BB2B9729}</a:tableStyleId>
              </a:tblPr>
              <a:tblGrid>
                <a:gridCol w="3935000"/>
                <a:gridCol w="3935000"/>
              </a:tblGrid>
              <a:tr h="60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Apoorva Banubakode-013773838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Aswin Prasad-014344512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Duvvuri Venkata Sai Sri Hari -014533571 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Shubhangi Yadav - 014517412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Sruthi Duvvuri  - 014528813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Vamsi Chakravartula -  014488487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32968" y="22083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" sz="3200">
                <a:latin typeface="Comfortaa"/>
                <a:ea typeface="Comfortaa"/>
                <a:cs typeface="Comfortaa"/>
                <a:sym typeface="Comfortaa"/>
              </a:rPr>
              <a:t>Architecture Overview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13" y="1526644"/>
            <a:ext cx="8329725" cy="209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382560" y="227750"/>
            <a:ext cx="8310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b="1" i="0" lang="en" sz="3200" u="none" cap="none" strike="noStrik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Features</a:t>
            </a:r>
            <a:endParaRPr b="1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382550" y="864875"/>
            <a:ext cx="8310900" cy="3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Basic Functionalities:</a:t>
            </a:r>
            <a:endParaRPr>
              <a:solidFill>
                <a:schemeClr val="accen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Investment Strategies</a:t>
            </a:r>
            <a:r>
              <a:rPr b="1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User can select one or two investment strategies from Ethical, Growth, Index, Quality &amp; Value strategies.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Investment: 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User can input the total amount he wants to invest in the strategies he selected.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Stock </a:t>
            </a:r>
            <a:r>
              <a:rPr b="1"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uggestions:</a:t>
            </a:r>
            <a:r>
              <a:rPr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User will be suggested with top-3 stocks that he can invest into on the basis of strategies he selected.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Amount </a:t>
            </a:r>
            <a:r>
              <a:rPr b="1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Distribution:</a:t>
            </a:r>
            <a:r>
              <a:rPr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Investment amount is distributed among three suggested companies in the ratio of 2:1:1.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Overall Portfolio</a:t>
            </a:r>
            <a:r>
              <a:rPr b="1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User is 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provided with current stock &amp; ETF values.</a:t>
            </a:r>
            <a:endParaRPr i="0" sz="1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Trend of Portfolio Value:</a:t>
            </a:r>
            <a:r>
              <a:rPr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History of overall portfolio value is shown to user.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Hosting: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Deployment of application on AWS cloud.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Extra Functionalities:</a:t>
            </a:r>
            <a:endParaRPr sz="1500">
              <a:solidFill>
                <a:schemeClr val="accen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Machine learning model to predict stock for suggestions.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IEX stock API to get real-time stock data.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Chart js library for data visualization through graphs.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Bootstrap libraries for fancy UI.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Stock Suggestion Engine</a:t>
            </a:r>
            <a:br>
              <a:rPr lang="en" sz="20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Long Short Term Memory model)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311700" y="1360050"/>
            <a:ext cx="85206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idea is to suggest stocks under given strategy which are likely to perform better in the next 30 days.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do we know which stocks are likely to perform better? We used Deep learning model to forecast prices for next 30 days for all stocks.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 Used : Long Short Term Memory model : It uses 3 gates, forget, input and output to map a combination of features and remember some parametric details of past for the next sequential prediction.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Parameters tuned : 10 epocs, 0.2 dropout rate to avoid overfitting, ‘Relu’ as activation function, ‘adam’ optimizer and mean squared loss as loss function. The model is </a:t>
            </a:r>
            <a:r>
              <a:rPr lang="en" sz="1200"/>
              <a:t>trained</a:t>
            </a:r>
            <a:r>
              <a:rPr lang="en" sz="1200"/>
              <a:t> on 80 percent of data for every stock. Inherently the model tries to learn </a:t>
            </a:r>
            <a:r>
              <a:rPr lang="en" sz="1200"/>
              <a:t>fortnightly</a:t>
            </a:r>
            <a:r>
              <a:rPr lang="en" sz="1200"/>
              <a:t> stock values and project next day stock prices, for 30 days.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After we predict the stock prices using above model, we looked at the difference of  (30th day predicted value-last real stock value) and created a list of companies in descending order of stock difference.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Basically, that means pick up companies who are likely to increase in stock price above other companies in an </a:t>
            </a:r>
            <a:r>
              <a:rPr lang="en" sz="1200"/>
              <a:t>comparative</a:t>
            </a:r>
            <a:r>
              <a:rPr lang="en" sz="1200"/>
              <a:t> manner.</a:t>
            </a:r>
            <a:endParaRPr sz="1200"/>
          </a:p>
        </p:txBody>
      </p:sp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050" y="3749425"/>
            <a:ext cx="1657250" cy="12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311700" y="0"/>
            <a:ext cx="85206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" sz="2500">
                <a:latin typeface="Comfortaa"/>
                <a:ea typeface="Comfortaa"/>
                <a:cs typeface="Comfortaa"/>
                <a:sym typeface="Comfortaa"/>
              </a:rPr>
              <a:t>Unit Test Cases</a:t>
            </a:r>
            <a:br>
              <a:rPr lang="en" sz="2500">
                <a:latin typeface="Comfortaa"/>
                <a:ea typeface="Comfortaa"/>
                <a:cs typeface="Comfortaa"/>
                <a:sym typeface="Comfortaa"/>
              </a:rPr>
            </a:b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38" name="Google Shape;138;p29"/>
          <p:cNvGraphicFramePr/>
          <p:nvPr/>
        </p:nvGraphicFramePr>
        <p:xfrm>
          <a:off x="451738" y="5619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{659F963D-CFE4-4032-B3A7-39A413FC0FF0}</a:tableStyleId>
              </a:tblPr>
              <a:tblGrid>
                <a:gridCol w="1290300"/>
                <a:gridCol w="2829950"/>
                <a:gridCol w="4260300"/>
              </a:tblGrid>
              <a:tr h="17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Case ID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Output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$</a:t>
                      </a:r>
                      <a:r>
                        <a:rPr lang="en" sz="800"/>
                        <a:t>2000</a:t>
                      </a: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one strategy type.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Dialog </a:t>
                      </a:r>
                      <a:r>
                        <a:rPr lang="en" sz="800"/>
                        <a:t>alerting </a:t>
                      </a: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to enter any amount &gt;= 5000 is displayed.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$5000 is Invested in three strategies.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 error message to select one or two strategies is displayed.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amount is entered</a:t>
                      </a:r>
                      <a:r>
                        <a:rPr lang="en" sz="800"/>
                        <a:t> and press on next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Enter amount dialogue is displayed.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 of $5000 is provided and no strategy selected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Dialogue to select strategy is displayed.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$</a:t>
                      </a:r>
                      <a:r>
                        <a:rPr lang="en" sz="800"/>
                        <a:t>6</a:t>
                      </a: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 in ethical strategy.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a report with </a:t>
                      </a:r>
                      <a:r>
                        <a:rPr lang="en" sz="800"/>
                        <a:t>distribution of stocks among the selected stocks</a:t>
                      </a: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graphical stock portfolio for the week along with percent investment on each</a:t>
                      </a:r>
                      <a:r>
                        <a:rPr lang="en" sz="800"/>
                        <a:t> one</a:t>
                      </a: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$5000 in growth strategy.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Display a report with distribution of stocks among the selected stocks, graphical stock portfolio for the week along with percent investment on each one.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$5000 in index strategy.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Display a report with distribution of stocks among the selected stocks, graphical stock portfolio for the week along with percent investment on each one.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$5000 in quality strategy.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Display a report with distribution of stocks among the selected stocks, graphical stock portfolio for the week along with percent investment on each one.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$5000 in value strategy.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Display a report with distribution of stocks among the selected stocks, graphical stock portfolio for the week along with percent investment on each one.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$10000 in quality and ethical strategies.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Display a report with distribution of stocks among the selected stocks, graphical stock portfolio for the week along with percent investment on each one.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925" marB="30925" marR="30925" marL="30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 $10000 in growth and value strategies.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Display a report with distribution of stocks among the selected stocks, graphical stock portfolio for the week along with percent investment on each one.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" sz="3200">
                <a:latin typeface="Comfortaa"/>
                <a:ea typeface="Comfortaa"/>
                <a:cs typeface="Comfortaa"/>
                <a:sym typeface="Comfortaa"/>
              </a:rPr>
              <a:t>Learnings &amp; </a:t>
            </a:r>
            <a:r>
              <a:rPr i="0" lang="en" sz="3200" u="none" cap="none" strike="noStrike">
                <a:latin typeface="Comfortaa"/>
                <a:ea typeface="Comfortaa"/>
                <a:cs typeface="Comfortaa"/>
                <a:sym typeface="Comfortaa"/>
              </a:rPr>
              <a:t>Challenges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/>
              <a:t>Research on third party API</a:t>
            </a:r>
            <a:r>
              <a:rPr b="1" i="0" lang="en" sz="1800" u="none" cap="none" strike="noStrike">
                <a:solidFill>
                  <a:schemeClr val="dk2"/>
                </a:solidFill>
              </a:rPr>
              <a:t>:</a:t>
            </a:r>
            <a:r>
              <a:rPr lang="en"/>
              <a:t> </a:t>
            </a:r>
            <a:r>
              <a:rPr lang="en" sz="1600"/>
              <a:t>We as a team directed our efforts in determining the right and appropriate third-party services which will provide us most of the relevant stock data. IEX Cloud API is used for fetching real-time stock data.</a:t>
            </a:r>
            <a:endParaRPr sz="1600"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/>
              <a:t>T</a:t>
            </a:r>
            <a:r>
              <a:rPr b="1" i="0" lang="en" sz="1800" u="none" cap="none" strike="noStrike">
                <a:solidFill>
                  <a:schemeClr val="dk2"/>
                </a:solidFill>
              </a:rPr>
              <a:t>echnologies learned &amp; </a:t>
            </a:r>
            <a:r>
              <a:rPr b="1" lang="en"/>
              <a:t>u</a:t>
            </a:r>
            <a:r>
              <a:rPr b="1" i="0" lang="en" sz="1800" u="none" cap="none" strike="noStrike">
                <a:solidFill>
                  <a:schemeClr val="dk2"/>
                </a:solidFill>
              </a:rPr>
              <a:t>sed:</a:t>
            </a:r>
            <a:r>
              <a:rPr i="0" lang="en" sz="1800" u="none" cap="none" strike="noStrike">
                <a:solidFill>
                  <a:schemeClr val="dk2"/>
                </a:solidFill>
              </a:rPr>
              <a:t> </a:t>
            </a:r>
            <a:r>
              <a:rPr lang="en" sz="1600"/>
              <a:t>We have used various libraries for showing charts, graphs, etc to the user. Flask framework for developing APIs. React.js combined with Bootstrap is used for frontend. Axios library for HTTP request/response. Keras for machine learning data model.</a:t>
            </a:r>
            <a:endParaRPr sz="1600"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Decisions</a:t>
            </a:r>
            <a:r>
              <a:rPr b="1" lang="en" sz="1600"/>
              <a:t>:</a:t>
            </a:r>
            <a:r>
              <a:rPr lang="en" sz="1600"/>
              <a:t> Mapping of various stocks/ETFs to investing strategies. Division of investment amount into suggested stocks.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i="0" sz="1800" u="none" cap="none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