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67760"/>
  </p:normalViewPr>
  <p:slideViewPr>
    <p:cSldViewPr snapToGrid="0" snapToObjects="1">
      <p:cViewPr varScale="1">
        <p:scale>
          <a:sx n="149" d="100"/>
          <a:sy n="149" d="100"/>
        </p:scale>
        <p:origin x="2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D5257-B9E0-4D20-8425-C955C3B44A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839A27-5AC7-4B8F-B1AB-6558E247310C}">
      <dgm:prSet/>
      <dgm:spPr/>
      <dgm:t>
        <a:bodyPr/>
        <a:lstStyle/>
        <a:p>
          <a:r>
            <a:rPr lang="en-US" dirty="0"/>
            <a:t>Problem statement</a:t>
          </a:r>
        </a:p>
      </dgm:t>
    </dgm:pt>
    <dgm:pt modelId="{248E94E8-6F80-45BB-9112-6C9D261662B3}" type="parTrans" cxnId="{1D59B536-8046-4E5B-87ED-DD594DC5AB55}">
      <dgm:prSet/>
      <dgm:spPr/>
      <dgm:t>
        <a:bodyPr/>
        <a:lstStyle/>
        <a:p>
          <a:endParaRPr lang="en-US"/>
        </a:p>
      </dgm:t>
    </dgm:pt>
    <dgm:pt modelId="{12B03181-4CCD-486F-9EAA-B5B2D976A6F9}" type="sibTrans" cxnId="{1D59B536-8046-4E5B-87ED-DD594DC5AB55}">
      <dgm:prSet/>
      <dgm:spPr/>
      <dgm:t>
        <a:bodyPr/>
        <a:lstStyle/>
        <a:p>
          <a:endParaRPr lang="en-US"/>
        </a:p>
      </dgm:t>
    </dgm:pt>
    <dgm:pt modelId="{2BC7075A-41EB-49BB-B000-62D33C31A344}">
      <dgm:prSet/>
      <dgm:spPr/>
      <dgm:t>
        <a:bodyPr/>
        <a:lstStyle/>
        <a:p>
          <a:r>
            <a:rPr lang="en-US" dirty="0"/>
            <a:t>Proposed solution</a:t>
          </a:r>
        </a:p>
      </dgm:t>
    </dgm:pt>
    <dgm:pt modelId="{8FC932DF-80FA-44B5-9F02-A6E00B180161}" type="parTrans" cxnId="{D987D3A8-1199-407E-A2F0-F4A57F5E1593}">
      <dgm:prSet/>
      <dgm:spPr/>
      <dgm:t>
        <a:bodyPr/>
        <a:lstStyle/>
        <a:p>
          <a:endParaRPr lang="en-US"/>
        </a:p>
      </dgm:t>
    </dgm:pt>
    <dgm:pt modelId="{1567CAD9-3809-4A26-9D86-11E84A28A9D5}" type="sibTrans" cxnId="{D987D3A8-1199-407E-A2F0-F4A57F5E1593}">
      <dgm:prSet/>
      <dgm:spPr/>
      <dgm:t>
        <a:bodyPr/>
        <a:lstStyle/>
        <a:p>
          <a:endParaRPr lang="en-US"/>
        </a:p>
      </dgm:t>
    </dgm:pt>
    <dgm:pt modelId="{A1E0E098-EA80-48F6-AC1B-F0D5ACA1D179}" type="pres">
      <dgm:prSet presAssocID="{CF6D5257-B9E0-4D20-8425-C955C3B44A42}" presName="root" presStyleCnt="0">
        <dgm:presLayoutVars>
          <dgm:dir/>
          <dgm:resizeHandles val="exact"/>
        </dgm:presLayoutVars>
      </dgm:prSet>
      <dgm:spPr/>
    </dgm:pt>
    <dgm:pt modelId="{8F76E664-6272-4E82-A66C-C315B67A20BF}" type="pres">
      <dgm:prSet presAssocID="{60839A27-5AC7-4B8F-B1AB-6558E247310C}" presName="compNode" presStyleCnt="0"/>
      <dgm:spPr/>
    </dgm:pt>
    <dgm:pt modelId="{9F5470E6-9DFE-429A-96F7-F81183039B98}" type="pres">
      <dgm:prSet presAssocID="{60839A27-5AC7-4B8F-B1AB-6558E247310C}" presName="bgRect" presStyleLbl="bgShp" presStyleIdx="0" presStyleCnt="2"/>
      <dgm:spPr/>
    </dgm:pt>
    <dgm:pt modelId="{844140A2-DE3D-48AC-ADFA-59173760AC82}" type="pres">
      <dgm:prSet presAssocID="{60839A27-5AC7-4B8F-B1AB-6558E24731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3B63461-8510-4B94-95F6-AB7F85EBBB6D}" type="pres">
      <dgm:prSet presAssocID="{60839A27-5AC7-4B8F-B1AB-6558E247310C}" presName="spaceRect" presStyleCnt="0"/>
      <dgm:spPr/>
    </dgm:pt>
    <dgm:pt modelId="{3076CB29-4E60-4FDE-97CA-4504E0713CB8}" type="pres">
      <dgm:prSet presAssocID="{60839A27-5AC7-4B8F-B1AB-6558E247310C}" presName="parTx" presStyleLbl="revTx" presStyleIdx="0" presStyleCnt="2" custLinFactNeighborX="301">
        <dgm:presLayoutVars>
          <dgm:chMax val="0"/>
          <dgm:chPref val="0"/>
        </dgm:presLayoutVars>
      </dgm:prSet>
      <dgm:spPr/>
    </dgm:pt>
    <dgm:pt modelId="{145C4F18-696E-4B2A-BEDE-0BCB782CB26D}" type="pres">
      <dgm:prSet presAssocID="{12B03181-4CCD-486F-9EAA-B5B2D976A6F9}" presName="sibTrans" presStyleCnt="0"/>
      <dgm:spPr/>
    </dgm:pt>
    <dgm:pt modelId="{A5BFE35E-0C14-4F44-B6A4-4D0CECCE8B31}" type="pres">
      <dgm:prSet presAssocID="{2BC7075A-41EB-49BB-B000-62D33C31A344}" presName="compNode" presStyleCnt="0"/>
      <dgm:spPr/>
    </dgm:pt>
    <dgm:pt modelId="{C591918E-8885-4573-AE18-A33675F01815}" type="pres">
      <dgm:prSet presAssocID="{2BC7075A-41EB-49BB-B000-62D33C31A344}" presName="bgRect" presStyleLbl="bgShp" presStyleIdx="1" presStyleCnt="2"/>
      <dgm:spPr/>
    </dgm:pt>
    <dgm:pt modelId="{1C4DD065-E098-4789-BA07-B21ADD71A361}" type="pres">
      <dgm:prSet presAssocID="{2BC7075A-41EB-49BB-B000-62D33C31A3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50A5996C-BF63-4784-8952-5B8A8BDA98BC}" type="pres">
      <dgm:prSet presAssocID="{2BC7075A-41EB-49BB-B000-62D33C31A344}" presName="spaceRect" presStyleCnt="0"/>
      <dgm:spPr/>
    </dgm:pt>
    <dgm:pt modelId="{E8CBDB82-900F-45FE-82C9-0D5D5A890FE7}" type="pres">
      <dgm:prSet presAssocID="{2BC7075A-41EB-49BB-B000-62D33C31A344}" presName="parTx" presStyleLbl="revTx" presStyleIdx="1" presStyleCnt="2">
        <dgm:presLayoutVars>
          <dgm:chMax val="0"/>
          <dgm:chPref val="0"/>
        </dgm:presLayoutVars>
      </dgm:prSet>
      <dgm:spPr/>
    </dgm:pt>
  </dgm:ptLst>
  <dgm:cxnLst>
    <dgm:cxn modelId="{1D59B536-8046-4E5B-87ED-DD594DC5AB55}" srcId="{CF6D5257-B9E0-4D20-8425-C955C3B44A42}" destId="{60839A27-5AC7-4B8F-B1AB-6558E247310C}" srcOrd="0" destOrd="0" parTransId="{248E94E8-6F80-45BB-9112-6C9D261662B3}" sibTransId="{12B03181-4CCD-486F-9EAA-B5B2D976A6F9}"/>
    <dgm:cxn modelId="{3542B445-FE56-4B1D-B7D2-5BB68A63FD55}" type="presOf" srcId="{2BC7075A-41EB-49BB-B000-62D33C31A344}" destId="{E8CBDB82-900F-45FE-82C9-0D5D5A890FE7}" srcOrd="0" destOrd="0" presId="urn:microsoft.com/office/officeart/2018/2/layout/IconVerticalSolidList"/>
    <dgm:cxn modelId="{81FE1352-363A-4ABA-87E4-D37D32ABA1E0}" type="presOf" srcId="{CF6D5257-B9E0-4D20-8425-C955C3B44A42}" destId="{A1E0E098-EA80-48F6-AC1B-F0D5ACA1D179}" srcOrd="0" destOrd="0" presId="urn:microsoft.com/office/officeart/2018/2/layout/IconVerticalSolidList"/>
    <dgm:cxn modelId="{D987D3A8-1199-407E-A2F0-F4A57F5E1593}" srcId="{CF6D5257-B9E0-4D20-8425-C955C3B44A42}" destId="{2BC7075A-41EB-49BB-B000-62D33C31A344}" srcOrd="1" destOrd="0" parTransId="{8FC932DF-80FA-44B5-9F02-A6E00B180161}" sibTransId="{1567CAD9-3809-4A26-9D86-11E84A28A9D5}"/>
    <dgm:cxn modelId="{DF1FD3BB-01CC-496F-8EC5-22547EB5C3C5}" type="presOf" srcId="{60839A27-5AC7-4B8F-B1AB-6558E247310C}" destId="{3076CB29-4E60-4FDE-97CA-4504E0713CB8}" srcOrd="0" destOrd="0" presId="urn:microsoft.com/office/officeart/2018/2/layout/IconVerticalSolidList"/>
    <dgm:cxn modelId="{0034F6E6-F5E2-4E3E-8385-B986590E1AC5}" type="presParOf" srcId="{A1E0E098-EA80-48F6-AC1B-F0D5ACA1D179}" destId="{8F76E664-6272-4E82-A66C-C315B67A20BF}" srcOrd="0" destOrd="0" presId="urn:microsoft.com/office/officeart/2018/2/layout/IconVerticalSolidList"/>
    <dgm:cxn modelId="{5C2DD67F-2BA8-4D6E-9802-34CF1A9BEB80}" type="presParOf" srcId="{8F76E664-6272-4E82-A66C-C315B67A20BF}" destId="{9F5470E6-9DFE-429A-96F7-F81183039B98}" srcOrd="0" destOrd="0" presId="urn:microsoft.com/office/officeart/2018/2/layout/IconVerticalSolidList"/>
    <dgm:cxn modelId="{456A3D0A-5413-42E3-B8AF-EED7662942CE}" type="presParOf" srcId="{8F76E664-6272-4E82-A66C-C315B67A20BF}" destId="{844140A2-DE3D-48AC-ADFA-59173760AC82}" srcOrd="1" destOrd="0" presId="urn:microsoft.com/office/officeart/2018/2/layout/IconVerticalSolidList"/>
    <dgm:cxn modelId="{415AC764-C9A1-4750-AB14-C1D878AA2C59}" type="presParOf" srcId="{8F76E664-6272-4E82-A66C-C315B67A20BF}" destId="{63B63461-8510-4B94-95F6-AB7F85EBBB6D}" srcOrd="2" destOrd="0" presId="urn:microsoft.com/office/officeart/2018/2/layout/IconVerticalSolidList"/>
    <dgm:cxn modelId="{F25465B3-CC5D-454D-9477-FD41F0049252}" type="presParOf" srcId="{8F76E664-6272-4E82-A66C-C315B67A20BF}" destId="{3076CB29-4E60-4FDE-97CA-4504E0713CB8}" srcOrd="3" destOrd="0" presId="urn:microsoft.com/office/officeart/2018/2/layout/IconVerticalSolidList"/>
    <dgm:cxn modelId="{010F9CA1-CC2B-4430-8FB2-CE5C565B77C2}" type="presParOf" srcId="{A1E0E098-EA80-48F6-AC1B-F0D5ACA1D179}" destId="{145C4F18-696E-4B2A-BEDE-0BCB782CB26D}" srcOrd="1" destOrd="0" presId="urn:microsoft.com/office/officeart/2018/2/layout/IconVerticalSolidList"/>
    <dgm:cxn modelId="{8F881728-4AAC-4125-B052-32AC8BDCABDB}" type="presParOf" srcId="{A1E0E098-EA80-48F6-AC1B-F0D5ACA1D179}" destId="{A5BFE35E-0C14-4F44-B6A4-4D0CECCE8B31}" srcOrd="2" destOrd="0" presId="urn:microsoft.com/office/officeart/2018/2/layout/IconVerticalSolidList"/>
    <dgm:cxn modelId="{FBA80918-6473-40C8-9B3D-50E273457929}" type="presParOf" srcId="{A5BFE35E-0C14-4F44-B6A4-4D0CECCE8B31}" destId="{C591918E-8885-4573-AE18-A33675F01815}" srcOrd="0" destOrd="0" presId="urn:microsoft.com/office/officeart/2018/2/layout/IconVerticalSolidList"/>
    <dgm:cxn modelId="{CDB5668A-751A-4F9A-B399-EB323869AFBC}" type="presParOf" srcId="{A5BFE35E-0C14-4F44-B6A4-4D0CECCE8B31}" destId="{1C4DD065-E098-4789-BA07-B21ADD71A361}" srcOrd="1" destOrd="0" presId="urn:microsoft.com/office/officeart/2018/2/layout/IconVerticalSolidList"/>
    <dgm:cxn modelId="{DDE090FA-AEC5-4735-B98F-560586965872}" type="presParOf" srcId="{A5BFE35E-0C14-4F44-B6A4-4D0CECCE8B31}" destId="{50A5996C-BF63-4784-8952-5B8A8BDA98BC}" srcOrd="2" destOrd="0" presId="urn:microsoft.com/office/officeart/2018/2/layout/IconVerticalSolidList"/>
    <dgm:cxn modelId="{4A4E03FB-2578-4CAB-85FD-BF9E7F17CAC1}" type="presParOf" srcId="{A5BFE35E-0C14-4F44-B6A4-4D0CECCE8B31}" destId="{E8CBDB82-900F-45FE-82C9-0D5D5A890FE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70E6-9DFE-429A-96F7-F81183039B98}">
      <dsp:nvSpPr>
        <dsp:cNvPr id="0" name=""/>
        <dsp:cNvSpPr/>
      </dsp:nvSpPr>
      <dsp:spPr>
        <a:xfrm>
          <a:off x="0" y="768019"/>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140A2-DE3D-48AC-ADFA-59173760AC82}">
      <dsp:nvSpPr>
        <dsp:cNvPr id="0" name=""/>
        <dsp:cNvSpPr/>
      </dsp:nvSpPr>
      <dsp:spPr>
        <a:xfrm>
          <a:off x="428909" y="1087043"/>
          <a:ext cx="779835" cy="77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6CB29-4E60-4FDE-97CA-4504E0713CB8}">
      <dsp:nvSpPr>
        <dsp:cNvPr id="0" name=""/>
        <dsp:cNvSpPr/>
      </dsp:nvSpPr>
      <dsp:spPr>
        <a:xfrm>
          <a:off x="1637654" y="768019"/>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en-US" sz="2500" kern="1200" dirty="0"/>
            <a:t>Problem statement</a:t>
          </a:r>
        </a:p>
      </dsp:txBody>
      <dsp:txXfrm>
        <a:off x="1637654" y="768019"/>
        <a:ext cx="4107030" cy="1417882"/>
      </dsp:txXfrm>
    </dsp:sp>
    <dsp:sp modelId="{C591918E-8885-4573-AE18-A33675F01815}">
      <dsp:nvSpPr>
        <dsp:cNvPr id="0" name=""/>
        <dsp:cNvSpPr/>
      </dsp:nvSpPr>
      <dsp:spPr>
        <a:xfrm>
          <a:off x="0" y="2540373"/>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DD065-E098-4789-BA07-B21ADD71A361}">
      <dsp:nvSpPr>
        <dsp:cNvPr id="0" name=""/>
        <dsp:cNvSpPr/>
      </dsp:nvSpPr>
      <dsp:spPr>
        <a:xfrm>
          <a:off x="428909" y="2859396"/>
          <a:ext cx="779835" cy="77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CBDB82-900F-45FE-82C9-0D5D5A890FE7}">
      <dsp:nvSpPr>
        <dsp:cNvPr id="0" name=""/>
        <dsp:cNvSpPr/>
      </dsp:nvSpPr>
      <dsp:spPr>
        <a:xfrm>
          <a:off x="1637654" y="2540373"/>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1111250">
            <a:lnSpc>
              <a:spcPct val="90000"/>
            </a:lnSpc>
            <a:spcBef>
              <a:spcPct val="0"/>
            </a:spcBef>
            <a:spcAft>
              <a:spcPct val="35000"/>
            </a:spcAft>
            <a:buNone/>
          </a:pPr>
          <a:r>
            <a:rPr lang="en-US" sz="2500" kern="1200" dirty="0"/>
            <a:t>Proposed solution</a:t>
          </a:r>
        </a:p>
      </dsp:txBody>
      <dsp:txXfrm>
        <a:off x="1637654" y="2540373"/>
        <a:ext cx="4107030" cy="14178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FDF5-D0EA-F94A-9DD2-FD0D5BCFD4EF}" type="datetimeFigureOut">
              <a:rPr lang="en-US" smtClean="0"/>
              <a:t>12/14/20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141C2-9DD4-B64D-81C6-6CE69C26A7D9}" type="slidenum">
              <a:rPr lang="en-US" smtClean="0"/>
              <a:t>‹#›</a:t>
            </a:fld>
            <a:endParaRPr lang="en-US"/>
          </a:p>
        </p:txBody>
      </p:sp>
    </p:spTree>
    <p:extLst>
      <p:ext uri="{BB962C8B-B14F-4D97-AF65-F5344CB8AC3E}">
        <p14:creationId xmlns:p14="http://schemas.microsoft.com/office/powerpoint/2010/main" val="60325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1</a:t>
            </a:fld>
            <a:endParaRPr lang="en-US"/>
          </a:p>
        </p:txBody>
      </p:sp>
    </p:spTree>
    <p:extLst>
      <p:ext uri="{BB962C8B-B14F-4D97-AF65-F5344CB8AC3E}">
        <p14:creationId xmlns:p14="http://schemas.microsoft.com/office/powerpoint/2010/main" val="2552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Internet of Things (IoT) means the network of physical objects that are connected via the Internet. Embedded, network, and software engineering concepts realize the Internet of Things.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beginning of the 21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century, due to efficient manufacturing that reduced the costs and increasing interest in smartphone. There are 3 billion smartphones as of December 2020. This increased interest in smartphones has brought so many appealing use cases that can be accomplished using your smartphones.</a:t>
            </a:r>
            <a:r>
              <a:rPr lang="en-US" dirty="0">
                <a:effectLst/>
              </a:rPr>
              <a:t> </a:t>
            </a:r>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3</a:t>
            </a:fld>
            <a:endParaRPr lang="en-US"/>
          </a:p>
        </p:txBody>
      </p:sp>
    </p:spTree>
    <p:extLst>
      <p:ext uri="{BB962C8B-B14F-4D97-AF65-F5344CB8AC3E}">
        <p14:creationId xmlns:p14="http://schemas.microsoft.com/office/powerpoint/2010/main" val="363776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IWe</a:t>
            </a:r>
            <a:r>
              <a:rPr lang="en-US" sz="1200" kern="1200" dirty="0">
                <a:solidFill>
                  <a:schemeClr val="tx1"/>
                </a:solidFill>
                <a:effectLst/>
                <a:latin typeface="+mn-lt"/>
                <a:ea typeface="+mn-ea"/>
                <a:cs typeface="+mn-cs"/>
              </a:rPr>
              <a:t> all would have been in a situation in which we would have struggled to find a parking space manually. Especially in locations with big parking space, during rush hours it will be hard to find one.</a:t>
            </a:r>
            <a:r>
              <a:rPr lang="en-US" dirty="0">
                <a:effectLst/>
              </a:rPr>
              <a:t> </a:t>
            </a:r>
          </a:p>
          <a:p>
            <a:endParaRPr lang="en-US" dirty="0">
              <a:effectLst/>
            </a:endParaRPr>
          </a:p>
          <a:p>
            <a:r>
              <a:rPr lang="en-US" sz="1200" kern="1200" dirty="0">
                <a:solidFill>
                  <a:schemeClr val="tx1"/>
                </a:solidFill>
                <a:effectLst/>
                <a:latin typeface="+mn-lt"/>
                <a:ea typeface="+mn-ea"/>
                <a:cs typeface="+mn-cs"/>
              </a:rPr>
              <a:t>The latest development on the Internet of Things (IoT) and Smartphones can be used to solve this ever-lasting problem. In this presentation, I am proposing a solution using IoT and a smart phone application that will help the users to park more efficiently and make the process of parking more streamlined.</a:t>
            </a:r>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4</a:t>
            </a:fld>
            <a:endParaRPr lang="en-US"/>
          </a:p>
        </p:txBody>
      </p:sp>
    </p:spTree>
    <p:extLst>
      <p:ext uri="{BB962C8B-B14F-4D97-AF65-F5344CB8AC3E}">
        <p14:creationId xmlns:p14="http://schemas.microsoft.com/office/powerpoint/2010/main" val="251492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Sensing module</a:t>
            </a:r>
          </a:p>
          <a:p>
            <a:r>
              <a:rPr lang="en-US" sz="1200" kern="1200" dirty="0">
                <a:solidFill>
                  <a:schemeClr val="tx1"/>
                </a:solidFill>
                <a:effectLst/>
                <a:latin typeface="+mn-lt"/>
                <a:ea typeface="+mn-ea"/>
                <a:cs typeface="+mn-cs"/>
              </a:rPr>
              <a:t>	The sensing module in the architecture is the entry point to the system. Each sensing module will have an Infrared (IR) sensor. This sensor will be able to detect if there is something that is obstructing its field of vision. If there are obstacles it means that there is a vehicle currently parked in that spot.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Processing module</a:t>
            </a:r>
          </a:p>
          <a:p>
            <a:r>
              <a:rPr lang="en-US" sz="1200" kern="1200" dirty="0">
                <a:solidFill>
                  <a:schemeClr val="tx1"/>
                </a:solidFill>
                <a:effectLst/>
                <a:latin typeface="+mn-lt"/>
                <a:ea typeface="+mn-ea"/>
                <a:cs typeface="+mn-cs"/>
              </a:rPr>
              <a:t>	The processing module is responsible for collecting data from all individual sensor modules, summarizing it, and then processing it into meaningful data. This module is also responsible for the management of abnormal conditions, for example, when the sensor module stops running, it can veto the sensor's behavior.</a:t>
            </a:r>
            <a:r>
              <a:rPr lang="en-US" dirty="0">
                <a:effectLst/>
              </a:rPr>
              <a:t> </a:t>
            </a:r>
          </a:p>
          <a:p>
            <a:endParaRPr lang="en-US" dirty="0">
              <a:effectLst/>
            </a:endParaRPr>
          </a:p>
          <a:p>
            <a:r>
              <a:rPr lang="en-US" sz="1200" b="1" kern="1200" dirty="0">
                <a:solidFill>
                  <a:schemeClr val="tx1"/>
                </a:solidFill>
                <a:effectLst/>
                <a:latin typeface="+mn-lt"/>
                <a:ea typeface="+mn-ea"/>
                <a:cs typeface="+mn-cs"/>
              </a:rPr>
              <a:t>Cloud module</a:t>
            </a:r>
          </a:p>
          <a:p>
            <a:r>
              <a:rPr lang="en-US" sz="1200" kern="1200" dirty="0">
                <a:solidFill>
                  <a:schemeClr val="tx1"/>
                </a:solidFill>
                <a:effectLst/>
                <a:latin typeface="+mn-lt"/>
                <a:ea typeface="+mn-ea"/>
                <a:cs typeface="+mn-cs"/>
              </a:rPr>
              <a:t>	The cloud module is behind the storage of the whole of parking data. In addition to that, cloud computing has advantages such as easy management, cost reduction, uninterrupted services, disaster management, and green computing [3]. No need to store all data locally but put everything in place. Cloud computing can easily solve many potential problems that may occur in the local data infrastructure.</a:t>
            </a:r>
          </a:p>
          <a:p>
            <a:endParaRPr lang="en-US" dirty="0">
              <a:effectLst/>
            </a:endParaRPr>
          </a:p>
          <a:p>
            <a:r>
              <a:rPr lang="en-US" sz="1200" b="1" kern="1200" dirty="0">
                <a:solidFill>
                  <a:schemeClr val="tx1"/>
                </a:solidFill>
                <a:effectLst/>
                <a:latin typeface="+mn-lt"/>
                <a:ea typeface="+mn-ea"/>
                <a:cs typeface="+mn-cs"/>
              </a:rPr>
              <a:t>User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 user module contains a user interface, the user can use the user interface to understand the status of the parking lot. The smartphone application is chosen to be the primary interface for the users.</a:t>
            </a:r>
            <a:r>
              <a:rPr lang="en-US" dirty="0">
                <a:effectLst/>
              </a:rPr>
              <a:t> </a:t>
            </a:r>
            <a:r>
              <a:rPr lang="en-US" sz="1200" kern="1200" dirty="0">
                <a:solidFill>
                  <a:schemeClr val="tx1"/>
                </a:solidFill>
                <a:effectLst/>
                <a:latin typeface="+mn-lt"/>
                <a:ea typeface="+mn-ea"/>
                <a:cs typeface="+mn-cs"/>
              </a:rPr>
              <a:t>When the user is using the application, the user’s location is retrieved, and the nearby parking lot’s status is shown to the user. The user can then use this information to make a calculated decision of which parking space to take up.</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5</a:t>
            </a:fld>
            <a:endParaRPr lang="en-US"/>
          </a:p>
        </p:txBody>
      </p:sp>
    </p:spTree>
    <p:extLst>
      <p:ext uri="{BB962C8B-B14F-4D97-AF65-F5344CB8AC3E}">
        <p14:creationId xmlns:p14="http://schemas.microsoft.com/office/powerpoint/2010/main" val="274871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tried to build a prototype using the architecture suggested above. The prototype has 8 parking spaces, of which 3 are equipped with cars and 5 are empty. “1” is sent as input from the filled slots and “0” from empty slots.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6</a:t>
            </a:fld>
            <a:endParaRPr lang="en-US"/>
          </a:p>
        </p:txBody>
      </p:sp>
    </p:spTree>
    <p:extLst>
      <p:ext uri="{BB962C8B-B14F-4D97-AF65-F5344CB8AC3E}">
        <p14:creationId xmlns:p14="http://schemas.microsoft.com/office/powerpoint/2010/main" val="3104474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some problems like Dust, lack of  light, obstruction that can affect the accuracy. These problems can be rectified in two different ways. </a:t>
            </a:r>
          </a:p>
          <a:p>
            <a:endParaRPr lang="en-US" dirty="0"/>
          </a:p>
          <a:p>
            <a:endParaRPr lang="en-US" dirty="0"/>
          </a:p>
          <a:p>
            <a:r>
              <a:rPr lang="en-US" sz="1200" kern="1200" dirty="0">
                <a:solidFill>
                  <a:schemeClr val="tx1"/>
                </a:solidFill>
                <a:effectLst/>
                <a:latin typeface="+mn-lt"/>
                <a:ea typeface="+mn-ea"/>
                <a:cs typeface="+mn-cs"/>
              </a:rPr>
              <a:t>The first approach is to simply increase the number of Infrared Sensors (IR) sensors. Because there is more than one source of data for each parking lot, the status of each parking lot is calculated using the combination of more than one IR sensor. This can reduce the chance of errors.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way to improve accuracy is to use an ultrasonic (US) sensor that can detect distance. In this way, together with the infrared sensor, when the data output by the infrared sensor conflicts, we can use the data of the US sensor to conclude the state of the parking lot. This way, we can rely on status.</a:t>
            </a:r>
            <a:r>
              <a:rPr lang="en-US" dirty="0">
                <a:effectLst/>
              </a:rPr>
              <a:t> </a:t>
            </a:r>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7</a:t>
            </a:fld>
            <a:endParaRPr lang="en-US"/>
          </a:p>
        </p:txBody>
      </p:sp>
    </p:spTree>
    <p:extLst>
      <p:ext uri="{BB962C8B-B14F-4D97-AF65-F5344CB8AC3E}">
        <p14:creationId xmlns:p14="http://schemas.microsoft.com/office/powerpoint/2010/main" val="351718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proposed architecture provides essential functions that are required for a parking management system. We have divided improvements into two categories, user side, and system side improvements.</a:t>
            </a:r>
          </a:p>
          <a:p>
            <a:endParaRPr lang="en-US" dirty="0"/>
          </a:p>
          <a:p>
            <a:endParaRPr lang="en-US" dirty="0"/>
          </a:p>
          <a:p>
            <a:r>
              <a:rPr lang="en-US" sz="1200" b="1" kern="1200" dirty="0">
                <a:solidFill>
                  <a:schemeClr val="tx1"/>
                </a:solidFill>
                <a:effectLst/>
                <a:latin typeface="+mn-lt"/>
                <a:ea typeface="+mn-ea"/>
                <a:cs typeface="+mn-cs"/>
              </a:rPr>
              <a:t>User side improvements</a:t>
            </a:r>
          </a:p>
          <a:p>
            <a:pPr lvl="0"/>
            <a:r>
              <a:rPr lang="en-US" sz="1200" kern="1200" dirty="0">
                <a:solidFill>
                  <a:schemeClr val="tx1"/>
                </a:solidFill>
                <a:effectLst/>
                <a:latin typeface="+mn-lt"/>
                <a:ea typeface="+mn-ea"/>
                <a:cs typeface="+mn-cs"/>
              </a:rPr>
              <a:t>Currently, users don't have instant notification alerts to inform them about the parking lot. Having a real-time notification system will be useful for the users to know about the status of the parking lot, and also alert them about unfortunate events like theft.</a:t>
            </a:r>
          </a:p>
          <a:p>
            <a:pPr lvl="0"/>
            <a:r>
              <a:rPr lang="en-US" sz="1200" kern="1200" dirty="0">
                <a:solidFill>
                  <a:schemeClr val="tx1"/>
                </a:solidFill>
                <a:effectLst/>
                <a:latin typeface="+mn-lt"/>
                <a:ea typeface="+mn-ea"/>
                <a:cs typeface="+mn-cs"/>
              </a:rPr>
              <a:t>Another feature that will improve the quality of service is to enable a booking option, this will give peace of mind for a user who wants to reserve in advance.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System side improvements</a:t>
            </a:r>
          </a:p>
          <a:p>
            <a:pPr lvl="0"/>
            <a:r>
              <a:rPr lang="en-US" sz="1200" kern="1200" dirty="0">
                <a:solidFill>
                  <a:schemeClr val="tx1"/>
                </a:solidFill>
                <a:effectLst/>
                <a:latin typeface="+mn-lt"/>
                <a:ea typeface="+mn-ea"/>
                <a:cs typeface="+mn-cs"/>
              </a:rPr>
              <a:t>When the system collects enough data about patterns of availability thought-out a week demand-based pricing can be applied to parking spots at prime times. This has proven to evenly distribute the congestion and also reduce circling time while searching for parking [4].</a:t>
            </a:r>
          </a:p>
          <a:p>
            <a:r>
              <a:rPr lang="en-US" sz="1200" kern="1200" dirty="0">
                <a:solidFill>
                  <a:schemeClr val="tx1"/>
                </a:solidFill>
                <a:effectLst/>
                <a:latin typeface="+mn-lt"/>
                <a:ea typeface="+mn-ea"/>
                <a:cs typeface="+mn-cs"/>
              </a:rPr>
              <a:t>If the data proves that the parking garage is full most of the time, it can be used to determine the expansion plan of these parking garages.</a:t>
            </a:r>
            <a:r>
              <a:rPr lang="en-US" dirty="0">
                <a:effectLst/>
              </a:rPr>
              <a:t> </a:t>
            </a:r>
            <a:endParaRPr lang="en-US" dirty="0"/>
          </a:p>
        </p:txBody>
      </p:sp>
      <p:sp>
        <p:nvSpPr>
          <p:cNvPr id="4" name="Slide Number Placeholder 3"/>
          <p:cNvSpPr>
            <a:spLocks noGrp="1"/>
          </p:cNvSpPr>
          <p:nvPr>
            <p:ph type="sldNum" sz="quarter" idx="5"/>
          </p:nvPr>
        </p:nvSpPr>
        <p:spPr/>
        <p:txBody>
          <a:bodyPr/>
          <a:lstStyle/>
          <a:p>
            <a:fld id="{2E7141C2-9DD4-B64D-81C6-6CE69C26A7D9}" type="slidenum">
              <a:rPr lang="en-US" smtClean="0"/>
              <a:t>8</a:t>
            </a:fld>
            <a:endParaRPr lang="en-US"/>
          </a:p>
        </p:txBody>
      </p:sp>
    </p:spTree>
    <p:extLst>
      <p:ext uri="{BB962C8B-B14F-4D97-AF65-F5344CB8AC3E}">
        <p14:creationId xmlns:p14="http://schemas.microsoft.com/office/powerpoint/2010/main" val="218932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presentation, we discussed the issues plaguing the existing parking system. Then, we analyzed how to use the latest developments in the Internet of Things (IoT) and smartphones to build a better parking management system.</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2E7141C2-9DD4-B64D-81C6-6CE69C26A7D9}" type="slidenum">
              <a:rPr lang="en-US" smtClean="0"/>
              <a:t>9</a:t>
            </a:fld>
            <a:endParaRPr lang="en-US"/>
          </a:p>
        </p:txBody>
      </p:sp>
    </p:spTree>
    <p:extLst>
      <p:ext uri="{BB962C8B-B14F-4D97-AF65-F5344CB8AC3E}">
        <p14:creationId xmlns:p14="http://schemas.microsoft.com/office/powerpoint/2010/main" val="42620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7775-6A39-FB46-998F-605910855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5632-452A-6B42-8AAB-E577FDCE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B4BC7-50D2-C642-97D2-A7CC28A26C82}"/>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D24D377A-7E90-E344-A966-B34775CA6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D708D-32D0-DC41-96A6-2E046E259C7A}"/>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288146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BA62-4D3C-7341-B883-654C54AC8C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5AB42-935D-524B-AA32-2FD395866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39B70-3C11-D447-8605-96281CDA2C74}"/>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1AC637EB-BDD5-7A45-AE41-28C54F7A1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7108-0598-8C4B-812C-EC928E68F425}"/>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85096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245D3-472D-FE48-9AB3-4D74931649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D6937-DD93-DB47-BCD6-0F58A531E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D56A1-0FD8-1C43-97F6-CF39470093E6}"/>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04DB1F5E-5E39-8246-AFFA-B79825981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D9180-8482-5A47-BCC0-CE65DC5E7C6D}"/>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03971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F8E0-6EDC-F14F-9AB1-5C989D7B3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FE9A3-8275-FF46-A372-A8CE1861A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F93C6-618A-2847-A696-2D7C6EF29096}"/>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3DFA8131-25F3-1745-8C67-A1ABD79ED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BCFEC-A765-ED4C-89A7-CB14E3A46D59}"/>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12641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40EC-C10E-C848-B108-F8B122761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3DCED-CE88-914A-B0B4-30D5C8130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F697B-F988-9C48-821E-F51599313422}"/>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E1B28E65-4A99-6D44-BF63-CE108E5D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D4017-6A14-754F-93AD-AF6F4E167428}"/>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130080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AF3C-8D88-844A-81AF-48A86F795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E6049-E327-0541-991A-9B39499B9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31C6A-D58A-0346-A249-153F0387D7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D59AA-4EA6-574F-85B3-DE3520A926C7}"/>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6" name="Footer Placeholder 5">
            <a:extLst>
              <a:ext uri="{FF2B5EF4-FFF2-40B4-BE49-F238E27FC236}">
                <a16:creationId xmlns:a16="http://schemas.microsoft.com/office/drawing/2014/main" id="{5969E7FB-7BDF-5746-BBD1-65407D216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65281-B867-B14B-8AEF-85D638A11466}"/>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400944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6C5-90F8-C943-9442-0580BA9AB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E0FF37-6AC9-D64B-BA34-6F5B47FDF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48E13-ECBD-7F41-AF54-20058E83B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BB9D0-DAE4-6348-B9B3-9F6334DCB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FA703-48BE-5C46-8101-C7ACD17B5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525CD-FAB2-2F43-ACFD-5917378E4732}"/>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8" name="Footer Placeholder 7">
            <a:extLst>
              <a:ext uri="{FF2B5EF4-FFF2-40B4-BE49-F238E27FC236}">
                <a16:creationId xmlns:a16="http://schemas.microsoft.com/office/drawing/2014/main" id="{C3BCFB8C-1206-8E42-AE31-84DC1B074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704C1C-0E98-204A-BFD6-E08B1D2864E2}"/>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27975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8406-6309-9A46-A79D-722E44100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420ED-5E08-8543-A715-5D8EC235587B}"/>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4" name="Footer Placeholder 3">
            <a:extLst>
              <a:ext uri="{FF2B5EF4-FFF2-40B4-BE49-F238E27FC236}">
                <a16:creationId xmlns:a16="http://schemas.microsoft.com/office/drawing/2014/main" id="{5E931A2D-D7BF-DA46-83FE-4C099849A8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59751-74A7-2F44-95FF-C4208742AF08}"/>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09143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24359-2A14-A341-810C-127C892C47EB}"/>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3" name="Footer Placeholder 2">
            <a:extLst>
              <a:ext uri="{FF2B5EF4-FFF2-40B4-BE49-F238E27FC236}">
                <a16:creationId xmlns:a16="http://schemas.microsoft.com/office/drawing/2014/main" id="{88191AAF-7D38-A44B-A918-DD36F1349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127C6-FF81-414C-940F-273CD41FAACE}"/>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186643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27BB-0004-0149-8456-B7FCB4C9A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6D467B-F45A-184E-9D50-2C2E3320D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9F3DA5-DDC1-724E-B9CE-FB938B678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C0ECD-37C8-3B45-8C8A-18EDCE90C138}"/>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6" name="Footer Placeholder 5">
            <a:extLst>
              <a:ext uri="{FF2B5EF4-FFF2-40B4-BE49-F238E27FC236}">
                <a16:creationId xmlns:a16="http://schemas.microsoft.com/office/drawing/2014/main" id="{2A939E86-CC91-7E4C-A04A-C03C8FA07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90EF63-04E9-2041-B607-E61508AD5B8B}"/>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372048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2D7C-0C14-BC41-B85D-3449D9F58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2A9FE2-9DA2-C741-B209-4FD39AE0E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2EE5FA-09E0-AA48-BEE2-AAF420274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3CFB4-56DA-1045-9D7F-FAA01FEE22C7}"/>
              </a:ext>
            </a:extLst>
          </p:cNvPr>
          <p:cNvSpPr>
            <a:spLocks noGrp="1"/>
          </p:cNvSpPr>
          <p:nvPr>
            <p:ph type="dt" sz="half" idx="10"/>
          </p:nvPr>
        </p:nvSpPr>
        <p:spPr/>
        <p:txBody>
          <a:bodyPr/>
          <a:lstStyle/>
          <a:p>
            <a:fld id="{C1983F77-0B60-2544-BF6F-3B758D70295B}" type="datetimeFigureOut">
              <a:rPr lang="en-US" smtClean="0"/>
              <a:t>12/14/20</a:t>
            </a:fld>
            <a:endParaRPr lang="en-US"/>
          </a:p>
        </p:txBody>
      </p:sp>
      <p:sp>
        <p:nvSpPr>
          <p:cNvPr id="6" name="Footer Placeholder 5">
            <a:extLst>
              <a:ext uri="{FF2B5EF4-FFF2-40B4-BE49-F238E27FC236}">
                <a16:creationId xmlns:a16="http://schemas.microsoft.com/office/drawing/2014/main" id="{BECBAAAE-54B5-4B42-A6FC-3E9FCB1F0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27F93-6B35-A04E-97D5-EC5732C46B54}"/>
              </a:ext>
            </a:extLst>
          </p:cNvPr>
          <p:cNvSpPr>
            <a:spLocks noGrp="1"/>
          </p:cNvSpPr>
          <p:nvPr>
            <p:ph type="sldNum" sz="quarter" idx="12"/>
          </p:nvPr>
        </p:nvSpPr>
        <p:spPr/>
        <p:txBody>
          <a:bodyPr/>
          <a:lstStyle/>
          <a:p>
            <a:fld id="{0AFA82E6-4881-9246-A79C-2E50CEF460E0}" type="slidenum">
              <a:rPr lang="en-US" smtClean="0"/>
              <a:t>‹#›</a:t>
            </a:fld>
            <a:endParaRPr lang="en-US"/>
          </a:p>
        </p:txBody>
      </p:sp>
    </p:spTree>
    <p:extLst>
      <p:ext uri="{BB962C8B-B14F-4D97-AF65-F5344CB8AC3E}">
        <p14:creationId xmlns:p14="http://schemas.microsoft.com/office/powerpoint/2010/main" val="204693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29B6D-3619-6948-BEFC-EB27049E4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416DE-1AF7-4D47-A821-F945443BDF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D467A-27E8-FB45-BD7B-E5BBC61AA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83F77-0B60-2544-BF6F-3B758D70295B}" type="datetimeFigureOut">
              <a:rPr lang="en-US" smtClean="0"/>
              <a:t>12/14/20</a:t>
            </a:fld>
            <a:endParaRPr lang="en-US"/>
          </a:p>
        </p:txBody>
      </p:sp>
      <p:sp>
        <p:nvSpPr>
          <p:cNvPr id="5" name="Footer Placeholder 4">
            <a:extLst>
              <a:ext uri="{FF2B5EF4-FFF2-40B4-BE49-F238E27FC236}">
                <a16:creationId xmlns:a16="http://schemas.microsoft.com/office/drawing/2014/main" id="{2B266F96-A1EF-7845-9CB2-1DA668AB9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4B8B7-02A8-5342-91F7-C23A47CCC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A82E6-4881-9246-A79C-2E50CEF460E0}" type="slidenum">
              <a:rPr lang="en-US" smtClean="0"/>
              <a:t>‹#›</a:t>
            </a:fld>
            <a:endParaRPr lang="en-US"/>
          </a:p>
        </p:txBody>
      </p:sp>
    </p:spTree>
    <p:extLst>
      <p:ext uri="{BB962C8B-B14F-4D97-AF65-F5344CB8AC3E}">
        <p14:creationId xmlns:p14="http://schemas.microsoft.com/office/powerpoint/2010/main" val="70637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package" Target="../embeddings/Microsoft_Word_Document.docx"/><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7402EC-17C1-4975-AAEE-F13D165EB41A}"/>
              </a:ext>
            </a:extLst>
          </p:cNvPr>
          <p:cNvPicPr>
            <a:picLocks noChangeAspect="1"/>
          </p:cNvPicPr>
          <p:nvPr/>
        </p:nvPicPr>
        <p:blipFill rotWithShape="1">
          <a:blip r:embed="rId3"/>
          <a:srcRect t="1541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DBBA-CDEB-BA47-908B-2858E03AF67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Automated parking management system</a:t>
            </a:r>
          </a:p>
        </p:txBody>
      </p:sp>
      <p:sp>
        <p:nvSpPr>
          <p:cNvPr id="3" name="Subtitle 2">
            <a:extLst>
              <a:ext uri="{FF2B5EF4-FFF2-40B4-BE49-F238E27FC236}">
                <a16:creationId xmlns:a16="http://schemas.microsoft.com/office/drawing/2014/main" id="{5CF4F8FE-31C5-C34B-A780-CB4F5E203555}"/>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US">
              <a:solidFill>
                <a:srgbClr val="FFFFFF"/>
              </a:solidFill>
            </a:endParaRPr>
          </a:p>
        </p:txBody>
      </p:sp>
    </p:spTree>
    <p:extLst>
      <p:ext uri="{BB962C8B-B14F-4D97-AF65-F5344CB8AC3E}">
        <p14:creationId xmlns:p14="http://schemas.microsoft.com/office/powerpoint/2010/main" val="344260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44E73-B65E-514B-9577-9E43853C2A80}"/>
              </a:ext>
            </a:extLst>
          </p:cNvPr>
          <p:cNvSpPr>
            <a:spLocks noGrp="1"/>
          </p:cNvSpPr>
          <p:nvPr>
            <p:ph type="title"/>
          </p:nvPr>
        </p:nvSpPr>
        <p:spPr>
          <a:xfrm>
            <a:off x="589560" y="856180"/>
            <a:ext cx="4560584" cy="1128068"/>
          </a:xfrm>
        </p:spPr>
        <p:txBody>
          <a:bodyPr anchor="ctr">
            <a:normAutofit/>
          </a:bodyPr>
          <a:lstStyle/>
          <a:p>
            <a:r>
              <a:rPr lang="en-US" sz="4000"/>
              <a:t>About myself	</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5330F0-E5B6-804F-9AE7-E35E3D7E246A}"/>
              </a:ext>
            </a:extLst>
          </p:cNvPr>
          <p:cNvSpPr>
            <a:spLocks noGrp="1"/>
          </p:cNvSpPr>
          <p:nvPr>
            <p:ph idx="1"/>
          </p:nvPr>
        </p:nvSpPr>
        <p:spPr>
          <a:xfrm>
            <a:off x="590719" y="2330505"/>
            <a:ext cx="4559425" cy="3979585"/>
          </a:xfrm>
        </p:spPr>
        <p:txBody>
          <a:bodyPr anchor="ctr">
            <a:normAutofit/>
          </a:bodyPr>
          <a:lstStyle/>
          <a:p>
            <a:r>
              <a:rPr lang="en-US" sz="2000" dirty="0"/>
              <a:t>Aswin Prasad</a:t>
            </a:r>
          </a:p>
          <a:p>
            <a:r>
              <a:rPr lang="en-US" sz="2000" dirty="0"/>
              <a:t>MSSE, San Jose State University</a:t>
            </a:r>
          </a:p>
          <a:p>
            <a:r>
              <a:rPr lang="en-US" sz="2000" dirty="0"/>
              <a:t>Two years of software development experience.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looking at the camera&#10;&#10;Description automatically generated">
            <a:extLst>
              <a:ext uri="{FF2B5EF4-FFF2-40B4-BE49-F238E27FC236}">
                <a16:creationId xmlns:a16="http://schemas.microsoft.com/office/drawing/2014/main" id="{2C02172E-3683-CB4A-AC0A-A75DCD7711B8}"/>
              </a:ext>
            </a:extLst>
          </p:cNvPr>
          <p:cNvPicPr>
            <a:picLocks noChangeAspect="1"/>
          </p:cNvPicPr>
          <p:nvPr/>
        </p:nvPicPr>
        <p:blipFill rotWithShape="1">
          <a:blip r:embed="rId2"/>
          <a:srcRect t="137" r="-2" b="4135"/>
          <a:stretch/>
        </p:blipFill>
        <p:spPr>
          <a:xfrm>
            <a:off x="5977788" y="799352"/>
            <a:ext cx="5425410" cy="5259296"/>
          </a:xfrm>
          <a:prstGeom prst="rect">
            <a:avLst/>
          </a:prstGeom>
        </p:spPr>
      </p:pic>
    </p:spTree>
    <p:extLst>
      <p:ext uri="{BB962C8B-B14F-4D97-AF65-F5344CB8AC3E}">
        <p14:creationId xmlns:p14="http://schemas.microsoft.com/office/powerpoint/2010/main" val="425217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EA9E-5584-9545-AD56-39BFD3BD4496}"/>
              </a:ext>
            </a:extLst>
          </p:cNvPr>
          <p:cNvSpPr>
            <a:spLocks noGrp="1"/>
          </p:cNvSpPr>
          <p:nvPr>
            <p:ph type="title"/>
          </p:nvPr>
        </p:nvSpPr>
        <p:spPr/>
        <p:txBody>
          <a:bodyPr/>
          <a:lstStyle/>
          <a:p>
            <a:r>
              <a:rPr lang="en-US" dirty="0"/>
              <a:t>Related concepts</a:t>
            </a:r>
          </a:p>
        </p:txBody>
      </p:sp>
      <p:sp>
        <p:nvSpPr>
          <p:cNvPr id="3" name="Content Placeholder 2">
            <a:extLst>
              <a:ext uri="{FF2B5EF4-FFF2-40B4-BE49-F238E27FC236}">
                <a16:creationId xmlns:a16="http://schemas.microsoft.com/office/drawing/2014/main" id="{A2FF83BC-B6E5-0D4D-81B6-713B72C635CD}"/>
              </a:ext>
            </a:extLst>
          </p:cNvPr>
          <p:cNvSpPr>
            <a:spLocks noGrp="1"/>
          </p:cNvSpPr>
          <p:nvPr>
            <p:ph idx="1"/>
          </p:nvPr>
        </p:nvSpPr>
        <p:spPr/>
        <p:txBody>
          <a:bodyPr/>
          <a:lstStyle/>
          <a:p>
            <a:r>
              <a:rPr lang="en-US" dirty="0"/>
              <a:t>Internet of Things (IoT).</a:t>
            </a:r>
          </a:p>
          <a:p>
            <a:r>
              <a:rPr lang="en-US" dirty="0"/>
              <a:t>Popularity of Smartphones.</a:t>
            </a:r>
          </a:p>
          <a:p>
            <a:endParaRPr lang="en-US" dirty="0"/>
          </a:p>
          <a:p>
            <a:endParaRPr lang="en-US" dirty="0"/>
          </a:p>
          <a:p>
            <a:endParaRPr lang="en-US" dirty="0"/>
          </a:p>
        </p:txBody>
      </p:sp>
    </p:spTree>
    <p:extLst>
      <p:ext uri="{BB962C8B-B14F-4D97-AF65-F5344CB8AC3E}">
        <p14:creationId xmlns:p14="http://schemas.microsoft.com/office/powerpoint/2010/main" val="175292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AE0DCEA-37F3-418A-8933-C56EACC764E4}"/>
              </a:ext>
            </a:extLst>
          </p:cNvPr>
          <p:cNvPicPr>
            <a:picLocks noChangeAspect="1"/>
          </p:cNvPicPr>
          <p:nvPr/>
        </p:nvPicPr>
        <p:blipFill rotWithShape="1">
          <a:blip r:embed="rId3">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1E9B49B9-D964-D54B-AD87-7A9ADDC98BBE}"/>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Introduction</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98F9DB9D-37B9-483E-9C47-E9F1C339A675}"/>
              </a:ext>
            </a:extLst>
          </p:cNvPr>
          <p:cNvGraphicFramePr>
            <a:graphicFrameLocks noGrp="1"/>
          </p:cNvGraphicFramePr>
          <p:nvPr>
            <p:ph idx="1"/>
            <p:extLst>
              <p:ext uri="{D42A27DB-BD31-4B8C-83A1-F6EECF244321}">
                <p14:modId xmlns:p14="http://schemas.microsoft.com/office/powerpoint/2010/main" val="152731963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434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FEC7A-CBE7-7644-BD78-A7C687BEDF82}"/>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System design</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B91BE8-B953-934D-8EDC-9CEF8F2B0440}"/>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lvl="0" indent="-228600">
              <a:lnSpc>
                <a:spcPct val="90000"/>
              </a:lnSpc>
              <a:spcAft>
                <a:spcPts val="600"/>
              </a:spcAft>
              <a:buFont typeface="Arial" panose="020B0604020202020204" pitchFamily="34" charset="0"/>
              <a:buChar char="•"/>
            </a:pPr>
            <a:r>
              <a:rPr lang="en-US" sz="2000" dirty="0"/>
              <a:t>Sensing module</a:t>
            </a:r>
          </a:p>
          <a:p>
            <a:pPr marL="285750" lvl="0" indent="-228600">
              <a:lnSpc>
                <a:spcPct val="90000"/>
              </a:lnSpc>
              <a:spcAft>
                <a:spcPts val="600"/>
              </a:spcAft>
              <a:buFont typeface="Arial" panose="020B0604020202020204" pitchFamily="34" charset="0"/>
              <a:buChar char="•"/>
            </a:pPr>
            <a:r>
              <a:rPr lang="en-US" sz="2000" dirty="0"/>
              <a:t>Processing module</a:t>
            </a:r>
          </a:p>
          <a:p>
            <a:pPr marL="285750" lvl="0" indent="-228600">
              <a:lnSpc>
                <a:spcPct val="90000"/>
              </a:lnSpc>
              <a:spcAft>
                <a:spcPts val="600"/>
              </a:spcAft>
              <a:buFont typeface="Arial" panose="020B0604020202020204" pitchFamily="34" charset="0"/>
              <a:buChar char="•"/>
            </a:pPr>
            <a:r>
              <a:rPr lang="en-US" sz="2000" dirty="0"/>
              <a:t>Cloud module</a:t>
            </a:r>
          </a:p>
          <a:p>
            <a:pPr marL="285750" lvl="0" indent="-228600">
              <a:lnSpc>
                <a:spcPct val="90000"/>
              </a:lnSpc>
              <a:spcAft>
                <a:spcPts val="600"/>
              </a:spcAft>
              <a:buFont typeface="Arial" panose="020B0604020202020204" pitchFamily="34" charset="0"/>
              <a:buChar char="•"/>
            </a:pPr>
            <a:r>
              <a:rPr lang="en-US" sz="2000" dirty="0"/>
              <a:t>User module</a:t>
            </a:r>
          </a:p>
          <a:p>
            <a:pPr indent="-228600">
              <a:lnSpc>
                <a:spcPct val="90000"/>
              </a:lnSpc>
              <a:spcAft>
                <a:spcPts val="600"/>
              </a:spcAft>
              <a:buFont typeface="Arial" panose="020B0604020202020204" pitchFamily="34" charset="0"/>
              <a:buChar char="•"/>
            </a:pPr>
            <a:endParaRPr lang="en-US" sz="2000" dirty="0"/>
          </a:p>
        </p:txBody>
      </p:sp>
      <p:pic>
        <p:nvPicPr>
          <p:cNvPr id="4" name="Content Placeholder 3" descr="Diagram&#10;&#10;Description automatically generated">
            <a:extLst>
              <a:ext uri="{FF2B5EF4-FFF2-40B4-BE49-F238E27FC236}">
                <a16:creationId xmlns:a16="http://schemas.microsoft.com/office/drawing/2014/main" id="{4F868664-EC0C-8047-AD72-F21106B2F78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2214" r="2" b="2"/>
          <a:stretch/>
        </p:blipFill>
        <p:spPr>
          <a:xfrm>
            <a:off x="5911532" y="2484255"/>
            <a:ext cx="5150277" cy="3714244"/>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67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3410-7AE7-8840-B00D-88406434FC18}"/>
              </a:ext>
            </a:extLst>
          </p:cNvPr>
          <p:cNvSpPr>
            <a:spLocks noGrp="1"/>
          </p:cNvSpPr>
          <p:nvPr>
            <p:ph type="title"/>
          </p:nvPr>
        </p:nvSpPr>
        <p:spPr/>
        <p:txBody>
          <a:bodyPr/>
          <a:lstStyle/>
          <a:p>
            <a:r>
              <a:rPr lang="en-US" dirty="0"/>
              <a:t>Prototype</a:t>
            </a:r>
          </a:p>
        </p:txBody>
      </p:sp>
      <p:pic>
        <p:nvPicPr>
          <p:cNvPr id="9" name="Content Placeholder 8" descr="Diagram&#10;&#10;Description automatically generated">
            <a:extLst>
              <a:ext uri="{FF2B5EF4-FFF2-40B4-BE49-F238E27FC236}">
                <a16:creationId xmlns:a16="http://schemas.microsoft.com/office/drawing/2014/main" id="{75197B9B-A68A-584F-99A2-8BA0787EBBBE}"/>
              </a:ext>
            </a:extLst>
          </p:cNvPr>
          <p:cNvPicPr>
            <a:picLocks noGrp="1" noChangeAspect="1"/>
          </p:cNvPicPr>
          <p:nvPr>
            <p:ph idx="1"/>
          </p:nvPr>
        </p:nvPicPr>
        <p:blipFill>
          <a:blip r:embed="rId4"/>
          <a:stretch>
            <a:fillRect/>
          </a:stretch>
        </p:blipFill>
        <p:spPr>
          <a:xfrm>
            <a:off x="664174" y="1603435"/>
            <a:ext cx="5522981" cy="4351338"/>
          </a:xfrm>
        </p:spPr>
      </p:pic>
      <p:graphicFrame>
        <p:nvGraphicFramePr>
          <p:cNvPr id="11" name="Object 10">
            <a:extLst>
              <a:ext uri="{FF2B5EF4-FFF2-40B4-BE49-F238E27FC236}">
                <a16:creationId xmlns:a16="http://schemas.microsoft.com/office/drawing/2014/main" id="{22E40C62-64B8-6D4D-B1D1-DFA9F8777CA8}"/>
              </a:ext>
            </a:extLst>
          </p:cNvPr>
          <p:cNvGraphicFramePr>
            <a:graphicFrameLocks noChangeAspect="1"/>
          </p:cNvGraphicFramePr>
          <p:nvPr>
            <p:extLst>
              <p:ext uri="{D42A27DB-BD31-4B8C-83A1-F6EECF244321}">
                <p14:modId xmlns:p14="http://schemas.microsoft.com/office/powerpoint/2010/main" val="1697274410"/>
              </p:ext>
            </p:extLst>
          </p:nvPr>
        </p:nvGraphicFramePr>
        <p:xfrm>
          <a:off x="6870817" y="2145128"/>
          <a:ext cx="4187439" cy="3111500"/>
        </p:xfrm>
        <a:graphic>
          <a:graphicData uri="http://schemas.openxmlformats.org/presentationml/2006/ole">
            <mc:AlternateContent xmlns:mc="http://schemas.openxmlformats.org/markup-compatibility/2006">
              <mc:Choice xmlns:v="urn:schemas-microsoft-com:vml" Requires="v">
                <p:oleObj spid="_x0000_s1049" name="Document" r:id="rId5" imgW="5943600" imgH="3111500" progId="Word.Document.12">
                  <p:embed/>
                </p:oleObj>
              </mc:Choice>
              <mc:Fallback>
                <p:oleObj name="Document" r:id="rId5" imgW="5943600" imgH="3111500" progId="Word.Document.12">
                  <p:embed/>
                  <p:pic>
                    <p:nvPicPr>
                      <p:cNvPr id="0" name=""/>
                      <p:cNvPicPr/>
                      <p:nvPr/>
                    </p:nvPicPr>
                    <p:blipFill>
                      <a:blip r:embed="rId6"/>
                      <a:stretch>
                        <a:fillRect/>
                      </a:stretch>
                    </p:blipFill>
                    <p:spPr>
                      <a:xfrm>
                        <a:off x="6870817" y="2145128"/>
                        <a:ext cx="4187439" cy="3111500"/>
                      </a:xfrm>
                      <a:prstGeom prst="rect">
                        <a:avLst/>
                      </a:prstGeom>
                    </p:spPr>
                  </p:pic>
                </p:oleObj>
              </mc:Fallback>
            </mc:AlternateContent>
          </a:graphicData>
        </a:graphic>
      </p:graphicFrame>
    </p:spTree>
    <p:extLst>
      <p:ext uri="{BB962C8B-B14F-4D97-AF65-F5344CB8AC3E}">
        <p14:creationId xmlns:p14="http://schemas.microsoft.com/office/powerpoint/2010/main" val="70428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83490-FBCE-DD4A-921A-681131113006}"/>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Accuracy</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FFCEE1A-3AD8-CB42-9396-DD0223E44FE0}"/>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Increasing accuracy</a:t>
            </a:r>
          </a:p>
          <a:p>
            <a:pPr marL="285750" indent="-228600">
              <a:lnSpc>
                <a:spcPct val="90000"/>
              </a:lnSpc>
              <a:spcAft>
                <a:spcPts val="600"/>
              </a:spcAft>
              <a:buFont typeface="Arial" panose="020B0604020202020204" pitchFamily="34" charset="0"/>
              <a:buChar char="•"/>
            </a:pPr>
            <a:r>
              <a:rPr lang="en-US" sz="2000"/>
              <a:t>Increasing number of Infrared sensors.</a:t>
            </a:r>
          </a:p>
          <a:p>
            <a:pPr marL="285750" indent="-228600">
              <a:lnSpc>
                <a:spcPct val="90000"/>
              </a:lnSpc>
              <a:spcAft>
                <a:spcPts val="600"/>
              </a:spcAft>
              <a:buFont typeface="Arial" panose="020B0604020202020204" pitchFamily="34" charset="0"/>
              <a:buChar char="•"/>
            </a:pPr>
            <a:r>
              <a:rPr lang="en-US" sz="2000"/>
              <a:t>Use along with Ultrasonic sensors.</a:t>
            </a:r>
          </a:p>
        </p:txBody>
      </p:sp>
      <p:pic>
        <p:nvPicPr>
          <p:cNvPr id="4" name="Content Placeholder 3" descr="Chart, line chart&#10;&#10;Description automatically generated">
            <a:extLst>
              <a:ext uri="{FF2B5EF4-FFF2-40B4-BE49-F238E27FC236}">
                <a16:creationId xmlns:a16="http://schemas.microsoft.com/office/drawing/2014/main" id="{797F4661-B4F9-6343-A733-A9D2C8C5224D}"/>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8513" r="9246" b="-2"/>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52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F75C01-D2B7-0549-8A00-104B780C3517}"/>
              </a:ext>
            </a:extLst>
          </p:cNvPr>
          <p:cNvSpPr>
            <a:spLocks noGrp="1"/>
          </p:cNvSpPr>
          <p:nvPr>
            <p:ph type="title"/>
          </p:nvPr>
        </p:nvSpPr>
        <p:spPr>
          <a:xfrm>
            <a:off x="640079" y="2053641"/>
            <a:ext cx="3669161" cy="2760098"/>
          </a:xfrm>
        </p:spPr>
        <p:txBody>
          <a:bodyPr>
            <a:normAutofit/>
          </a:bodyPr>
          <a:lstStyle/>
          <a:p>
            <a:r>
              <a:rPr lang="en-US">
                <a:solidFill>
                  <a:srgbClr val="FFFFFF"/>
                </a:solidFill>
              </a:rPr>
              <a:t>Future work</a:t>
            </a:r>
          </a:p>
        </p:txBody>
      </p:sp>
      <p:sp>
        <p:nvSpPr>
          <p:cNvPr id="3" name="Content Placeholder 2">
            <a:extLst>
              <a:ext uri="{FF2B5EF4-FFF2-40B4-BE49-F238E27FC236}">
                <a16:creationId xmlns:a16="http://schemas.microsoft.com/office/drawing/2014/main" id="{E67AC02D-0892-4943-8FAD-29E1C4D67415}"/>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User side improvements.</a:t>
            </a:r>
          </a:p>
          <a:p>
            <a:r>
              <a:rPr lang="en-US" sz="2400">
                <a:solidFill>
                  <a:srgbClr val="000000"/>
                </a:solidFill>
              </a:rPr>
              <a:t>System side improvements.</a:t>
            </a:r>
          </a:p>
        </p:txBody>
      </p:sp>
    </p:spTree>
    <p:extLst>
      <p:ext uri="{BB962C8B-B14F-4D97-AF65-F5344CB8AC3E}">
        <p14:creationId xmlns:p14="http://schemas.microsoft.com/office/powerpoint/2010/main" val="300844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428709-71E0-7B4E-9CB1-087C4F46890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 you</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299E85DF-650E-4270-A72B-157FDAAB0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24393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990</Words>
  <Application>Microsoft Macintosh PowerPoint</Application>
  <PresentationFormat>Widescreen</PresentationFormat>
  <Paragraphs>71</Paragraphs>
  <Slides>9</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Microsoft Word Document</vt:lpstr>
      <vt:lpstr>Automated parking management system</vt:lpstr>
      <vt:lpstr>About myself </vt:lpstr>
      <vt:lpstr>Related concepts</vt:lpstr>
      <vt:lpstr>Introduction</vt:lpstr>
      <vt:lpstr>System design</vt:lpstr>
      <vt:lpstr>Prototype</vt:lpstr>
      <vt:lpstr>Accuracy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parking management system</dc:title>
  <dc:creator>Aswin Prasad</dc:creator>
  <cp:lastModifiedBy>Aswin Prasad</cp:lastModifiedBy>
  <cp:revision>3</cp:revision>
  <dcterms:created xsi:type="dcterms:W3CDTF">2020-12-14T11:05:03Z</dcterms:created>
  <dcterms:modified xsi:type="dcterms:W3CDTF">2020-12-14T11:08:36Z</dcterms:modified>
</cp:coreProperties>
</file>