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709b891a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09b891a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Calibri"/>
                <a:ea typeface="Calibri"/>
                <a:cs typeface="Calibri"/>
                <a:sym typeface="Calibri"/>
              </a:rPr>
              <a:t>Transactions - We combined Mongo and </a:t>
            </a:r>
            <a:r>
              <a:rPr lang="en" sz="1200">
                <a:latin typeface="Calibri"/>
                <a:ea typeface="Calibri"/>
                <a:cs typeface="Calibri"/>
                <a:sym typeface="Calibri"/>
              </a:rPr>
              <a:t>MySQL</a:t>
            </a:r>
            <a:r>
              <a:rPr lang="en" sz="1200">
                <a:latin typeface="Calibri"/>
                <a:ea typeface="Calibri"/>
                <a:cs typeface="Calibri"/>
                <a:sym typeface="Calibri"/>
              </a:rPr>
              <a:t> transaction feature. When something fails, all changes are rolled back.</a:t>
            </a:r>
            <a:endParaRPr sz="1200">
              <a:latin typeface="Calibri"/>
              <a:ea typeface="Calibri"/>
              <a:cs typeface="Calibri"/>
              <a:sym typeface="Calibri"/>
            </a:endParaRPr>
          </a:p>
          <a:p>
            <a:pPr indent="0" lvl="0" marL="0" rtl="0" algn="just">
              <a:spcBef>
                <a:spcPts val="0"/>
              </a:spcBef>
              <a:spcAft>
                <a:spcPts val="0"/>
              </a:spcAft>
              <a:buNone/>
            </a:pPr>
            <a:r>
              <a:t/>
            </a:r>
            <a:endParaRPr sz="1200">
              <a:latin typeface="Calibri"/>
              <a:ea typeface="Calibri"/>
              <a:cs typeface="Calibri"/>
              <a:sym typeface="Calibri"/>
            </a:endParaRPr>
          </a:p>
          <a:p>
            <a:pPr indent="0" lvl="0" marL="0" rtl="0" algn="just">
              <a:spcBef>
                <a:spcPts val="0"/>
              </a:spcBef>
              <a:spcAft>
                <a:spcPts val="0"/>
              </a:spcAft>
              <a:buNone/>
            </a:pPr>
            <a:r>
              <a:rPr lang="en" sz="1200">
                <a:latin typeface="Calibri"/>
                <a:ea typeface="Calibri"/>
                <a:cs typeface="Calibri"/>
                <a:sym typeface="Calibri"/>
              </a:rPr>
              <a:t>Concurrency control - Since InnoDB makes use of 2 phase locking protocol, we have made use of “REPEATABLE READ” as our default transaction control mechanism to avoid the Dirty read and Non repeatable read problems that can occur. Suppose an update to an account fails then while fetching the user account details, we must ensure consistency that was present in the previous state)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709b891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09b891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709b891a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09b891a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709b891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09b891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709b891a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09b891a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entities</a:t>
            </a:r>
            <a:endParaRPr/>
          </a:p>
          <a:p>
            <a:pPr indent="-304800" lvl="0" marL="457200" rtl="0" algn="l">
              <a:spcBef>
                <a:spcPts val="1200"/>
              </a:spcBef>
              <a:spcAft>
                <a:spcPts val="0"/>
              </a:spcAft>
              <a:buSzPts val="1200"/>
              <a:buFont typeface="Calibri"/>
              <a:buAutoNum type="arabicPeriod"/>
            </a:pPr>
            <a:r>
              <a:rPr b="1" lang="en" sz="1200">
                <a:latin typeface="Calibri"/>
                <a:ea typeface="Calibri"/>
                <a:cs typeface="Calibri"/>
                <a:sym typeface="Calibri"/>
              </a:rPr>
              <a:t>Objects</a:t>
            </a:r>
            <a:endParaRPr b="1" sz="1200">
              <a:latin typeface="Calibri"/>
              <a:ea typeface="Calibri"/>
              <a:cs typeface="Calibri"/>
              <a:sym typeface="Calibri"/>
            </a:endParaRPr>
          </a:p>
          <a:p>
            <a:pPr indent="-304800" lvl="1" marL="914400" rtl="0" algn="l">
              <a:spcBef>
                <a:spcPts val="0"/>
              </a:spcBef>
              <a:spcAft>
                <a:spcPts val="0"/>
              </a:spcAft>
              <a:buSzPts val="1200"/>
              <a:buFont typeface="Calibri"/>
              <a:buAutoNum type="alphaLcPeriod"/>
            </a:pPr>
            <a:r>
              <a:rPr lang="en" sz="1200">
                <a:latin typeface="Calibri"/>
                <a:ea typeface="Calibri"/>
                <a:cs typeface="Calibri"/>
                <a:sym typeface="Calibri"/>
              </a:rPr>
              <a:t>Article: It has a text-based headline and a body that is posted by an editor.</a:t>
            </a:r>
            <a:endParaRPr sz="1200">
              <a:latin typeface="Calibri"/>
              <a:ea typeface="Calibri"/>
              <a:cs typeface="Calibri"/>
              <a:sym typeface="Calibri"/>
            </a:endParaRPr>
          </a:p>
          <a:p>
            <a:pPr indent="-304800" lvl="1" marL="914400" rtl="0" algn="l">
              <a:spcBef>
                <a:spcPts val="0"/>
              </a:spcBef>
              <a:spcAft>
                <a:spcPts val="0"/>
              </a:spcAft>
              <a:buSzPts val="1200"/>
              <a:buFont typeface="Calibri"/>
              <a:buAutoNum type="alphaLcPeriod"/>
            </a:pPr>
            <a:r>
              <a:rPr lang="en" sz="1200">
                <a:latin typeface="Calibri"/>
                <a:ea typeface="Calibri"/>
                <a:cs typeface="Calibri"/>
                <a:sym typeface="Calibri"/>
              </a:rPr>
              <a:t>Category: Each article is tagged to one or more categories. This is a grouping of similarly</a:t>
            </a:r>
            <a:endParaRPr sz="1200">
              <a:latin typeface="Calibri"/>
              <a:ea typeface="Calibri"/>
              <a:cs typeface="Calibri"/>
              <a:sym typeface="Calibri"/>
            </a:endParaRPr>
          </a:p>
          <a:p>
            <a:pPr indent="-304800" lvl="1" marL="914400" rtl="0" algn="just">
              <a:spcBef>
                <a:spcPts val="0"/>
              </a:spcBef>
              <a:spcAft>
                <a:spcPts val="0"/>
              </a:spcAft>
              <a:buSzPts val="1200"/>
              <a:buFont typeface="Calibri"/>
              <a:buAutoNum type="alphaLcPeriod"/>
            </a:pPr>
            <a:r>
              <a:rPr lang="en" sz="1200">
                <a:latin typeface="Calibri"/>
                <a:ea typeface="Calibri"/>
                <a:cs typeface="Calibri"/>
                <a:sym typeface="Calibri"/>
              </a:rPr>
              <a:t>themed articles (Sports, Politics, Business, Science, etc).</a:t>
            </a:r>
            <a:endParaRPr sz="1200">
              <a:latin typeface="Calibri"/>
              <a:ea typeface="Calibri"/>
              <a:cs typeface="Calibri"/>
              <a:sym typeface="Calibri"/>
            </a:endParaRPr>
          </a:p>
          <a:p>
            <a:pPr indent="-304800" lvl="0" marL="457200" rtl="0" algn="l">
              <a:spcBef>
                <a:spcPts val="0"/>
              </a:spcBef>
              <a:spcAft>
                <a:spcPts val="0"/>
              </a:spcAft>
              <a:buSzPts val="1200"/>
              <a:buFont typeface="Calibri"/>
              <a:buAutoNum type="arabicPeriod"/>
            </a:pPr>
            <a:r>
              <a:rPr b="1" lang="en" sz="1200">
                <a:latin typeface="Calibri"/>
                <a:ea typeface="Calibri"/>
                <a:cs typeface="Calibri"/>
                <a:sym typeface="Calibri"/>
              </a:rPr>
              <a:t>Actors</a:t>
            </a:r>
            <a:endParaRPr b="1" sz="1200">
              <a:latin typeface="Calibri"/>
              <a:ea typeface="Calibri"/>
              <a:cs typeface="Calibri"/>
              <a:sym typeface="Calibri"/>
            </a:endParaRPr>
          </a:p>
          <a:p>
            <a:pPr indent="-304800" lvl="1" marL="914400" rtl="0" algn="l">
              <a:spcBef>
                <a:spcPts val="0"/>
              </a:spcBef>
              <a:spcAft>
                <a:spcPts val="0"/>
              </a:spcAft>
              <a:buSzPts val="1200"/>
              <a:buFont typeface="Calibri"/>
              <a:buAutoNum type="alphaLcPeriod"/>
            </a:pPr>
            <a:r>
              <a:rPr lang="en" sz="1200">
                <a:latin typeface="Calibri"/>
                <a:ea typeface="Calibri"/>
                <a:cs typeface="Calibri"/>
                <a:sym typeface="Calibri"/>
              </a:rPr>
              <a:t>Newsreader: View, read and leave feedback on an article.</a:t>
            </a:r>
            <a:endParaRPr sz="1200">
              <a:latin typeface="Calibri"/>
              <a:ea typeface="Calibri"/>
              <a:cs typeface="Calibri"/>
              <a:sym typeface="Calibri"/>
            </a:endParaRPr>
          </a:p>
          <a:p>
            <a:pPr indent="-304800" lvl="1" marL="914400" rtl="0" algn="l">
              <a:spcBef>
                <a:spcPts val="0"/>
              </a:spcBef>
              <a:spcAft>
                <a:spcPts val="0"/>
              </a:spcAft>
              <a:buSzPts val="1200"/>
              <a:buFont typeface="Calibri"/>
              <a:buAutoNum type="alphaLcPeriod"/>
            </a:pPr>
            <a:r>
              <a:rPr lang="en" sz="1200">
                <a:latin typeface="Calibri"/>
                <a:ea typeface="Calibri"/>
                <a:cs typeface="Calibri"/>
                <a:sym typeface="Calibri"/>
              </a:rPr>
              <a:t>Editor: Post article and view analytics based on all the articles posted by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709b891a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709b891a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MySQL </a:t>
            </a:r>
            <a:r>
              <a:rPr lang="en"/>
              <a:t>supports</a:t>
            </a:r>
            <a:r>
              <a:rPr lang="en"/>
              <a:t> most use-cases, but a feature like comments, in which in each article there can be thousands of comments. The table can grow quickly and </a:t>
            </a:r>
            <a:r>
              <a:rPr lang="en"/>
              <a:t>fill up</a:t>
            </a:r>
            <a:r>
              <a:rPr lang="en"/>
              <a:t> the MySQL size, MongoDB with its horizontal scaling can solve this problem. Also as all comments are in a single MongoDB collection, fetching doesn’t require joins.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709b891a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709b891a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709b891a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709b891a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tables in our database are in 3NF. We initially created tables by intuition and the properties of functional dependencies (For example, tables should only have related data in them). Our tables were automatically in 3NF.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at some places we also had to use </a:t>
            </a:r>
            <a:r>
              <a:rPr lang="en"/>
              <a:t>denormalized</a:t>
            </a:r>
            <a:r>
              <a:rPr lang="en"/>
              <a:t> data. For example we kept the article data in mongoDB collection. In that we append comments whenever some comment is added. The data is not in normalised form, but the read performance is greatly improved because of the absence if join.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709b891a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709b891a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our DB design, we have to fetch an article by joining article and editor table. And viewing an article is a common task. So we create a article_view, which is a join of  those two tables.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709b891a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09b891a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stored procedures at multiple places. for complex scenarios that required multiple continuous queries, we used stored procedures to combine them as one meaningful entity with defined </a:t>
            </a:r>
            <a:r>
              <a:rPr lang="en"/>
              <a:t>inputs</a:t>
            </a:r>
            <a:r>
              <a:rPr lang="en"/>
              <a:t> and outputs.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in LIKE_Article feature, instead of checking if already liked and then liking the article. We wrote one stored </a:t>
            </a:r>
            <a:r>
              <a:rPr lang="en"/>
              <a:t>procedure</a:t>
            </a:r>
            <a:r>
              <a:rPr lang="en"/>
              <a:t> to do it in one block of code.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100" y="1371150"/>
            <a:ext cx="8520600" cy="129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NEWSPAPER</a:t>
            </a:r>
            <a:endParaRPr/>
          </a:p>
          <a:p>
            <a:pPr indent="0" lvl="0" marL="0" rtl="0" algn="l">
              <a:spcBef>
                <a:spcPts val="0"/>
              </a:spcBef>
              <a:spcAft>
                <a:spcPts val="0"/>
              </a:spcAft>
              <a:buNone/>
            </a:pPr>
            <a:r>
              <a:rPr lang="en" sz="2800"/>
              <a:t>A DIGITAL VIEW INTO EVENTS AROUND YOU</a:t>
            </a:r>
            <a:endParaRPr sz="2800"/>
          </a:p>
        </p:txBody>
      </p:sp>
      <p:sp>
        <p:nvSpPr>
          <p:cNvPr id="68" name="Google Shape;68;p13"/>
          <p:cNvSpPr txBox="1"/>
          <p:nvPr>
            <p:ph idx="1" type="subTitle"/>
          </p:nvPr>
        </p:nvSpPr>
        <p:spPr>
          <a:xfrm>
            <a:off x="311700" y="3186825"/>
            <a:ext cx="8520600" cy="17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members</a:t>
            </a:r>
            <a:endParaRPr b="1"/>
          </a:p>
          <a:p>
            <a:pPr indent="0" lvl="0" marL="0" rtl="0" algn="l">
              <a:spcBef>
                <a:spcPts val="0"/>
              </a:spcBef>
              <a:spcAft>
                <a:spcPts val="0"/>
              </a:spcAft>
              <a:buNone/>
            </a:pPr>
            <a:r>
              <a:rPr lang="en"/>
              <a:t>Aswin Prasad</a:t>
            </a:r>
            <a:endParaRPr/>
          </a:p>
          <a:p>
            <a:pPr indent="0" lvl="0" marL="0" rtl="0" algn="l">
              <a:spcBef>
                <a:spcPts val="0"/>
              </a:spcBef>
              <a:spcAft>
                <a:spcPts val="0"/>
              </a:spcAft>
              <a:buNone/>
            </a:pPr>
            <a:r>
              <a:rPr lang="en"/>
              <a:t>Jayasurya Pinaki</a:t>
            </a:r>
            <a:endParaRPr/>
          </a:p>
          <a:p>
            <a:pPr indent="0" lvl="0" marL="0" rtl="0" algn="l">
              <a:spcBef>
                <a:spcPts val="0"/>
              </a:spcBef>
              <a:spcAft>
                <a:spcPts val="0"/>
              </a:spcAft>
              <a:buNone/>
            </a:pPr>
            <a:r>
              <a:rPr lang="en"/>
              <a:t>Rajeev Sebastian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Transaction and concurrency control</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9CDCFE"/>
                </a:solidFill>
                <a:highlight>
                  <a:srgbClr val="1E1E1E"/>
                </a:highlight>
                <a:latin typeface="Courier New"/>
                <a:ea typeface="Courier New"/>
                <a:cs typeface="Courier New"/>
                <a:sym typeface="Courier New"/>
              </a:rPr>
              <a:t>exports</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moduleName</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async</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req</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res</a:t>
            </a: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SQLConnection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beginTransaction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569CD6"/>
                </a:solidFill>
                <a:highlight>
                  <a:srgbClr val="1E1E1E"/>
                </a:highlight>
                <a:latin typeface="Courier New"/>
                <a:ea typeface="Courier New"/>
                <a:cs typeface="Courier New"/>
                <a:sym typeface="Courier New"/>
              </a:rPr>
              <a:t>let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mongoConnection</a:t>
            </a: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Collection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startSession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mongoConnection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startTransaction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try</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MySQL operations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6A9955"/>
                </a:solidFill>
                <a:highlight>
                  <a:srgbClr val="1E1E1E"/>
                </a:highlight>
                <a:latin typeface="Courier New"/>
                <a:ea typeface="Courier New"/>
                <a:cs typeface="Courier New"/>
                <a:sym typeface="Courier New"/>
              </a:rPr>
              <a:t>// MongoDB operations</a:t>
            </a:r>
            <a:endParaRPr sz="1050">
              <a:solidFill>
                <a:srgbClr val="6A9955"/>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mongoConnection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commitTransaction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mongoConnection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endSession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SQLConnection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commit</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 </a:t>
            </a:r>
            <a:r>
              <a:rPr lang="en" sz="1050">
                <a:solidFill>
                  <a:srgbClr val="C586C0"/>
                </a:solidFill>
                <a:highlight>
                  <a:srgbClr val="1E1E1E"/>
                </a:highlight>
                <a:latin typeface="Courier New"/>
                <a:ea typeface="Courier New"/>
                <a:cs typeface="Courier New"/>
                <a:sym typeface="Courier New"/>
              </a:rPr>
              <a:t>catch</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error</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mongoConnection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abortTransaction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mongoConnection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endSession</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await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SQLConnection</a:t>
            </a:r>
            <a:r>
              <a:rPr lang="en" sz="1050">
                <a:solidFill>
                  <a:srgbClr val="D4D4D4"/>
                </a:solidFill>
                <a:highlight>
                  <a:srgbClr val="1E1E1E"/>
                </a:highlight>
                <a:latin typeface="Courier New"/>
                <a:ea typeface="Courier New"/>
                <a:cs typeface="Courier New"/>
                <a:sym typeface="Courier New"/>
              </a:rPr>
              <a:t>.</a:t>
            </a:r>
            <a:r>
              <a:rPr lang="en" sz="1050">
                <a:solidFill>
                  <a:srgbClr val="DCDCAA"/>
                </a:solidFill>
                <a:highlight>
                  <a:srgbClr val="1E1E1E"/>
                </a:highlight>
                <a:latin typeface="Courier New"/>
                <a:ea typeface="Courier New"/>
                <a:cs typeface="Courier New"/>
                <a:sym typeface="Courier New"/>
              </a:rPr>
              <a:t>rollback</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9CDCFE"/>
              </a:solidFill>
              <a:highlight>
                <a:srgbClr val="000000"/>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This is an online interactive news site where newsreaders can interact with news articles posted by editors.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Users can like, comment and subscribe to a category of newspapers. They will </a:t>
            </a:r>
            <a:r>
              <a:rPr lang="en"/>
              <a:t>receive</a:t>
            </a:r>
            <a:r>
              <a:rPr lang="en"/>
              <a:t> notifications based on their subscription and articles they have commented.</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Editors can view and analyze statistics that are based on the newsreader's interaction with the article they have posted.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 Diagram</a:t>
            </a:r>
            <a:endParaRPr/>
          </a:p>
        </p:txBody>
      </p:sp>
      <p:pic>
        <p:nvPicPr>
          <p:cNvPr id="80" name="Google Shape;80;p15"/>
          <p:cNvPicPr preferRelativeResize="0"/>
          <p:nvPr/>
        </p:nvPicPr>
        <p:blipFill>
          <a:blip r:embed="rId3">
            <a:alphaModFix/>
          </a:blip>
          <a:stretch>
            <a:fillRect/>
          </a:stretch>
        </p:blipFill>
        <p:spPr>
          <a:xfrm>
            <a:off x="986250" y="1762100"/>
            <a:ext cx="7125474"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Entity Relationship Diagram (ERD)</a:t>
            </a:r>
            <a:endParaRPr/>
          </a:p>
        </p:txBody>
      </p:sp>
      <p:pic>
        <p:nvPicPr>
          <p:cNvPr id="86" name="Google Shape;86;p16"/>
          <p:cNvPicPr preferRelativeResize="0"/>
          <p:nvPr/>
        </p:nvPicPr>
        <p:blipFill>
          <a:blip r:embed="rId3">
            <a:alphaModFix/>
          </a:blip>
          <a:stretch>
            <a:fillRect/>
          </a:stretch>
        </p:blipFill>
        <p:spPr>
          <a:xfrm>
            <a:off x="1378750" y="1754075"/>
            <a:ext cx="5943600" cy="330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 and need for NoSQL</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use-case.</a:t>
            </a:r>
            <a:endParaRPr/>
          </a:p>
          <a:p>
            <a:pPr indent="0" lvl="0" marL="0" rtl="0" algn="l">
              <a:spcBef>
                <a:spcPts val="1600"/>
              </a:spcBef>
              <a:spcAft>
                <a:spcPts val="0"/>
              </a:spcAft>
              <a:buNone/>
            </a:pPr>
            <a:r>
              <a:rPr lang="en"/>
              <a:t>Comments growth and fetching.</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Indexes</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We have made use of indexes on primary key as they are the search parameters on 95 % of our queries.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This improves the performance to a great degree.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Since we have made use of MongoDB we can get the auxiliary data like comments like information using simple reads supported by the document model.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 and denormalization	</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database is in 3NF form.</a:t>
            </a:r>
            <a:endParaRPr/>
          </a:p>
          <a:p>
            <a:pPr indent="0" lvl="0" marL="0" rtl="0" algn="just">
              <a:lnSpc>
                <a:spcPct val="107916"/>
              </a:lnSpc>
              <a:spcBef>
                <a:spcPts val="1600"/>
              </a:spcBef>
              <a:spcAft>
                <a:spcPts val="0"/>
              </a:spcAft>
              <a:buNone/>
            </a:pPr>
            <a:r>
              <a:rPr lang="en"/>
              <a:t>In order to provide a framework to store different type comments easily such as gif, images, sounds we have stored all comments in mongoDB as well. Though this causes redundancy we can avoid joins and get all the comments for a given article with just a simple read.</a:t>
            </a:r>
            <a:endParaRPr sz="1200">
              <a:solidFill>
                <a:srgbClr val="000000"/>
              </a:solidFill>
              <a:latin typeface="Calibri"/>
              <a:ea typeface="Calibri"/>
              <a:cs typeface="Calibri"/>
              <a:sym typeface="Calibri"/>
            </a:endParaRPr>
          </a:p>
          <a:p>
            <a:pPr indent="0" lvl="0" marL="0" rtl="0" algn="l">
              <a:spcBef>
                <a:spcPts val="8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Views</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 article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Stored procedures</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procedures can take multiple values as inputs and perform operations based on the inputs provided while returning different results</a:t>
            </a:r>
            <a:endParaRPr/>
          </a:p>
          <a:p>
            <a:pPr indent="0" lvl="0" marL="0" rtl="0" algn="l">
              <a:spcBef>
                <a:spcPts val="1600"/>
              </a:spcBef>
              <a:spcAft>
                <a:spcPts val="1600"/>
              </a:spcAft>
              <a:buNone/>
            </a:pPr>
            <a:r>
              <a:rPr lang="en"/>
              <a:t>Used to check if user has already liked an article, check if the email provided is duplicate while </a:t>
            </a:r>
            <a:r>
              <a:rPr lang="en"/>
              <a:t>updating</a:t>
            </a:r>
            <a:r>
              <a:rPr lang="en"/>
              <a:t> user or editor information.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