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257" r:id="rId5"/>
    <p:sldId id="258" r:id="rId6"/>
    <p:sldId id="273" r:id="rId7"/>
    <p:sldId id="262" r:id="rId8"/>
    <p:sldId id="263" r:id="rId9"/>
    <p:sldId id="264" r:id="rId10"/>
    <p:sldId id="271" r:id="rId11"/>
    <p:sldId id="269" r:id="rId12"/>
    <p:sldId id="276" r:id="rId13"/>
    <p:sldId id="277" r:id="rId14"/>
    <p:sldId id="27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66F1A-0503-1E78-E505-AD37C3CDC6A0}" v="5" dt="2019-11-20T09:03:34.716"/>
    <p1510:client id="{15EBE450-C76C-69B9-F26A-6DF953E95007}" v="9" dt="2019-11-20T22:27:00.160"/>
    <p1510:client id="{296381D9-0D01-0727-A65F-EA50B942165A}" v="378" dt="2019-11-20T08:25:59.866"/>
    <p1510:client id="{397CBB13-B7F3-45A2-9FDC-7A335426D87C}" v="28" dt="2019-11-20T02:37:42.902"/>
    <p1510:client id="{46BB2C50-2884-CB04-B583-939A6FBE327D}" v="1135" dt="2019-11-20T03:37:04.990"/>
    <p1510:client id="{4F291B40-9307-AD4E-8A25-9B41F37F0977}" v="27" dt="2019-11-19T11:31:39.727"/>
    <p1510:client id="{5C60AF06-5C6A-D57A-FF6F-875E726ABC81}" v="56" dt="2019-11-20T01:23:26.363"/>
    <p1510:client id="{6F8AFB6E-640A-02C4-826A-F978103D4838}" v="43" dt="2019-11-19T22:40:35.403"/>
    <p1510:client id="{93587E26-47AC-BC1E-BE36-BD12C1EE32DF}" v="22" dt="2019-11-20T12:19:14.534"/>
    <p1510:client id="{B55F7136-4CBA-E5A4-8EC8-F45647726E4B}" v="1" dt="2019-11-20T07:56:02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FECAC-B8B3-43A8-9BED-CCE99F26ABCB}" type="datetimeFigureOut">
              <a:rPr lang="en-US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26E9-0830-4CC7-81D6-E673C2E3DC4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is a notable improvement when using connection pooling, as there is not need to open and close connection on the fly. And a pool are connections can be used repeatedly.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F26E9-0830-4CC7-81D6-E673C2E3DC4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is a notable improvement when using connection pooling, as there is not need to open and close connection on the fly. And a pool are connections can be used repeatedly.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F26E9-0830-4CC7-81D6-E673C2E3DC4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544C-DFC6-5B46-B727-DEAEAAAD9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3FADF-62ED-5F4A-B1DB-67AF908B7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403C-6CD6-054F-9CC5-855F96FC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1F7C-CDFF-2B43-A02A-0DD58CF6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D9AA-8DE7-164E-B830-C2B9BE9A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720F-F1C4-8D45-A494-E370FEE0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C18A8-5ED0-174B-8AF6-93A1D4A64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9741-FA9C-F648-B1DA-33EFC993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183D-3371-964E-A8B3-4B8CF78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AA6C4-2B12-9F42-BCD2-E517CC0B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B2E9D-8D5D-5843-98D8-3D88D755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64B7-BC3B-5B40-BFB7-D038B182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1B26-2C84-BB49-89D3-52C27EEC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FF14-918E-1B4B-9D82-4A741D85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BD57-D671-9B49-988C-42C8C4E1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009-86FE-2C45-B6BB-94D2BFF4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397D-21CF-4B4C-9EB5-C6A70ECB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91DC-67BF-D249-8B03-94A42FDE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74E7-63F2-BE44-97D5-90C45490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E0D9-D800-5D4A-A2AF-69DEEC1D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7EDB-E869-E143-84F2-4739DE75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91DD-0CE5-5C4F-BF76-99CCE6C4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8AD3-BE48-EB45-BA95-7CC52DF8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0D90-509F-E645-969C-A2E9FAA8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E3FB-4C80-7347-8854-001CC0FD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ED2C-8CA0-2A40-A79A-8E0ADF92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34A2-E4AD-704E-A16C-358E74DE5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26E16-0999-F74E-87A8-79BB9386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E2F6-EE38-F548-886C-1F9E77F2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1F58-4213-534B-BB48-06E01544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6D0D-674D-C544-94D1-3914128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BCEA-8D30-9C40-B580-EA4B1278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E43C5-953F-954C-9E7B-ADA05FBB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644E9-EEAA-504D-B3C4-71A23E18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5A0F8-67CF-AE43-858E-8B91324CA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5DC45-1052-D146-867A-5B3195204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73344-E482-6A45-9CA4-B37F8104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1247C-0DA4-7443-A3A6-ABBCAE8A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7196B-78E7-3B47-929B-CB1325F0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B966-B084-2E4D-BCCC-E41E6E8A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87C6D-ADF0-484D-AB5B-6E44434A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B8591-0BE1-AA4F-8B21-E4AABC82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9BFB7-1042-2E40-AD63-D094D291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692F4-5E8F-F04C-AC61-D42256BC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36E6E-4000-AA4F-9FE8-2F6E3C93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6A7D6-9E40-F446-89F3-D9FC972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B95C-E256-1B40-B136-DD5DE7C7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B905-3312-D84B-9CB8-05C515FC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2AF41-995F-8D44-A95A-8929224F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50BB-3371-A948-8B82-7007D8E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8853-3518-274B-88EE-346C029D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8A57E-726E-924D-BBEE-92B0A6C8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E68C-B441-B847-9315-9A13C60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34C1-C8EC-2F4E-AB1C-9E198967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D214-438E-0E48-AE68-40A4B42B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F8B7-76D0-994E-8015-BCAFF534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2F09D-8AF8-9A4C-A73F-FCFE447A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F32C-14A9-B745-BE55-C226D263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E03AF-718D-4642-B203-48ACCD23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08A83-1C72-C843-9A1E-C6E48EE1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2566-00F1-6E43-8582-0E893955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9DF8-36A2-DD4F-9F38-6F31DA234EB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0C50-54AF-C84E-B2D5-94A53E2AF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0C26-FBC9-CF42-8EA6-9773F2B76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F515-72CB-B54F-8C6D-EFE61AFB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3FEB-100C-904B-9745-77A06EDE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2208" y="3767667"/>
            <a:ext cx="3096670" cy="21802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Aswin Prasad </a:t>
            </a:r>
            <a:endParaRPr lang="en-US"/>
          </a:p>
          <a:p>
            <a:pPr marL="342900" indent="-342900" algn="l"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Farha Kauser</a:t>
            </a:r>
          </a:p>
          <a:p>
            <a:pPr marL="342900" indent="-342900" algn="l"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Jayasurya Pinaki</a:t>
            </a:r>
          </a:p>
          <a:p>
            <a:pPr marL="342900" indent="-342900" algn="l"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Maaz Sirkhot</a:t>
            </a:r>
          </a:p>
          <a:p>
            <a:pPr marL="342900" indent="-342900" algn="l"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Shubhangi Yadav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9790177-1596-4E56-A3D9-46C88BCA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274198"/>
            <a:ext cx="4047843" cy="29414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53F04D2-EBC5-4ED0-8325-61E46B3272A1}"/>
              </a:ext>
            </a:extLst>
          </p:cNvPr>
          <p:cNvSpPr txBox="1">
            <a:spLocks/>
          </p:cNvSpPr>
          <p:nvPr/>
        </p:nvSpPr>
        <p:spPr>
          <a:xfrm>
            <a:off x="6740012" y="1950731"/>
            <a:ext cx="3932904" cy="1109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500">
                <a:solidFill>
                  <a:schemeClr val="bg1"/>
                </a:solidFill>
              </a:rPr>
              <a:t>Group 7</a:t>
            </a:r>
            <a:endParaRPr lang="en-US" sz="45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175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0F40-3148-4020-B0A3-AF8BFA4D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comparison with feature combination</a:t>
            </a:r>
            <a:endParaRPr lang="en-US" err="1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4B7E81-8FB0-45F3-9EE6-4CAF257A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915414"/>
              </p:ext>
            </p:extLst>
          </p:nvPr>
        </p:nvGraphicFramePr>
        <p:xfrm>
          <a:off x="838200" y="1825625"/>
          <a:ext cx="105155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05">
                  <a:extLst>
                    <a:ext uri="{9D8B030D-6E8A-4147-A177-3AD203B41FA5}">
                      <a16:colId xmlns:a16="http://schemas.microsoft.com/office/drawing/2014/main" val="790064892"/>
                    </a:ext>
                  </a:extLst>
                </a:gridCol>
                <a:gridCol w="4775548">
                  <a:extLst>
                    <a:ext uri="{9D8B030D-6E8A-4147-A177-3AD203B41FA5}">
                      <a16:colId xmlns:a16="http://schemas.microsoft.com/office/drawing/2014/main" val="3055283719"/>
                    </a:ext>
                  </a:extLst>
                </a:gridCol>
                <a:gridCol w="4513543">
                  <a:extLst>
                    <a:ext uri="{9D8B030D-6E8A-4147-A177-3AD203B41FA5}">
                      <a16:colId xmlns:a16="http://schemas.microsoft.com/office/drawing/2014/main" val="417935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5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5155ms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9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Database 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4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42794"/>
                  </a:ext>
                </a:extLst>
              </a:tr>
            </a:tbl>
          </a:graphicData>
        </a:graphic>
      </p:graphicFrame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6299D3-FAF0-41EC-A38F-2B25AA9B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15" y="3734938"/>
            <a:ext cx="7475619" cy="29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1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B055-6ED8-4289-85B4-06F4FEE2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Distributed System Architecture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907387B-B1DA-4679-9628-B0BA12F0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054"/>
            <a:ext cx="1051559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4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D1F2-B373-9440-9187-17CCF575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Distributed </a:t>
            </a:r>
            <a:br>
              <a:rPr lang="en-US" sz="2600" dirty="0"/>
            </a:br>
            <a:r>
              <a:rPr lang="en-US" sz="2600">
                <a:solidFill>
                  <a:srgbClr val="FFFFFF"/>
                </a:solidFill>
              </a:rPr>
              <a:t>systems</a:t>
            </a:r>
            <a:br>
              <a:rPr lang="en-US" sz="2600" dirty="0">
                <a:solidFill>
                  <a:srgbClr val="FFFFFF"/>
                </a:solidFill>
                <a:cs typeface="Calibri Light"/>
              </a:rPr>
            </a:br>
            <a:r>
              <a:rPr lang="en-US" sz="2600">
                <a:solidFill>
                  <a:srgbClr val="FFFFFF"/>
                </a:solidFill>
                <a:cs typeface="Calibri Light"/>
              </a:rPr>
              <a:t>(1 Backend Server)</a:t>
            </a:r>
            <a:br>
              <a:rPr lang="en-US" sz="1500" dirty="0"/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time:</a:t>
            </a:r>
            <a:r>
              <a:rPr lang="en-US" sz="1500">
                <a:solidFill>
                  <a:srgbClr val="FFFFFF"/>
                </a:solidFill>
              </a:rPr>
              <a:t> 5133ms</a:t>
            </a:r>
            <a:endParaRPr lang="en-US" sz="1500">
              <a:ea typeface="+mj-lt"/>
              <a:cs typeface="+mj-lt"/>
            </a:endParaRPr>
          </a:p>
          <a:p>
            <a:pPr algn="ctr"/>
            <a:endParaRPr lang="en-US" sz="15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C814B0-0477-0E4E-B9E2-11FE3F71D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25920"/>
            <a:ext cx="7188199" cy="44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4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D1F2-B373-9440-9187-17CCF575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Distributed </a:t>
            </a:r>
            <a:br>
              <a:rPr lang="en-US" sz="2600" dirty="0">
                <a:cs typeface="Calibri Light"/>
              </a:rPr>
            </a:br>
            <a:r>
              <a:rPr lang="en-US" sz="2600">
                <a:solidFill>
                  <a:srgbClr val="FFFFFF"/>
                </a:solidFill>
              </a:rPr>
              <a:t>systems</a:t>
            </a:r>
            <a:br>
              <a:rPr lang="en-US" sz="2600" dirty="0">
                <a:cs typeface="Calibri Light"/>
              </a:rPr>
            </a:br>
            <a:r>
              <a:rPr lang="en-US" sz="2600">
                <a:solidFill>
                  <a:srgbClr val="FFFFFF"/>
                </a:solidFill>
                <a:cs typeface="Calibri Light"/>
              </a:rPr>
              <a:t>(2 Backend </a:t>
            </a:r>
            <a:br>
              <a:rPr lang="en-US" sz="2600" dirty="0">
                <a:cs typeface="Calibri Light"/>
              </a:rPr>
            </a:br>
            <a:r>
              <a:rPr lang="en-US" sz="2600">
                <a:solidFill>
                  <a:srgbClr val="FFFFFF"/>
                </a:solidFill>
                <a:cs typeface="Calibri Light"/>
              </a:rPr>
              <a:t>Servers)</a:t>
            </a:r>
            <a:br>
              <a:rPr lang="en-US" sz="1500" dirty="0">
                <a:solidFill>
                  <a:srgbClr val="FFFFFF"/>
                </a:solidFill>
                <a:cs typeface="Calibri Light"/>
              </a:rPr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</a:t>
            </a:r>
            <a:r>
              <a:rPr lang="en-US" sz="1500">
                <a:solidFill>
                  <a:srgbClr val="FFFFFF"/>
                </a:solidFill>
              </a:rPr>
              <a:t> </a:t>
            </a: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time:</a:t>
            </a:r>
            <a:r>
              <a:rPr lang="en-US" sz="1500">
                <a:solidFill>
                  <a:srgbClr val="FFFFFF"/>
                </a:solidFill>
              </a:rPr>
              <a:t> 3241ms</a:t>
            </a:r>
            <a:endParaRPr lang="en-US" sz="1500">
              <a:ea typeface="+mj-lt"/>
              <a:cs typeface="+mj-lt"/>
            </a:endParaRPr>
          </a:p>
          <a:p>
            <a:pPr algn="ctr"/>
            <a:endParaRPr lang="en-US" sz="15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C846BF-5CA4-4856-922C-80A48E24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754" y="1289622"/>
            <a:ext cx="7191375" cy="4095750"/>
          </a:xfrm>
        </p:spPr>
      </p:pic>
    </p:spTree>
    <p:extLst>
      <p:ext uri="{BB962C8B-B14F-4D97-AF65-F5344CB8AC3E}">
        <p14:creationId xmlns:p14="http://schemas.microsoft.com/office/powerpoint/2010/main" val="160273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98AED-ECFA-FD44-8FB4-1483EEA5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Distributed 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systems</a:t>
            </a:r>
            <a:br>
              <a:rPr lang="en-US" sz="2600" dirty="0">
                <a:solidFill>
                  <a:srgbClr val="FFFFFF"/>
                </a:solidFill>
                <a:cs typeface="Calibri Light"/>
              </a:rPr>
            </a:br>
            <a:r>
              <a:rPr lang="en-US" sz="2600" dirty="0">
                <a:solidFill>
                  <a:srgbClr val="FFFFFF"/>
                </a:solidFill>
              </a:rPr>
              <a:t>(4 Backend servers)</a:t>
            </a:r>
            <a:br>
              <a:rPr lang="en-US" sz="2600" dirty="0"/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time:</a:t>
            </a:r>
            <a:r>
              <a:rPr lang="en-US" sz="1500">
                <a:solidFill>
                  <a:srgbClr val="FFFFFF"/>
                </a:solidFill>
              </a:rPr>
              <a:t> 1503ms</a:t>
            </a:r>
            <a:endParaRPr lang="en-US" sz="1500">
              <a:ea typeface="+mj-lt"/>
              <a:cs typeface="+mj-l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297532-0D58-4114-82A2-93386CBA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95" y="1359303"/>
            <a:ext cx="7726278" cy="42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0F40-3148-4020-B0A3-AF8BFA4D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comparison with distributed system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4B7E81-8FB0-45F3-9EE6-4CAF257A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11800"/>
              </p:ext>
            </p:extLst>
          </p:nvPr>
        </p:nvGraphicFramePr>
        <p:xfrm>
          <a:off x="838200" y="1825625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05">
                  <a:extLst>
                    <a:ext uri="{9D8B030D-6E8A-4147-A177-3AD203B41FA5}">
                      <a16:colId xmlns:a16="http://schemas.microsoft.com/office/drawing/2014/main" val="790064892"/>
                    </a:ext>
                  </a:extLst>
                </a:gridCol>
                <a:gridCol w="4775548">
                  <a:extLst>
                    <a:ext uri="{9D8B030D-6E8A-4147-A177-3AD203B41FA5}">
                      <a16:colId xmlns:a16="http://schemas.microsoft.com/office/drawing/2014/main" val="3055283719"/>
                    </a:ext>
                  </a:extLst>
                </a:gridCol>
                <a:gridCol w="4513543">
                  <a:extLst>
                    <a:ext uri="{9D8B030D-6E8A-4147-A177-3AD203B41FA5}">
                      <a16:colId xmlns:a16="http://schemas.microsoft.com/office/drawing/2014/main" val="417935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5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 Backend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5155ms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9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Backend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3241ms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Backend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1503ms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45479"/>
                  </a:ext>
                </a:extLst>
              </a:tr>
            </a:tbl>
          </a:graphicData>
        </a:graphic>
      </p:graphicFrame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587A64-5ACF-4DEC-8887-060C752F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47" y="3433010"/>
            <a:ext cx="8337884" cy="32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5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63B45-30C2-4781-9E50-BFAFCF7C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Model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121EBF-4EC4-4C92-A606-F1F04ECF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742" y="961812"/>
            <a:ext cx="65719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5FD28-900A-9C43-91BE-1EF7D00A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scenario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7A003-9B43-4248-B112-B74CC5960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903" y="961812"/>
            <a:ext cx="69695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5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D1F2-B373-9440-9187-17CCF575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</a:t>
            </a:r>
            <a:br>
              <a:rPr lang="en-US" sz="2600" kern="1200" dirty="0"/>
            </a:br>
            <a: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: 5155ms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C814B0-0477-0E4E-B9E2-11FE3F71D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25920"/>
            <a:ext cx="7188199" cy="44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5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700F6-4883-744A-BD08-38A67B0B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DB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Connection </a:t>
            </a:r>
            <a:r>
              <a:rPr lang="en-US" sz="2600">
                <a:solidFill>
                  <a:srgbClr val="FFFFFF"/>
                </a:solidFill>
              </a:rPr>
              <a:t>Pooling</a:t>
            </a:r>
            <a:br>
              <a:rPr lang="en-US" sz="1800" kern="1200" dirty="0"/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: 1725ms</a:t>
            </a:r>
            <a:br>
              <a:rPr lang="en-US" sz="1500" kern="1200" dirty="0"/>
            </a:br>
            <a: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Improvement: ~66%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B71F6-6D2C-D24E-B7BD-D789C5560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5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700F6-4883-744A-BD08-38A67B0B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en-US" sz="2600" dirty="0">
                <a:solidFill>
                  <a:srgbClr val="FFFFFF"/>
                </a:solidFill>
              </a:rPr>
              <a:t>Redis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time:</a:t>
            </a:r>
            <a:r>
              <a:rPr lang="en-US" sz="1500" dirty="0">
                <a:solidFill>
                  <a:srgbClr val="FFFFFF"/>
                </a:solidFill>
              </a:rPr>
              <a:t> 1547ms</a:t>
            </a:r>
            <a:br>
              <a:rPr lang="en-US" sz="1500" dirty="0"/>
            </a:br>
            <a:r>
              <a:rPr lang="en-US" sz="1500" dirty="0">
                <a:solidFill>
                  <a:srgbClr val="FFFFFF"/>
                </a:solidFill>
              </a:rPr>
              <a:t>Improvement</a:t>
            </a:r>
            <a: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z="1500" dirty="0">
                <a:solidFill>
                  <a:srgbClr val="FFFFFF"/>
                </a:solidFill>
              </a:rPr>
              <a:t> </a:t>
            </a:r>
            <a: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~</a:t>
            </a:r>
            <a:r>
              <a:rPr lang="en-US" sz="1500" dirty="0">
                <a:solidFill>
                  <a:srgbClr val="FFFFFF"/>
                </a:solidFill>
              </a:rPr>
              <a:t>70</a:t>
            </a:r>
            <a:r>
              <a:rPr lang="en-US" sz="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%</a:t>
            </a:r>
            <a:r>
              <a:rPr lang="en-US" sz="1500" dirty="0">
                <a:solidFill>
                  <a:srgbClr val="FFFFFF"/>
                </a:solidFill>
              </a:rPr>
              <a:t> </a:t>
            </a:r>
            <a:endParaRPr lang="en-US" sz="1500" dirty="0">
              <a:ea typeface="+mj-lt"/>
              <a:cs typeface="+mj-lt"/>
            </a:endParaRPr>
          </a:p>
          <a:p>
            <a:pPr algn="ctr"/>
            <a:endParaRPr lang="en-US" sz="18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720ECB-AEFF-44EE-A373-E0E5FDA2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01844"/>
            <a:ext cx="7188199" cy="36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4FC9-97AC-DD49-93E2-6BDD2FC6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Kafka Setup</a:t>
            </a:r>
          </a:p>
        </p:txBody>
      </p:sp>
      <p:pic>
        <p:nvPicPr>
          <p:cNvPr id="5" name="Content Placeholder 4" descr="A picture containing black, sitting, cat&#10;&#10;Description automatically generated">
            <a:extLst>
              <a:ext uri="{FF2B5EF4-FFF2-40B4-BE49-F238E27FC236}">
                <a16:creationId xmlns:a16="http://schemas.microsoft.com/office/drawing/2014/main" id="{F0728892-0579-4B4A-B474-39F8C6CFF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650"/>
            <a:ext cx="10515600" cy="4057287"/>
          </a:xfrm>
        </p:spPr>
      </p:pic>
    </p:spTree>
    <p:extLst>
      <p:ext uri="{BB962C8B-B14F-4D97-AF65-F5344CB8AC3E}">
        <p14:creationId xmlns:p14="http://schemas.microsoft.com/office/powerpoint/2010/main" val="334792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046-5F96-7843-9229-CA05ED6A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Kafka partitions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D421FD-BD1F-644B-96C6-A473547CC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33" y="1825625"/>
            <a:ext cx="9488334" cy="4351338"/>
          </a:xfrm>
        </p:spPr>
      </p:pic>
    </p:spTree>
    <p:extLst>
      <p:ext uri="{BB962C8B-B14F-4D97-AF65-F5344CB8AC3E}">
        <p14:creationId xmlns:p14="http://schemas.microsoft.com/office/powerpoint/2010/main" val="128993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98AED-ECFA-FD44-8FB4-1483EEA5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Kafka (3 partitions)</a:t>
            </a:r>
            <a:br>
              <a:rPr lang="en-US" sz="2600" kern="1200" dirty="0"/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time: </a:t>
            </a:r>
            <a:r>
              <a:rPr lang="en-US" sz="2600" dirty="0">
                <a:solidFill>
                  <a:srgbClr val="FFFFFF"/>
                </a:solidFill>
              </a:rPr>
              <a:t>3622</a:t>
            </a:r>
            <a:r>
              <a:rPr lang="en-US" sz="2600" dirty="0">
                <a:solidFill>
                  <a:srgbClr val="FFFFFF"/>
                </a:solidFill>
                <a:latin typeface="Calibri Light"/>
                <a:cs typeface="Calibri Light"/>
              </a:rPr>
              <a:t>ms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F49855-48A5-41FC-A269-18881334F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22433"/>
            <a:ext cx="7188199" cy="3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Database Model</vt:lpstr>
      <vt:lpstr>Test scenario</vt:lpstr>
      <vt:lpstr>Base Average time : 5155ms</vt:lpstr>
      <vt:lpstr>With DB Connection Pooling Average time : 1725ms Improvement: ~66%</vt:lpstr>
      <vt:lpstr>With Redis Average time: 1547ms Improvement: ~70%  </vt:lpstr>
      <vt:lpstr>Kafka Setup</vt:lpstr>
      <vt:lpstr>Kafka partitions</vt:lpstr>
      <vt:lpstr>With Kafka (3 partitions) Average time: 3622ms</vt:lpstr>
      <vt:lpstr>Results comparison with feature combination</vt:lpstr>
      <vt:lpstr>Distributed System Architecture</vt:lpstr>
      <vt:lpstr>Distributed  systems (1 Backend Server) Average time: 5133ms </vt:lpstr>
      <vt:lpstr>Distributed  systems (2 Backend  Servers) Average time: 3241ms </vt:lpstr>
      <vt:lpstr>Distributed  systems (4 Backend servers) Average time: 1503ms</vt:lpstr>
      <vt:lpstr>Results comparison with distributed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prasad</dc:creator>
  <cp:revision>145</cp:revision>
  <dcterms:created xsi:type="dcterms:W3CDTF">2019-11-19T05:57:36Z</dcterms:created>
  <dcterms:modified xsi:type="dcterms:W3CDTF">2019-11-20T22:29:59Z</dcterms:modified>
</cp:coreProperties>
</file>