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Lst>
  <p:sldSz cx="12192000" cy="6858000"/>
  <p:notesSz cx="6858000" cy="9144000"/>
  <p:embeddedFontLst>
    <p:embeddedFont>
      <p:font typeface="Calibri" panose="020F0502020204030204"/>
      <p:regular r:id="rId24"/>
      <p:bold r:id="rId25"/>
      <p:italic r:id="rId26"/>
      <p:boldItalic r:id="rId27"/>
    </p:embeddedFont>
    <p:embeddedFont>
      <p:font typeface="Courgette" panose="02000603070400060004"/>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72"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372"/>
        <p:guide pos="3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Hey!everyone,welcome to our topic Dart Programming Language E</a:t>
            </a:r>
            <a:r>
              <a:rPr lang="en-IN"/>
              <a:t>ssentials</a:t>
            </a:r>
            <a:r>
              <a:rPr lang="en-IN"/>
              <a:t>:diving into dart syntax and core concepts,In this we covering its syntax, data types, operators, and basic programming concepts.</a:t>
            </a: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else: else statement code will only be executed when the conditions on if and else if got false.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Switch case statement is simplified form nested if else statement, it helps to avoid long chain of if...else if...else statements.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Iteration statements are used to execute the block of code repeatedly for a specified time or until it meets the specified condition.</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t>they are three types:</a:t>
            </a:r>
            <a:endParaRPr lang="en-IN"/>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while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do while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The while loop will execute a block of statements as long as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The while loop is useful, when the number of time we want to repeat the execution of the code is unknown beforehand.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The do while loop executes the code and checks whether the condition is true.The do while loop repeats as much as the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The only difference between do while and while loop is that,</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While loop check the condition and executes the code, do while executes the code and checks the condition.</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For loop is divided into two types</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Foreach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Initialization: Starting of a loop</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Condition: Ending of a loop</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Incr/decr: Increment or decrement</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loop is only applied with the variable that is holding more that one value.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 in loop will handle each value with the tasks we want to operate with that value.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in loop is as much same as For loop but has some difference.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Now let’s discuss about Introduction of Dart .</a:t>
            </a:r>
            <a:endParaRPr lang="en-IN"/>
          </a:p>
          <a:p>
            <a:pPr marL="0" lvl="0" indent="0" algn="l" rtl="0">
              <a:spcBef>
                <a:spcPts val="0"/>
              </a:spcBef>
              <a:spcAft>
                <a:spcPts val="0"/>
              </a:spcAft>
              <a:buNone/>
            </a:pPr>
            <a:r>
              <a:rPr lang="en-IN"/>
              <a:t>What is Dart?</a:t>
            </a:r>
            <a:endParaRPr lang="en-IN"/>
          </a:p>
          <a:p>
            <a:pPr marL="0" lvl="0" indent="0" algn="l" rtl="0">
              <a:spcBef>
                <a:spcPts val="0"/>
              </a:spcBef>
              <a:spcAft>
                <a:spcPts val="0"/>
              </a:spcAft>
              <a:buNone/>
            </a:pPr>
            <a:r>
              <a:rPr lang="en-IN"/>
              <a:t>Dart is a relatively new language, but it has gained significant traction in the web development community due to its clean syntax, strong typing system, and powerful tooling.</a:t>
            </a:r>
            <a:endParaRPr lang="en-IN"/>
          </a:p>
          <a:p>
            <a:pPr marL="0" lvl="0" indent="0" algn="l" rtl="0">
              <a:spcBef>
                <a:spcPts val="0"/>
              </a:spcBef>
              <a:spcAft>
                <a:spcPts val="0"/>
              </a:spcAft>
              <a:buNone/>
            </a:pPr>
            <a:r>
              <a:rPr lang="en-IN"/>
              <a:t>Key Features:</a:t>
            </a:r>
            <a:endParaRPr lang="en-IN"/>
          </a:p>
          <a:p>
            <a:pPr marL="457200" lvl="0" indent="-317500" algn="l" rtl="0">
              <a:spcBef>
                <a:spcPts val="0"/>
              </a:spcBef>
              <a:spcAft>
                <a:spcPts val="0"/>
              </a:spcAft>
              <a:buSzPts val="1400"/>
              <a:buChar char="●"/>
            </a:pPr>
            <a:r>
              <a:rPr lang="en-IN"/>
              <a:t>Object-Oriented: Structures code using classes and objects, promoting modularity and organization.</a:t>
            </a:r>
            <a:endParaRPr lang="en-IN"/>
          </a:p>
          <a:p>
            <a:pPr marL="457200" lvl="0" indent="-317500" algn="l" rtl="0">
              <a:spcBef>
                <a:spcPts val="0"/>
              </a:spcBef>
              <a:spcAft>
                <a:spcPts val="0"/>
              </a:spcAft>
              <a:buSzPts val="1400"/>
              <a:buChar char="●"/>
            </a:pPr>
            <a:r>
              <a:rPr lang="en-IN"/>
              <a:t>Ahead-of-Time Compiled: Converts Dart code to efficient machine code, improving performance.</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The main function returns void. Also, optional parameters List&lt;String&gt; may be used as arguments to the function. These arguments may be used in case we need to control our program from outside.</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Understanding the basic building blocks of Dart syntax is essential for writing Dart programs. Variables, data types, and operators are fundamental concepts that form the foundation of Dart programming.</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String: A string represents string literals and is a sequence of characters.</a:t>
            </a:r>
            <a:endParaRPr lang="en-IN"/>
          </a:p>
          <a:p>
            <a:pPr marL="0" lvl="0" indent="0" algn="l" rtl="0">
              <a:spcBef>
                <a:spcPts val="0"/>
              </a:spcBef>
              <a:spcAft>
                <a:spcPts val="0"/>
              </a:spcAft>
              <a:buNone/>
            </a:pPr>
            <a:r>
              <a:rPr lang="en-IN"/>
              <a:t>Integer: represents non-fractional numbers (whole numbers).</a:t>
            </a:r>
            <a:endParaRPr lang="en-IN"/>
          </a:p>
          <a:p>
            <a:pPr marL="0" lvl="0" indent="0" algn="l" rtl="0">
              <a:spcBef>
                <a:spcPts val="0"/>
              </a:spcBef>
              <a:spcAft>
                <a:spcPts val="0"/>
              </a:spcAft>
              <a:buNone/>
            </a:pPr>
            <a:r>
              <a:rPr lang="en-IN"/>
              <a:t>Double: represents fractional numbers (floating-point numbers). </a:t>
            </a:r>
            <a:endParaRPr lang="en-IN"/>
          </a:p>
          <a:p>
            <a:pPr marL="0" lvl="0" indent="0" algn="l" rtl="0">
              <a:spcBef>
                <a:spcPts val="0"/>
              </a:spcBef>
              <a:spcAft>
                <a:spcPts val="0"/>
              </a:spcAft>
              <a:buNone/>
            </a:pPr>
            <a:r>
              <a:rPr lang="en-IN"/>
              <a:t>Boolean: A boolean represents true and false values. </a:t>
            </a:r>
            <a:endParaRPr lang="en-IN"/>
          </a:p>
          <a:p>
            <a:pPr marL="0" lvl="0" indent="0" algn="l" rtl="0">
              <a:spcBef>
                <a:spcPts val="0"/>
              </a:spcBef>
              <a:spcAft>
                <a:spcPts val="0"/>
              </a:spcAft>
              <a:buNone/>
            </a:pPr>
            <a:r>
              <a:rPr lang="en-IN"/>
              <a:t>List: A list is used to represent a collection of objects.</a:t>
            </a:r>
            <a:endParaRPr lang="en-IN"/>
          </a:p>
          <a:p>
            <a:pPr marL="0" lvl="0" indent="0" algn="l" rtl="0">
              <a:spcBef>
                <a:spcPts val="0"/>
              </a:spcBef>
              <a:spcAft>
                <a:spcPts val="0"/>
              </a:spcAft>
              <a:buNone/>
            </a:pPr>
            <a:r>
              <a:rPr lang="en-IN"/>
              <a:t>Map: A map is a dynamic collection that represents a set of values as key-value pairs.</a:t>
            </a:r>
            <a:endParaRPr lang="en-IN"/>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The control statements or flow of control statements are used to control the flow of Dart program.</a:t>
            </a:r>
            <a:endParaRPr lang="en-IN"/>
          </a:p>
          <a:p>
            <a:pPr marL="0" lvl="0" indent="0" algn="l" rtl="0">
              <a:spcBef>
                <a:spcPts val="0"/>
              </a:spcBef>
              <a:spcAft>
                <a:spcPts val="0"/>
              </a:spcAft>
              <a:buNone/>
            </a:pPr>
            <a:r>
              <a:rPr lang="en-IN"/>
              <a:t>Control flow statement can be categorized mainly in three following ways:</a:t>
            </a:r>
            <a:endParaRPr lang="en-IN"/>
          </a:p>
          <a:p>
            <a:pPr marL="0" lvl="0" indent="0" algn="l" rtl="0">
              <a:spcBef>
                <a:spcPts val="0"/>
              </a:spcBef>
              <a:spcAft>
                <a:spcPts val="0"/>
              </a:spcAft>
              <a:buNone/>
            </a:pPr>
            <a:r>
              <a:rPr lang="en-IN"/>
              <a:t>Selection statements(Conditional statements)</a:t>
            </a:r>
            <a:endParaRPr lang="en-IN"/>
          </a:p>
          <a:p>
            <a:pPr marL="0" lvl="0" indent="0" algn="l" rtl="0">
              <a:spcBef>
                <a:spcPts val="0"/>
              </a:spcBef>
              <a:spcAft>
                <a:spcPts val="0"/>
              </a:spcAft>
              <a:buNone/>
            </a:pPr>
            <a:r>
              <a:rPr lang="en-IN"/>
              <a:t>Iteration statements</a:t>
            </a:r>
            <a:endParaRPr lang="en-IN"/>
          </a:p>
          <a:p>
            <a:pPr marL="0" lvl="0" indent="0" algn="l" rtl="0">
              <a:spcBef>
                <a:spcPts val="0"/>
              </a:spcBef>
              <a:spcAft>
                <a:spcPts val="0"/>
              </a:spcAft>
              <a:buNone/>
            </a:pPr>
            <a:r>
              <a:rPr lang="en-IN"/>
              <a:t>Jump statements</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Decision-making statement</a:t>
            </a:r>
            <a:endParaRPr lang="en-IN"/>
          </a:p>
          <a:p>
            <a:pPr marL="0" lvl="0" indent="0" algn="l" rtl="0">
              <a:spcBef>
                <a:spcPts val="0"/>
              </a:spcBef>
              <a:spcAft>
                <a:spcPts val="0"/>
              </a:spcAft>
              <a:buNone/>
            </a:pPr>
            <a:r>
              <a:rPr lang="en-IN"/>
              <a:t>If Statement</a:t>
            </a:r>
            <a:endParaRPr lang="en-IN"/>
          </a:p>
          <a:p>
            <a:pPr marL="0" lvl="0" indent="0" algn="l" rtl="0">
              <a:spcBef>
                <a:spcPts val="0"/>
              </a:spcBef>
              <a:spcAft>
                <a:spcPts val="0"/>
              </a:spcAft>
              <a:buNone/>
            </a:pPr>
            <a:r>
              <a:rPr lang="en-IN"/>
              <a:t>If-else Statements</a:t>
            </a:r>
            <a:endParaRPr lang="en-IN"/>
          </a:p>
          <a:p>
            <a:pPr marL="0" lvl="0" indent="0" algn="l" rtl="0">
              <a:spcBef>
                <a:spcPts val="0"/>
              </a:spcBef>
              <a:spcAft>
                <a:spcPts val="0"/>
              </a:spcAft>
              <a:buNone/>
            </a:pPr>
            <a:r>
              <a:rPr lang="en-IN"/>
              <a:t>If else if Statement</a:t>
            </a:r>
            <a:endParaRPr lang="en-IN"/>
          </a:p>
          <a:p>
            <a:pPr marL="0" lvl="0" indent="0" algn="l" rtl="0">
              <a:spcBef>
                <a:spcPts val="0"/>
              </a:spcBef>
              <a:spcAft>
                <a:spcPts val="0"/>
              </a:spcAft>
              <a:buNone/>
            </a:pPr>
            <a:r>
              <a:rPr lang="en-IN"/>
              <a:t>Switch Case Statement</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the Iteration statements</a:t>
            </a:r>
            <a:endParaRPr lang="en-IN"/>
          </a:p>
          <a:p>
            <a:pPr marL="0" lvl="0" indent="0" algn="l" rtl="0">
              <a:spcBef>
                <a:spcPts val="0"/>
              </a:spcBef>
              <a:spcAft>
                <a:spcPts val="0"/>
              </a:spcAft>
              <a:buNone/>
            </a:pPr>
            <a:r>
              <a:rPr lang="en-IN"/>
              <a:t>Dart for loop</a:t>
            </a:r>
            <a:endParaRPr lang="en-IN"/>
          </a:p>
          <a:p>
            <a:pPr marL="0" lvl="0" indent="0" algn="l" rtl="0">
              <a:spcBef>
                <a:spcPts val="0"/>
              </a:spcBef>
              <a:spcAft>
                <a:spcPts val="0"/>
              </a:spcAft>
              <a:buNone/>
            </a:pPr>
            <a:r>
              <a:rPr lang="en-IN"/>
              <a:t>Dart while loop</a:t>
            </a:r>
            <a:endParaRPr lang="en-IN"/>
          </a:p>
          <a:p>
            <a:pPr marL="0" lvl="0" indent="0" algn="l" rtl="0">
              <a:spcBef>
                <a:spcPts val="0"/>
              </a:spcBef>
              <a:spcAft>
                <a:spcPts val="0"/>
              </a:spcAft>
              <a:buNone/>
            </a:pPr>
            <a:r>
              <a:rPr lang="en-IN"/>
              <a:t>Dart do while loop</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jump statements</a:t>
            </a:r>
            <a:endParaRPr lang="en-IN"/>
          </a:p>
          <a:p>
            <a:pPr marL="0" lvl="0" indent="0" algn="l" rtl="0">
              <a:spcBef>
                <a:spcPts val="0"/>
              </a:spcBef>
              <a:spcAft>
                <a:spcPts val="0"/>
              </a:spcAft>
              <a:buNone/>
            </a:pPr>
            <a:r>
              <a:rPr lang="en-IN"/>
              <a:t>Dart Break Statement</a:t>
            </a:r>
            <a:endParaRPr lang="en-IN"/>
          </a:p>
          <a:p>
            <a:pPr marL="0" lvl="0" indent="0" algn="l" rtl="0">
              <a:spcBef>
                <a:spcPts val="0"/>
              </a:spcBef>
              <a:spcAft>
                <a:spcPts val="0"/>
              </a:spcAft>
              <a:buNone/>
            </a:pPr>
            <a:r>
              <a:rPr lang="en-IN"/>
              <a:t>Dart Continue Statement</a:t>
            </a:r>
            <a:endParaRPr lang="en-IN"/>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else if: through this statement we can specify as much conditions as we want and execute the code only when the condition is true. (This statement will only checked or comes after if statement or else if.)</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srcRect/>
          <a:stretch>
            <a:fillRect/>
          </a:stretch>
        </p:blipFill>
        <p:spPr>
          <a:xfrm>
            <a:off x="0" y="-108"/>
            <a:ext cx="12192000" cy="68582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标题和竖排文字">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节标题">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2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2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50" name="Shape 50"/>
        <p:cNvGrpSpPr/>
        <p:nvPr/>
      </p:nvGrpSpPr>
      <p:grpSpPr>
        <a:xfrm>
          <a:off x="0" y="0"/>
          <a:ext cx="0" cy="0"/>
          <a:chOff x="0" y="0"/>
          <a:chExt cx="0" cy="0"/>
        </a:xfrm>
      </p:grpSpPr>
      <p:sp>
        <p:nvSpPr>
          <p:cNvPr id="51" name="Google Shape;5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内容与标题">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type="pic" idx="2"/>
          </p:nvPr>
        </p:nvSpPr>
        <p:spPr>
          <a:xfrm>
            <a:off x="5183188" y="987425"/>
            <a:ext cx="6172200" cy="4873625"/>
          </a:xfrm>
          <a:prstGeom prst="rect">
            <a:avLst/>
          </a:prstGeom>
          <a:noFill/>
          <a:ln>
            <a:noFill/>
          </a:ln>
        </p:spPr>
      </p:sp>
      <p:sp>
        <p:nvSpPr>
          <p:cNvPr id="64" name="Google Shape;64;p27"/>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83" name="Shape 83"/>
        <p:cNvGrpSpPr/>
        <p:nvPr/>
      </p:nvGrpSpPr>
      <p:grpSpPr>
        <a:xfrm>
          <a:off x="0" y="0"/>
          <a:ext cx="0" cy="0"/>
          <a:chOff x="0" y="0"/>
          <a:chExt cx="0" cy="0"/>
        </a:xfrm>
      </p:grpSpPr>
      <p:sp>
        <p:nvSpPr>
          <p:cNvPr id="84" name="Google Shape;84;p1"/>
          <p:cNvSpPr txBox="1"/>
          <p:nvPr/>
        </p:nvSpPr>
        <p:spPr>
          <a:xfrm>
            <a:off x="831215" y="3757930"/>
            <a:ext cx="6548755" cy="521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a:solidFill>
                  <a:srgbClr val="0078B6"/>
                </a:solidFill>
                <a:latin typeface="Calibri" panose="020F0502020204030204"/>
                <a:ea typeface="Calibri" panose="020F0502020204030204"/>
                <a:cs typeface="Calibri" panose="020F0502020204030204"/>
                <a:sym typeface="Calibri" panose="020F0502020204030204"/>
              </a:rPr>
              <a:t>Diving into Dart Syntax and Core Concepts</a:t>
            </a:r>
            <a:endParaRPr sz="2800">
              <a:solidFill>
                <a:srgbClr val="0078B6"/>
              </a:solidFill>
              <a:latin typeface="Calibri" panose="020F0502020204030204"/>
              <a:ea typeface="Calibri" panose="020F0502020204030204"/>
              <a:cs typeface="Calibri" panose="020F0502020204030204"/>
              <a:sym typeface="Calibri" panose="020F0502020204030204"/>
            </a:endParaRPr>
          </a:p>
        </p:txBody>
      </p:sp>
      <p:sp>
        <p:nvSpPr>
          <p:cNvPr id="85" name="Google Shape;85;p1"/>
          <p:cNvSpPr txBox="1"/>
          <p:nvPr/>
        </p:nvSpPr>
        <p:spPr>
          <a:xfrm>
            <a:off x="831215" y="1971675"/>
            <a:ext cx="6807835" cy="13481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800" b="1">
                <a:solidFill>
                  <a:srgbClr val="F2F2F2"/>
                </a:solidFill>
                <a:latin typeface="Arial" panose="020B0604020202020204"/>
                <a:ea typeface="Arial" panose="020B0604020202020204"/>
                <a:cs typeface="Arial" panose="020B0604020202020204"/>
                <a:sym typeface="Arial" panose="020B0604020202020204"/>
              </a:rPr>
              <a:t>Dart Programming Language Essentials:</a:t>
            </a:r>
            <a:endParaRPr sz="4800" b="1">
              <a:solidFill>
                <a:srgbClr val="F2F2F2"/>
              </a:solidFill>
              <a:latin typeface="Arial" panose="020B0604020202020204"/>
              <a:ea typeface="Arial" panose="020B0604020202020204"/>
              <a:cs typeface="Arial" panose="020B0604020202020204"/>
              <a:sym typeface="Arial" panose="020B0604020202020204"/>
            </a:endParaRPr>
          </a:p>
        </p:txBody>
      </p:sp>
      <p:grpSp>
        <p:nvGrpSpPr>
          <p:cNvPr id="86" name="Google Shape;86;p1"/>
          <p:cNvGrpSpPr/>
          <p:nvPr/>
        </p:nvGrpSpPr>
        <p:grpSpPr>
          <a:xfrm>
            <a:off x="917378" y="4404141"/>
            <a:ext cx="1201730" cy="313041"/>
            <a:chOff x="5495135" y="872654"/>
            <a:chExt cx="1201730" cy="313041"/>
          </a:xfrm>
        </p:grpSpPr>
        <p:sp>
          <p:nvSpPr>
            <p:cNvPr id="87" name="Google Shape;87;p1"/>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88" name="Google Shape;88;p1"/>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89" name="Google Shape;89;p1"/>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90" name="Google Shape;90;p1"/>
          <p:cNvSpPr/>
          <p:nvPr/>
        </p:nvSpPr>
        <p:spPr>
          <a:xfrm>
            <a:off x="8289290" y="127000"/>
            <a:ext cx="4029710" cy="386334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pic>
        <p:nvPicPr>
          <p:cNvPr id="91" name="Google Shape;91;p1" descr="dart"/>
          <p:cNvPicPr preferRelativeResize="0"/>
          <p:nvPr/>
        </p:nvPicPr>
        <p:blipFill rotWithShape="1">
          <a:blip r:embed="rId1"/>
          <a:srcRect/>
          <a:stretch>
            <a:fillRect/>
          </a:stretch>
        </p:blipFill>
        <p:spPr>
          <a:xfrm>
            <a:off x="9206230" y="1070610"/>
            <a:ext cx="1858645" cy="1858645"/>
          </a:xfrm>
          <a:prstGeom prst="rect">
            <a:avLst/>
          </a:prstGeom>
          <a:noFill/>
          <a:ln>
            <a:noFill/>
          </a:ln>
        </p:spPr>
      </p:pic>
      <p:pic>
        <p:nvPicPr>
          <p:cNvPr id="92" name="Google Shape;92;p1"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96" name="Shape 196"/>
        <p:cNvGrpSpPr/>
        <p:nvPr/>
      </p:nvGrpSpPr>
      <p:grpSpPr>
        <a:xfrm>
          <a:off x="0" y="0"/>
          <a:ext cx="0" cy="0"/>
          <a:chOff x="0" y="0"/>
          <a:chExt cx="0" cy="0"/>
        </a:xfrm>
      </p:grpSpPr>
      <p:sp>
        <p:nvSpPr>
          <p:cNvPr id="197" name="Google Shape;197;p9"/>
          <p:cNvSpPr txBox="1"/>
          <p:nvPr/>
        </p:nvSpPr>
        <p:spPr>
          <a:xfrm>
            <a:off x="182245" y="845185"/>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198" name="Google Shape;198;p9"/>
          <p:cNvSpPr txBox="1"/>
          <p:nvPr/>
        </p:nvSpPr>
        <p:spPr>
          <a:xfrm>
            <a:off x="4533266" y="261834"/>
            <a:ext cx="160655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 ...else</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199" name="Google Shape;199;p9" descr="syntax"/>
          <p:cNvPicPr preferRelativeResize="0"/>
          <p:nvPr/>
        </p:nvPicPr>
        <p:blipFill rotWithShape="1">
          <a:blip r:embed="rId1"/>
          <a:srcRect/>
          <a:stretch>
            <a:fillRect/>
          </a:stretch>
        </p:blipFill>
        <p:spPr>
          <a:xfrm>
            <a:off x="767080" y="1390015"/>
            <a:ext cx="4786630" cy="2698115"/>
          </a:xfrm>
          <a:prstGeom prst="rect">
            <a:avLst/>
          </a:prstGeom>
          <a:noFill/>
          <a:ln>
            <a:noFill/>
          </a:ln>
        </p:spPr>
      </p:pic>
      <p:sp>
        <p:nvSpPr>
          <p:cNvPr id="200" name="Google Shape;200;p9"/>
          <p:cNvSpPr txBox="1"/>
          <p:nvPr/>
        </p:nvSpPr>
        <p:spPr>
          <a:xfrm>
            <a:off x="182245" y="4179570"/>
            <a:ext cx="7072630" cy="1920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else: else statement code will only be executed when the conditions on if and else if got false.</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1" name="Google Shape;201;p9"/>
          <p:cNvPicPr preferRelativeResize="0"/>
          <p:nvPr/>
        </p:nvPicPr>
        <p:blipFill rotWithShape="1">
          <a:blip r:embed="rId2"/>
          <a:srcRect t="1900"/>
          <a:stretch>
            <a:fillRect/>
          </a:stretch>
        </p:blipFill>
        <p:spPr>
          <a:xfrm>
            <a:off x="6970395" y="1390015"/>
            <a:ext cx="4499610" cy="2628265"/>
          </a:xfrm>
          <a:prstGeom prst="rect">
            <a:avLst/>
          </a:prstGeom>
          <a:noFill/>
          <a:ln>
            <a:noFill/>
          </a:ln>
        </p:spPr>
      </p:pic>
      <p:sp>
        <p:nvSpPr>
          <p:cNvPr id="202" name="Google Shape;202;p9"/>
          <p:cNvSpPr txBox="1"/>
          <p:nvPr/>
        </p:nvSpPr>
        <p:spPr>
          <a:xfrm>
            <a:off x="6858635" y="908685"/>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3" name="Google Shape;203;p9"/>
          <p:cNvPicPr preferRelativeResize="0"/>
          <p:nvPr/>
        </p:nvPicPr>
        <p:blipFill rotWithShape="1">
          <a:blip r:embed="rId3"/>
          <a:srcRect/>
          <a:stretch>
            <a:fillRect/>
          </a:stretch>
        </p:blipFill>
        <p:spPr>
          <a:xfrm>
            <a:off x="6970395" y="4604385"/>
            <a:ext cx="4499610" cy="1496695"/>
          </a:xfrm>
          <a:prstGeom prst="rect">
            <a:avLst/>
          </a:prstGeom>
          <a:noFill/>
          <a:ln>
            <a:noFill/>
          </a:ln>
        </p:spPr>
      </p:pic>
      <p:sp>
        <p:nvSpPr>
          <p:cNvPr id="204" name="Google Shape;204;p9"/>
          <p:cNvSpPr txBox="1"/>
          <p:nvPr/>
        </p:nvSpPr>
        <p:spPr>
          <a:xfrm>
            <a:off x="6970395" y="42056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5" name="Google Shape;205;p9"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p:cTn id="12" dur="1000"/>
                                        <p:tgtEl>
                                          <p:spTgt spid="197"/>
                                        </p:tgtEl>
                                      </p:cBhvr>
                                    </p:animEffect>
                                  </p:childTnLst>
                                </p:cTn>
                              </p:par>
                              <p:par>
                                <p:cTn id="13" presetID="10" presetClass="entr" presetSubtype="0" fill="hold" nodeType="with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fade">
                                      <p:cBhvr>
                                        <p:cTn id="15" dur="1000"/>
                                        <p:tgtEl>
                                          <p:spTgt spid="199"/>
                                        </p:tgtEl>
                                      </p:cBhvr>
                                    </p:animEffect>
                                  </p:childTnLst>
                                </p:cTn>
                              </p:par>
                              <p:par>
                                <p:cTn id="16" presetID="10" presetClass="entr" presetSubtype="0" fill="hold" nodeType="withEffect">
                                  <p:stCondLst>
                                    <p:cond delay="0"/>
                                  </p:stCondLst>
                                  <p:childTnLst>
                                    <p:set>
                                      <p:cBhvr>
                                        <p:cTn id="17" dur="1" fill="hold">
                                          <p:stCondLst>
                                            <p:cond delay="0"/>
                                          </p:stCondLst>
                                        </p:cTn>
                                        <p:tgtEl>
                                          <p:spTgt spid="200"/>
                                        </p:tgtEl>
                                        <p:attrNameLst>
                                          <p:attrName>style.visibility</p:attrName>
                                        </p:attrNameLst>
                                      </p:cBhvr>
                                      <p:to>
                                        <p:strVal val="visible"/>
                                      </p:to>
                                    </p:set>
                                    <p:animEffect transition="in" filter="fade">
                                      <p:cBhvr>
                                        <p:cTn id="18" dur="1000"/>
                                        <p:tgtEl>
                                          <p:spTgt spid="2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fade">
                                      <p:cBhvr>
                                        <p:cTn id="23" dur="1000"/>
                                        <p:tgtEl>
                                          <p:spTgt spid="202"/>
                                        </p:tgtEl>
                                      </p:cBhvr>
                                    </p:animEffect>
                                  </p:childTnLst>
                                </p:cTn>
                              </p:par>
                              <p:par>
                                <p:cTn id="24" presetID="10" presetClass="entr" presetSubtype="0" fill="hold" nodeType="withEffect">
                                  <p:stCondLst>
                                    <p:cond delay="0"/>
                                  </p:stCondLst>
                                  <p:childTnLst>
                                    <p:set>
                                      <p:cBhvr>
                                        <p:cTn id="25" dur="1" fill="hold">
                                          <p:stCondLst>
                                            <p:cond delay="0"/>
                                          </p:stCondLst>
                                        </p:cTn>
                                        <p:tgtEl>
                                          <p:spTgt spid="201"/>
                                        </p:tgtEl>
                                        <p:attrNameLst>
                                          <p:attrName>style.visibility</p:attrName>
                                        </p:attrNameLst>
                                      </p:cBhvr>
                                      <p:to>
                                        <p:strVal val="visible"/>
                                      </p:to>
                                    </p:set>
                                    <p:animEffect transition="in" filter="fade">
                                      <p:cBhvr>
                                        <p:cTn id="26" dur="1000"/>
                                        <p:tgtEl>
                                          <p:spTgt spid="2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4"/>
                                        </p:tgtEl>
                                        <p:attrNameLst>
                                          <p:attrName>style.visibility</p:attrName>
                                        </p:attrNameLst>
                                      </p:cBhvr>
                                      <p:to>
                                        <p:strVal val="visible"/>
                                      </p:to>
                                    </p:set>
                                    <p:animEffect transition="in" filter="fade">
                                      <p:cBhvr>
                                        <p:cTn id="31" dur="1000"/>
                                        <p:tgtEl>
                                          <p:spTgt spid="204"/>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22" name="Shape 222"/>
        <p:cNvGrpSpPr/>
        <p:nvPr/>
      </p:nvGrpSpPr>
      <p:grpSpPr>
        <a:xfrm>
          <a:off x="0" y="0"/>
          <a:ext cx="0" cy="0"/>
          <a:chOff x="0" y="0"/>
          <a:chExt cx="0" cy="0"/>
        </a:xfrm>
      </p:grpSpPr>
      <p:sp>
        <p:nvSpPr>
          <p:cNvPr id="223" name="Google Shape;223;p11"/>
          <p:cNvSpPr txBox="1"/>
          <p:nvPr/>
        </p:nvSpPr>
        <p:spPr>
          <a:xfrm>
            <a:off x="304165" y="1010285"/>
            <a:ext cx="11583670" cy="106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Switch case statement is simplified form  if else statement, it helps to avoid long chain of if...else if...else statements. </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Google Shape;224;p11"/>
          <p:cNvSpPr txBox="1"/>
          <p:nvPr/>
        </p:nvSpPr>
        <p:spPr>
          <a:xfrm>
            <a:off x="4047808" y="261834"/>
            <a:ext cx="257746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Switch...case</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225" name="Google Shape;225;p11"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226" name="Google Shape;226;p11"/>
          <p:cNvSpPr txBox="1"/>
          <p:nvPr/>
        </p:nvSpPr>
        <p:spPr>
          <a:xfrm>
            <a:off x="705485" y="196215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pic>
        <p:nvPicPr>
          <p:cNvPr id="227" name="Google Shape;227;p11"/>
          <p:cNvPicPr preferRelativeResize="0"/>
          <p:nvPr/>
        </p:nvPicPr>
        <p:blipFill rotWithShape="1">
          <a:blip r:embed="rId2"/>
          <a:srcRect/>
          <a:stretch>
            <a:fillRect/>
          </a:stretch>
        </p:blipFill>
        <p:spPr>
          <a:xfrm>
            <a:off x="705485" y="2360930"/>
            <a:ext cx="3596640" cy="3935095"/>
          </a:xfrm>
          <a:prstGeom prst="rect">
            <a:avLst/>
          </a:prstGeom>
          <a:noFill/>
          <a:ln>
            <a:noFill/>
          </a:ln>
        </p:spPr>
      </p:pic>
      <p:sp>
        <p:nvSpPr>
          <p:cNvPr id="228" name="Google Shape;228;p11"/>
          <p:cNvSpPr txBox="1"/>
          <p:nvPr/>
        </p:nvSpPr>
        <p:spPr>
          <a:xfrm>
            <a:off x="4796790" y="1962150"/>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9" name="Google Shape;229;p11"/>
          <p:cNvPicPr preferRelativeResize="0"/>
          <p:nvPr/>
        </p:nvPicPr>
        <p:blipFill rotWithShape="1">
          <a:blip r:embed="rId3"/>
          <a:srcRect/>
          <a:stretch>
            <a:fillRect/>
          </a:stretch>
        </p:blipFill>
        <p:spPr>
          <a:xfrm>
            <a:off x="4796790" y="2360930"/>
            <a:ext cx="3540760" cy="3935095"/>
          </a:xfrm>
          <a:prstGeom prst="rect">
            <a:avLst/>
          </a:prstGeom>
          <a:noFill/>
          <a:ln>
            <a:noFill/>
          </a:ln>
        </p:spPr>
      </p:pic>
      <p:pic>
        <p:nvPicPr>
          <p:cNvPr id="230" name="Google Shape;230;p11"/>
          <p:cNvPicPr preferRelativeResize="0"/>
          <p:nvPr/>
        </p:nvPicPr>
        <p:blipFill rotWithShape="1">
          <a:blip r:embed="rId4"/>
          <a:srcRect/>
          <a:stretch>
            <a:fillRect/>
          </a:stretch>
        </p:blipFill>
        <p:spPr>
          <a:xfrm>
            <a:off x="8711565" y="4672965"/>
            <a:ext cx="2628900" cy="1478915"/>
          </a:xfrm>
          <a:prstGeom prst="rect">
            <a:avLst/>
          </a:prstGeom>
          <a:noFill/>
          <a:ln>
            <a:noFill/>
          </a:ln>
        </p:spPr>
      </p:pic>
      <p:sp>
        <p:nvSpPr>
          <p:cNvPr id="231" name="Google Shape;231;p11"/>
          <p:cNvSpPr txBox="1"/>
          <p:nvPr/>
        </p:nvSpPr>
        <p:spPr>
          <a:xfrm>
            <a:off x="8711565" y="4304665"/>
            <a:ext cx="123952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panose="020F0502020204030204"/>
                <a:ea typeface="Calibri" panose="020F0502020204030204"/>
                <a:cs typeface="Calibri" panose="020F0502020204030204"/>
                <a:sym typeface="Calibri" panose="020F0502020204030204"/>
              </a:rPr>
              <a:t>Output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1000"/>
                                        <p:tgtEl>
                                          <p:spTgt spid="2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1000"/>
                                        <p:tgtEl>
                                          <p:spTgt spid="226"/>
                                        </p:tgtEl>
                                      </p:cBhvr>
                                    </p:animEffect>
                                  </p:childTnLst>
                                </p:cTn>
                              </p:par>
                              <p:par>
                                <p:cTn id="18" presetID="10" presetClass="entr" presetSubtype="0" fill="hold" nodeType="withEffect">
                                  <p:stCondLst>
                                    <p:cond delay="0"/>
                                  </p:stCondLst>
                                  <p:childTnLst>
                                    <p:set>
                                      <p:cBhvr>
                                        <p:cTn id="19" dur="1" fill="hold">
                                          <p:stCondLst>
                                            <p:cond delay="0"/>
                                          </p:stCondLst>
                                        </p:cTn>
                                        <p:tgtEl>
                                          <p:spTgt spid="227"/>
                                        </p:tgtEl>
                                        <p:attrNameLst>
                                          <p:attrName>style.visibility</p:attrName>
                                        </p:attrNameLst>
                                      </p:cBhvr>
                                      <p:to>
                                        <p:strVal val="visible"/>
                                      </p:to>
                                    </p:set>
                                    <p:animEffect transition="in" filter="fade">
                                      <p:cBhvr>
                                        <p:cTn id="20" dur="1000"/>
                                        <p:tgtEl>
                                          <p:spTgt spid="2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8"/>
                                        </p:tgtEl>
                                        <p:attrNameLst>
                                          <p:attrName>style.visibility</p:attrName>
                                        </p:attrNameLst>
                                      </p:cBhvr>
                                      <p:to>
                                        <p:strVal val="visible"/>
                                      </p:to>
                                    </p:set>
                                    <p:animEffect transition="in" filter="fade">
                                      <p:cBhvr>
                                        <p:cTn id="25" dur="1000"/>
                                        <p:tgtEl>
                                          <p:spTgt spid="228"/>
                                        </p:tgtEl>
                                      </p:cBhvr>
                                    </p:animEffect>
                                  </p:childTnLst>
                                </p:cTn>
                              </p:par>
                              <p:par>
                                <p:cTn id="26" presetID="10" presetClass="entr" presetSubtype="0" fill="hold"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10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1"/>
                                        </p:tgtEl>
                                        <p:attrNameLst>
                                          <p:attrName>style.visibility</p:attrName>
                                        </p:attrNameLst>
                                      </p:cBhvr>
                                      <p:to>
                                        <p:strVal val="visible"/>
                                      </p:to>
                                    </p:set>
                                    <p:animEffect transition="in" filter="fade">
                                      <p:cBhvr>
                                        <p:cTn id="33" dur="1000"/>
                                        <p:tgtEl>
                                          <p:spTgt spid="231"/>
                                        </p:tgtEl>
                                      </p:cBhvr>
                                    </p:animEffect>
                                  </p:childTnLst>
                                </p:cTn>
                              </p:par>
                              <p:par>
                                <p:cTn id="34" presetID="10" presetClass="entr" presetSubtype="0" fill="hold" nodeType="withEffect">
                                  <p:stCondLst>
                                    <p:cond delay="0"/>
                                  </p:stCondLst>
                                  <p:childTnLst>
                                    <p:set>
                                      <p:cBhvr>
                                        <p:cTn id="35" dur="1" fill="hold">
                                          <p:stCondLst>
                                            <p:cond delay="0"/>
                                          </p:stCondLst>
                                        </p:cTn>
                                        <p:tgtEl>
                                          <p:spTgt spid="230"/>
                                        </p:tgtEl>
                                        <p:attrNameLst>
                                          <p:attrName>style.visibility</p:attrName>
                                        </p:attrNameLst>
                                      </p:cBhvr>
                                      <p:to>
                                        <p:strVal val="visible"/>
                                      </p:to>
                                    </p:set>
                                    <p:animEffect transition="in" filter="fade">
                                      <p:cBhvr>
                                        <p:cTn id="36"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35" name="Shape 235"/>
        <p:cNvGrpSpPr/>
        <p:nvPr/>
      </p:nvGrpSpPr>
      <p:grpSpPr>
        <a:xfrm>
          <a:off x="0" y="0"/>
          <a:ext cx="0" cy="0"/>
          <a:chOff x="0" y="0"/>
          <a:chExt cx="0" cy="0"/>
        </a:xfrm>
      </p:grpSpPr>
      <p:sp>
        <p:nvSpPr>
          <p:cNvPr id="236" name="Google Shape;236;p12"/>
          <p:cNvSpPr txBox="1"/>
          <p:nvPr/>
        </p:nvSpPr>
        <p:spPr>
          <a:xfrm>
            <a:off x="2642236" y="377404"/>
            <a:ext cx="627761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Iteration statement (loop)</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237" name="Google Shape;237;p12"/>
          <p:cNvGrpSpPr/>
          <p:nvPr/>
        </p:nvGrpSpPr>
        <p:grpSpPr>
          <a:xfrm>
            <a:off x="5192875" y="1154594"/>
            <a:ext cx="1201730" cy="313041"/>
            <a:chOff x="5495135" y="872654"/>
            <a:chExt cx="1201730" cy="313041"/>
          </a:xfrm>
        </p:grpSpPr>
        <p:sp>
          <p:nvSpPr>
            <p:cNvPr id="238" name="Google Shape;238;p12"/>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39" name="Google Shape;239;p12"/>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40" name="Google Shape;240;p12"/>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241" name="Google Shape;241;p12"/>
          <p:cNvSpPr txBox="1"/>
          <p:nvPr/>
        </p:nvSpPr>
        <p:spPr>
          <a:xfrm>
            <a:off x="552450" y="1730375"/>
            <a:ext cx="1132967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Iteration statements are used to execute the block of code repeatedly for a specified time or until it meets the specified condition.</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2" name="Google Shape;242;p12"/>
          <p:cNvSpPr/>
          <p:nvPr/>
        </p:nvSpPr>
        <p:spPr>
          <a:xfrm rot="10800000" flipH="1">
            <a:off x="263525" y="1932940"/>
            <a:ext cx="160020" cy="154305"/>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43" name="Google Shape;243;p12"/>
          <p:cNvSpPr txBox="1"/>
          <p:nvPr/>
        </p:nvSpPr>
        <p:spPr>
          <a:xfrm>
            <a:off x="423545" y="3072130"/>
            <a:ext cx="11156950" cy="521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There are three types of iteration statements:</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4" name="Google Shape;244;p12"/>
          <p:cNvSpPr txBox="1"/>
          <p:nvPr/>
        </p:nvSpPr>
        <p:spPr>
          <a:xfrm>
            <a:off x="423545" y="3679825"/>
            <a:ext cx="10814050" cy="165227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while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do while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45" name="Google Shape;245;p12"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5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gtEl>
                                        <p:attrNameLst>
                                          <p:attrName>style.visibility</p:attrName>
                                        </p:attrNameLst>
                                      </p:cBhvr>
                                      <p:to>
                                        <p:strVal val="visible"/>
                                      </p:to>
                                    </p:set>
                                    <p:animEffect transition="in" filter="fade">
                                      <p:cBhvr>
                                        <p:cTn id="17" dur="1000"/>
                                        <p:tgtEl>
                                          <p:spTgt spid="241"/>
                                        </p:tgtEl>
                                      </p:cBhvr>
                                    </p:animEffect>
                                  </p:childTnLst>
                                </p:cTn>
                              </p:par>
                              <p:par>
                                <p:cTn id="18" presetID="10" presetClass="entr" presetSubtype="0" fill="hold" nodeType="withEffect">
                                  <p:stCondLst>
                                    <p:cond delay="0"/>
                                  </p:stCondLst>
                                  <p:childTnLst>
                                    <p:set>
                                      <p:cBhvr>
                                        <p:cTn id="19" dur="1" fill="hold">
                                          <p:stCondLst>
                                            <p:cond delay="0"/>
                                          </p:stCondLst>
                                        </p:cTn>
                                        <p:tgtEl>
                                          <p:spTgt spid="242"/>
                                        </p:tgtEl>
                                        <p:attrNameLst>
                                          <p:attrName>style.visibility</p:attrName>
                                        </p:attrNameLst>
                                      </p:cBhvr>
                                      <p:to>
                                        <p:strVal val="visible"/>
                                      </p:to>
                                    </p:set>
                                    <p:animEffect transition="in" filter="fade">
                                      <p:cBhvr>
                                        <p:cTn id="20" dur="1000"/>
                                        <p:tgtEl>
                                          <p:spTgt spid="2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3"/>
                                        </p:tgtEl>
                                        <p:attrNameLst>
                                          <p:attrName>style.visibility</p:attrName>
                                        </p:attrNameLst>
                                      </p:cBhvr>
                                      <p:to>
                                        <p:strVal val="visible"/>
                                      </p:to>
                                    </p:set>
                                    <p:animEffect transition="in" filter="fade">
                                      <p:cBhvr>
                                        <p:cTn id="25" dur="1000"/>
                                        <p:tgtEl>
                                          <p:spTgt spid="243"/>
                                        </p:tgtEl>
                                      </p:cBhvr>
                                    </p:animEffect>
                                  </p:childTnLst>
                                </p:cTn>
                              </p:par>
                              <p:par>
                                <p:cTn id="26" presetID="10" presetClass="entr" presetSubtype="0" fill="hold" nodeType="withEffect">
                                  <p:stCondLst>
                                    <p:cond delay="0"/>
                                  </p:stCondLst>
                                  <p:childTnLst>
                                    <p:set>
                                      <p:cBhvr>
                                        <p:cTn id="27" dur="1" fill="hold">
                                          <p:stCondLst>
                                            <p:cond delay="0"/>
                                          </p:stCondLst>
                                        </p:cTn>
                                        <p:tgtEl>
                                          <p:spTgt spid="244"/>
                                        </p:tgtEl>
                                        <p:attrNameLst>
                                          <p:attrName>style.visibility</p:attrName>
                                        </p:attrNameLst>
                                      </p:cBhvr>
                                      <p:to>
                                        <p:strVal val="visible"/>
                                      </p:to>
                                    </p:set>
                                    <p:animEffect transition="in" filter="fade">
                                      <p:cBhvr>
                                        <p:cTn id="28"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49" name="Shape 249"/>
        <p:cNvGrpSpPr/>
        <p:nvPr/>
      </p:nvGrpSpPr>
      <p:grpSpPr>
        <a:xfrm>
          <a:off x="0" y="0"/>
          <a:ext cx="0" cy="0"/>
          <a:chOff x="0" y="0"/>
          <a:chExt cx="0" cy="0"/>
        </a:xfrm>
      </p:grpSpPr>
      <p:sp>
        <p:nvSpPr>
          <p:cNvPr id="250" name="Google Shape;250;p13"/>
          <p:cNvSpPr txBox="1"/>
          <p:nvPr/>
        </p:nvSpPr>
        <p:spPr>
          <a:xfrm>
            <a:off x="4911726" y="261834"/>
            <a:ext cx="110871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while</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51" name="Google Shape;251;p13"/>
          <p:cNvSpPr txBox="1"/>
          <p:nvPr/>
        </p:nvSpPr>
        <p:spPr>
          <a:xfrm>
            <a:off x="422910" y="1334770"/>
            <a:ext cx="6202680" cy="36423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2" name="Google Shape;252;p13"/>
          <p:cNvSpPr txBox="1"/>
          <p:nvPr/>
        </p:nvSpPr>
        <p:spPr>
          <a:xfrm>
            <a:off x="549910" y="1461770"/>
            <a:ext cx="6202680" cy="364236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while loop will execute a block of statements as long as the specified condition is true.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while loop is useful, when the number of time we want to repeat the execution of the code is unknown beforehand.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3" name="Google Shape;253;p13"/>
          <p:cNvSpPr txBox="1"/>
          <p:nvPr/>
        </p:nvSpPr>
        <p:spPr>
          <a:xfrm>
            <a:off x="7047230" y="183451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4" name="Google Shape;254;p13"/>
          <p:cNvSpPr txBox="1"/>
          <p:nvPr/>
        </p:nvSpPr>
        <p:spPr>
          <a:xfrm>
            <a:off x="7047230" y="437896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5" name="Google Shape;255;p13"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pic>
        <p:nvPicPr>
          <p:cNvPr id="256" name="Google Shape;256;p13"/>
          <p:cNvPicPr preferRelativeResize="0"/>
          <p:nvPr/>
        </p:nvPicPr>
        <p:blipFill rotWithShape="1">
          <a:blip r:embed="rId2"/>
          <a:srcRect/>
          <a:stretch>
            <a:fillRect/>
          </a:stretch>
        </p:blipFill>
        <p:spPr>
          <a:xfrm>
            <a:off x="7047230" y="752475"/>
            <a:ext cx="4625340" cy="1082040"/>
          </a:xfrm>
          <a:prstGeom prst="rect">
            <a:avLst/>
          </a:prstGeom>
          <a:noFill/>
          <a:ln>
            <a:noFill/>
          </a:ln>
        </p:spPr>
      </p:pic>
      <p:sp>
        <p:nvSpPr>
          <p:cNvPr id="257" name="Google Shape;257;p13"/>
          <p:cNvSpPr txBox="1"/>
          <p:nvPr/>
        </p:nvSpPr>
        <p:spPr>
          <a:xfrm>
            <a:off x="7045960" y="35369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Syntax</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8" name="Google Shape;258;p13"/>
          <p:cNvPicPr preferRelativeResize="0"/>
          <p:nvPr/>
        </p:nvPicPr>
        <p:blipFill rotWithShape="1">
          <a:blip r:embed="rId3"/>
          <a:srcRect/>
          <a:stretch>
            <a:fillRect/>
          </a:stretch>
        </p:blipFill>
        <p:spPr>
          <a:xfrm>
            <a:off x="7045960" y="2193290"/>
            <a:ext cx="4625975" cy="2225675"/>
          </a:xfrm>
          <a:prstGeom prst="rect">
            <a:avLst/>
          </a:prstGeom>
          <a:noFill/>
          <a:ln>
            <a:noFill/>
          </a:ln>
        </p:spPr>
      </p:pic>
      <p:pic>
        <p:nvPicPr>
          <p:cNvPr id="259" name="Google Shape;259;p13"/>
          <p:cNvPicPr preferRelativeResize="0"/>
          <p:nvPr/>
        </p:nvPicPr>
        <p:blipFill rotWithShape="1">
          <a:blip r:embed="rId4"/>
          <a:srcRect/>
          <a:stretch>
            <a:fillRect/>
          </a:stretch>
        </p:blipFill>
        <p:spPr>
          <a:xfrm>
            <a:off x="7045960" y="4777740"/>
            <a:ext cx="4625975" cy="2080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10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par>
                                <p:cTn id="18" presetID="10" presetClass="entr" presetSubtype="0" fill="hold" nodeType="withEffect">
                                  <p:stCondLst>
                                    <p:cond delay="0"/>
                                  </p:stCondLst>
                                  <p:childTnLst>
                                    <p:set>
                                      <p:cBhvr>
                                        <p:cTn id="19" dur="1" fill="hold">
                                          <p:stCondLst>
                                            <p:cond delay="0"/>
                                          </p:stCondLst>
                                        </p:cTn>
                                        <p:tgtEl>
                                          <p:spTgt spid="256"/>
                                        </p:tgtEl>
                                        <p:attrNameLst>
                                          <p:attrName>style.visibility</p:attrName>
                                        </p:attrNameLst>
                                      </p:cBhvr>
                                      <p:to>
                                        <p:strVal val="visible"/>
                                      </p:to>
                                    </p:set>
                                    <p:animEffect transition="in" filter="fade">
                                      <p:cBhvr>
                                        <p:cTn id="20" dur="1000"/>
                                        <p:tgtEl>
                                          <p:spTgt spid="2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3"/>
                                        </p:tgtEl>
                                        <p:attrNameLst>
                                          <p:attrName>style.visibility</p:attrName>
                                        </p:attrNameLst>
                                      </p:cBhvr>
                                      <p:to>
                                        <p:strVal val="visible"/>
                                      </p:to>
                                    </p:set>
                                    <p:animEffect transition="in" filter="fade">
                                      <p:cBhvr>
                                        <p:cTn id="25" dur="1000"/>
                                        <p:tgtEl>
                                          <p:spTgt spid="253"/>
                                        </p:tgtEl>
                                      </p:cBhvr>
                                    </p:animEffect>
                                  </p:childTnLst>
                                </p:cTn>
                              </p:par>
                              <p:par>
                                <p:cTn id="26" presetID="10" presetClass="entr" presetSubtype="0" fill="hold" nodeType="with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fade">
                                      <p:cBhvr>
                                        <p:cTn id="28" dur="1000"/>
                                        <p:tgtEl>
                                          <p:spTgt spid="2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4"/>
                                        </p:tgtEl>
                                        <p:attrNameLst>
                                          <p:attrName>style.visibility</p:attrName>
                                        </p:attrNameLst>
                                      </p:cBhvr>
                                      <p:to>
                                        <p:strVal val="visible"/>
                                      </p:to>
                                    </p:set>
                                    <p:animEffect transition="in" filter="fade">
                                      <p:cBhvr>
                                        <p:cTn id="33" dur="1000"/>
                                        <p:tgtEl>
                                          <p:spTgt spid="254"/>
                                        </p:tgtEl>
                                      </p:cBhvr>
                                    </p:animEffect>
                                  </p:childTnLst>
                                </p:cTn>
                              </p:par>
                              <p:par>
                                <p:cTn id="34" presetID="10" presetClass="entr" presetSubtype="0" fill="hold" nodeType="withEffect">
                                  <p:stCondLst>
                                    <p:cond delay="0"/>
                                  </p:stCondLst>
                                  <p:childTnLst>
                                    <p:set>
                                      <p:cBhvr>
                                        <p:cTn id="35" dur="1" fill="hold">
                                          <p:stCondLst>
                                            <p:cond delay="0"/>
                                          </p:stCondLst>
                                        </p:cTn>
                                        <p:tgtEl>
                                          <p:spTgt spid="259"/>
                                        </p:tgtEl>
                                        <p:attrNameLst>
                                          <p:attrName>style.visibility</p:attrName>
                                        </p:attrNameLst>
                                      </p:cBhvr>
                                      <p:to>
                                        <p:strVal val="visible"/>
                                      </p:to>
                                    </p:set>
                                    <p:animEffect transition="in" filter="fade">
                                      <p:cBhvr>
                                        <p:cTn id="36"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63" name="Shape 263"/>
        <p:cNvGrpSpPr/>
        <p:nvPr/>
      </p:nvGrpSpPr>
      <p:grpSpPr>
        <a:xfrm>
          <a:off x="0" y="0"/>
          <a:ext cx="0" cy="0"/>
          <a:chOff x="0" y="0"/>
          <a:chExt cx="0" cy="0"/>
        </a:xfrm>
      </p:grpSpPr>
      <p:sp>
        <p:nvSpPr>
          <p:cNvPr id="264" name="Google Shape;264;p14"/>
          <p:cNvSpPr txBox="1"/>
          <p:nvPr/>
        </p:nvSpPr>
        <p:spPr>
          <a:xfrm>
            <a:off x="4499611" y="261834"/>
            <a:ext cx="167386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do while</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65" name="Google Shape;265;p14"/>
          <p:cNvSpPr txBox="1"/>
          <p:nvPr/>
        </p:nvSpPr>
        <p:spPr>
          <a:xfrm>
            <a:off x="549910" y="1461770"/>
            <a:ext cx="6202680" cy="483235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do while loop executes the code and checks whether the condition is true.The do while loop repeats as much as the condition is true.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only difference between do while and while loop is that,</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While loop check the condition and executes the code, do while executes the code and checks the condition.</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6" name="Google Shape;266;p14"/>
          <p:cNvSpPr txBox="1"/>
          <p:nvPr/>
        </p:nvSpPr>
        <p:spPr>
          <a:xfrm>
            <a:off x="7261860" y="178117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7" name="Google Shape;267;p14"/>
          <p:cNvSpPr txBox="1"/>
          <p:nvPr/>
        </p:nvSpPr>
        <p:spPr>
          <a:xfrm>
            <a:off x="7261860" y="439737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68" name="Google Shape;268;p14"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269" name="Google Shape;269;p14"/>
          <p:cNvSpPr txBox="1"/>
          <p:nvPr/>
        </p:nvSpPr>
        <p:spPr>
          <a:xfrm>
            <a:off x="7261225" y="323215"/>
            <a:ext cx="215011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panose="020F0502020204030204"/>
                <a:ea typeface="Calibri" panose="020F0502020204030204"/>
                <a:cs typeface="Calibri" panose="020F0502020204030204"/>
                <a:sym typeface="Calibri" panose="020F0502020204030204"/>
              </a:rPr>
              <a:t>Syntax:</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0" name="Google Shape;270;p14"/>
          <p:cNvPicPr preferRelativeResize="0"/>
          <p:nvPr/>
        </p:nvPicPr>
        <p:blipFill rotWithShape="1">
          <a:blip r:embed="rId2"/>
          <a:srcRect/>
          <a:stretch>
            <a:fillRect/>
          </a:stretch>
        </p:blipFill>
        <p:spPr>
          <a:xfrm>
            <a:off x="7261225" y="691515"/>
            <a:ext cx="4495165" cy="1089660"/>
          </a:xfrm>
          <a:prstGeom prst="rect">
            <a:avLst/>
          </a:prstGeom>
          <a:noFill/>
          <a:ln>
            <a:noFill/>
          </a:ln>
        </p:spPr>
      </p:pic>
      <p:pic>
        <p:nvPicPr>
          <p:cNvPr id="271" name="Google Shape;271;p14"/>
          <p:cNvPicPr preferRelativeResize="0"/>
          <p:nvPr/>
        </p:nvPicPr>
        <p:blipFill rotWithShape="1">
          <a:blip r:embed="rId3"/>
          <a:srcRect/>
          <a:stretch>
            <a:fillRect/>
          </a:stretch>
        </p:blipFill>
        <p:spPr>
          <a:xfrm>
            <a:off x="7261860" y="2179955"/>
            <a:ext cx="4494530" cy="2217420"/>
          </a:xfrm>
          <a:prstGeom prst="rect">
            <a:avLst/>
          </a:prstGeom>
          <a:noFill/>
          <a:ln>
            <a:noFill/>
          </a:ln>
        </p:spPr>
      </p:pic>
      <p:pic>
        <p:nvPicPr>
          <p:cNvPr id="272" name="Google Shape;272;p14"/>
          <p:cNvPicPr preferRelativeResize="0"/>
          <p:nvPr/>
        </p:nvPicPr>
        <p:blipFill rotWithShape="1">
          <a:blip r:embed="rId4"/>
          <a:srcRect/>
          <a:stretch>
            <a:fillRect/>
          </a:stretch>
        </p:blipFill>
        <p:spPr>
          <a:xfrm>
            <a:off x="7261225" y="4758055"/>
            <a:ext cx="4495165" cy="2095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10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9"/>
                                        </p:tgtEl>
                                        <p:attrNameLst>
                                          <p:attrName>style.visibility</p:attrName>
                                        </p:attrNameLst>
                                      </p:cBhvr>
                                      <p:to>
                                        <p:strVal val="visible"/>
                                      </p:to>
                                    </p:set>
                                    <p:animEffect transition="in" filter="fade">
                                      <p:cBhvr>
                                        <p:cTn id="17" dur="1000"/>
                                        <p:tgtEl>
                                          <p:spTgt spid="269"/>
                                        </p:tgtEl>
                                      </p:cBhvr>
                                    </p:animEffect>
                                  </p:childTnLst>
                                </p:cTn>
                              </p:par>
                              <p:par>
                                <p:cTn id="18" presetID="10" presetClass="entr" presetSubtype="0" fill="hold" nodeType="withEffect">
                                  <p:stCondLst>
                                    <p:cond delay="0"/>
                                  </p:stCondLst>
                                  <p:childTnLst>
                                    <p:set>
                                      <p:cBhvr>
                                        <p:cTn id="19" dur="1" fill="hold">
                                          <p:stCondLst>
                                            <p:cond delay="0"/>
                                          </p:stCondLst>
                                        </p:cTn>
                                        <p:tgtEl>
                                          <p:spTgt spid="270"/>
                                        </p:tgtEl>
                                        <p:attrNameLst>
                                          <p:attrName>style.visibility</p:attrName>
                                        </p:attrNameLst>
                                      </p:cBhvr>
                                      <p:to>
                                        <p:strVal val="visible"/>
                                      </p:to>
                                    </p:set>
                                    <p:animEffect transition="in" filter="fade">
                                      <p:cBhvr>
                                        <p:cTn id="20" dur="1000"/>
                                        <p:tgtEl>
                                          <p:spTgt spid="27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6"/>
                                        </p:tgtEl>
                                        <p:attrNameLst>
                                          <p:attrName>style.visibility</p:attrName>
                                        </p:attrNameLst>
                                      </p:cBhvr>
                                      <p:to>
                                        <p:strVal val="visible"/>
                                      </p:to>
                                    </p:set>
                                    <p:animEffect transition="in" filter="fade">
                                      <p:cBhvr>
                                        <p:cTn id="25" dur="1000"/>
                                        <p:tgtEl>
                                          <p:spTgt spid="266"/>
                                        </p:tgtEl>
                                      </p:cBhvr>
                                    </p:animEffect>
                                  </p:childTnLst>
                                </p:cTn>
                              </p:par>
                              <p:par>
                                <p:cTn id="26" presetID="10" presetClass="entr" presetSubtype="0" fill="hold" nodeType="withEffect">
                                  <p:stCondLst>
                                    <p:cond delay="0"/>
                                  </p:stCondLst>
                                  <p:childTnLst>
                                    <p:set>
                                      <p:cBhvr>
                                        <p:cTn id="27" dur="1" fill="hold">
                                          <p:stCondLst>
                                            <p:cond delay="0"/>
                                          </p:stCondLst>
                                        </p:cTn>
                                        <p:tgtEl>
                                          <p:spTgt spid="271"/>
                                        </p:tgtEl>
                                        <p:attrNameLst>
                                          <p:attrName>style.visibility</p:attrName>
                                        </p:attrNameLst>
                                      </p:cBhvr>
                                      <p:to>
                                        <p:strVal val="visible"/>
                                      </p:to>
                                    </p:set>
                                    <p:animEffect transition="in" filter="fade">
                                      <p:cBhvr>
                                        <p:cTn id="28" dur="1000"/>
                                        <p:tgtEl>
                                          <p:spTgt spid="2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7"/>
                                        </p:tgtEl>
                                        <p:attrNameLst>
                                          <p:attrName>style.visibility</p:attrName>
                                        </p:attrNameLst>
                                      </p:cBhvr>
                                      <p:to>
                                        <p:strVal val="visible"/>
                                      </p:to>
                                    </p:set>
                                    <p:animEffect transition="in" filter="fade">
                                      <p:cBhvr>
                                        <p:cTn id="33" dur="100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272"/>
                                        </p:tgtEl>
                                        <p:attrNameLst>
                                          <p:attrName>style.visibility</p:attrName>
                                        </p:attrNameLst>
                                      </p:cBhvr>
                                      <p:to>
                                        <p:strVal val="visible"/>
                                      </p:to>
                                    </p:set>
                                    <p:animEffect transition="in" filter="fade">
                                      <p:cBhvr>
                                        <p:cTn id="36"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76" name="Shape 276"/>
        <p:cNvGrpSpPr/>
        <p:nvPr/>
      </p:nvGrpSpPr>
      <p:grpSpPr>
        <a:xfrm>
          <a:off x="0" y="0"/>
          <a:ext cx="0" cy="0"/>
          <a:chOff x="0" y="0"/>
          <a:chExt cx="0" cy="0"/>
        </a:xfrm>
      </p:grpSpPr>
      <p:sp>
        <p:nvSpPr>
          <p:cNvPr id="277" name="Google Shape;277;p15"/>
          <p:cNvSpPr txBox="1"/>
          <p:nvPr/>
        </p:nvSpPr>
        <p:spPr>
          <a:xfrm>
            <a:off x="5007929" y="261834"/>
            <a:ext cx="65722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78" name="Google Shape;278;p15"/>
          <p:cNvSpPr txBox="1"/>
          <p:nvPr/>
        </p:nvSpPr>
        <p:spPr>
          <a:xfrm>
            <a:off x="330200" y="1126490"/>
            <a:ext cx="11329670" cy="46570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For loop is divided into two types</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a:t>
            </a:r>
            <a:endParaRPr lang="en-IN"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in</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Early, we discussed about storing more than one values in a variable(List),</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So, how can we store and retrieve multiple values into that variable ?</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So for that we use For loop.</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9" name="Google Shape;279;p15"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83" name="Shape 283"/>
        <p:cNvGrpSpPr/>
        <p:nvPr/>
      </p:nvGrpSpPr>
      <p:grpSpPr>
        <a:xfrm>
          <a:off x="0" y="0"/>
          <a:ext cx="0" cy="0"/>
          <a:chOff x="0" y="0"/>
          <a:chExt cx="0" cy="0"/>
        </a:xfrm>
      </p:grpSpPr>
      <p:sp>
        <p:nvSpPr>
          <p:cNvPr id="284" name="Google Shape;284;p16"/>
          <p:cNvSpPr txBox="1"/>
          <p:nvPr/>
        </p:nvSpPr>
        <p:spPr>
          <a:xfrm>
            <a:off x="460694" y="845399"/>
            <a:ext cx="65722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85" name="Google Shape;285;p16"/>
          <p:cNvSpPr txBox="1"/>
          <p:nvPr/>
        </p:nvSpPr>
        <p:spPr>
          <a:xfrm>
            <a:off x="341630" y="3968750"/>
            <a:ext cx="6143625" cy="2013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Initialization: Starting of a loop</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Condition: Ending of a loop</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Incr/decr: Increment or decrement</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6" name="Google Shape;286;p16"/>
          <p:cNvSpPr txBox="1"/>
          <p:nvPr/>
        </p:nvSpPr>
        <p:spPr>
          <a:xfrm>
            <a:off x="6473190" y="118173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7" name="Google Shape;287;p16"/>
          <p:cNvSpPr txBox="1"/>
          <p:nvPr/>
        </p:nvSpPr>
        <p:spPr>
          <a:xfrm>
            <a:off x="461010" y="174371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88" name="Google Shape;288;p16"/>
          <p:cNvSpPr txBox="1"/>
          <p:nvPr/>
        </p:nvSpPr>
        <p:spPr>
          <a:xfrm>
            <a:off x="6473190" y="356997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9" name="Google Shape;289;p16"/>
          <p:cNvPicPr preferRelativeResize="0"/>
          <p:nvPr/>
        </p:nvPicPr>
        <p:blipFill rotWithShape="1">
          <a:blip r:embed="rId1"/>
          <a:srcRect/>
          <a:stretch>
            <a:fillRect/>
          </a:stretch>
        </p:blipFill>
        <p:spPr>
          <a:xfrm>
            <a:off x="745490" y="2199640"/>
            <a:ext cx="4440555" cy="1112520"/>
          </a:xfrm>
          <a:prstGeom prst="rect">
            <a:avLst/>
          </a:prstGeom>
          <a:noFill/>
          <a:ln>
            <a:noFill/>
          </a:ln>
        </p:spPr>
      </p:pic>
      <p:pic>
        <p:nvPicPr>
          <p:cNvPr id="290" name="Google Shape;290;p16"/>
          <p:cNvPicPr preferRelativeResize="0"/>
          <p:nvPr/>
        </p:nvPicPr>
        <p:blipFill rotWithShape="1">
          <a:blip r:embed="rId2"/>
          <a:srcRect/>
          <a:stretch>
            <a:fillRect/>
          </a:stretch>
        </p:blipFill>
        <p:spPr>
          <a:xfrm>
            <a:off x="6485255" y="4082415"/>
            <a:ext cx="3908425" cy="2133600"/>
          </a:xfrm>
          <a:prstGeom prst="rect">
            <a:avLst/>
          </a:prstGeom>
          <a:noFill/>
          <a:ln>
            <a:noFill/>
          </a:ln>
        </p:spPr>
      </p:pic>
      <p:pic>
        <p:nvPicPr>
          <p:cNvPr id="291" name="Google Shape;291;p16"/>
          <p:cNvPicPr preferRelativeResize="0"/>
          <p:nvPr/>
        </p:nvPicPr>
        <p:blipFill rotWithShape="1">
          <a:blip r:embed="rId3"/>
          <a:srcRect/>
          <a:stretch>
            <a:fillRect/>
          </a:stretch>
        </p:blipFill>
        <p:spPr>
          <a:xfrm>
            <a:off x="6473190" y="1743710"/>
            <a:ext cx="4140200" cy="1531620"/>
          </a:xfrm>
          <a:prstGeom prst="rect">
            <a:avLst/>
          </a:prstGeom>
          <a:noFill/>
          <a:ln>
            <a:noFill/>
          </a:ln>
        </p:spPr>
      </p:pic>
      <p:pic>
        <p:nvPicPr>
          <p:cNvPr id="292" name="Google Shape;292;p16"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000"/>
                                        <p:tgtEl>
                                          <p:spTgt spid="287"/>
                                        </p:tgtEl>
                                      </p:cBhvr>
                                    </p:animEffect>
                                  </p:childTnLst>
                                </p:cTn>
                              </p:par>
                              <p:par>
                                <p:cTn id="13" presetID="10"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animEffect transition="in" filter="fade">
                                      <p:cBhvr>
                                        <p:cTn id="15" dur="1000"/>
                                        <p:tgtEl>
                                          <p:spTgt spid="2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5"/>
                                        </p:tgtEl>
                                        <p:attrNameLst>
                                          <p:attrName>style.visibility</p:attrName>
                                        </p:attrNameLst>
                                      </p:cBhvr>
                                      <p:to>
                                        <p:strVal val="visible"/>
                                      </p:to>
                                    </p:set>
                                    <p:animEffect transition="in" filter="fade">
                                      <p:cBhvr>
                                        <p:cTn id="20" dur="1000"/>
                                        <p:tgtEl>
                                          <p:spTgt spid="2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6"/>
                                        </p:tgtEl>
                                        <p:attrNameLst>
                                          <p:attrName>style.visibility</p:attrName>
                                        </p:attrNameLst>
                                      </p:cBhvr>
                                      <p:to>
                                        <p:strVal val="visible"/>
                                      </p:to>
                                    </p:set>
                                    <p:animEffect transition="in" filter="fade">
                                      <p:cBhvr>
                                        <p:cTn id="25" dur="1000"/>
                                        <p:tgtEl>
                                          <p:spTgt spid="286"/>
                                        </p:tgtEl>
                                      </p:cBhvr>
                                    </p:animEffect>
                                  </p:childTnLst>
                                </p:cTn>
                              </p:par>
                              <p:par>
                                <p:cTn id="26" presetID="10" presetClass="entr" presetSubtype="0" fill="hold" nodeType="with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fade">
                                      <p:cBhvr>
                                        <p:cTn id="28" dur="10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0"/>
                                        </p:tgtEl>
                                        <p:attrNameLst>
                                          <p:attrName>style.visibility</p:attrName>
                                        </p:attrNameLst>
                                      </p:cBhvr>
                                      <p:to>
                                        <p:strVal val="visible"/>
                                      </p:to>
                                    </p:set>
                                    <p:animEffect transition="in" filter="fade">
                                      <p:cBhvr>
                                        <p:cTn id="33" dur="1000"/>
                                        <p:tgtEl>
                                          <p:spTgt spid="290"/>
                                        </p:tgtEl>
                                      </p:cBhvr>
                                    </p:animEffect>
                                  </p:childTnLst>
                                </p:cTn>
                              </p:par>
                              <p:par>
                                <p:cTn id="34" presetID="10" presetClass="entr" presetSubtype="0" fill="hold" nodeType="withEffect">
                                  <p:stCondLst>
                                    <p:cond delay="0"/>
                                  </p:stCondLst>
                                  <p:childTnLst>
                                    <p:set>
                                      <p:cBhvr>
                                        <p:cTn id="35" dur="1" fill="hold">
                                          <p:stCondLst>
                                            <p:cond delay="0"/>
                                          </p:stCondLst>
                                        </p:cTn>
                                        <p:tgtEl>
                                          <p:spTgt spid="288"/>
                                        </p:tgtEl>
                                        <p:attrNameLst>
                                          <p:attrName>style.visibility</p:attrName>
                                        </p:attrNameLst>
                                      </p:cBhvr>
                                      <p:to>
                                        <p:strVal val="visible"/>
                                      </p:to>
                                    </p:set>
                                    <p:animEffect transition="in" filter="fade">
                                      <p:cBhvr>
                                        <p:cTn id="36"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96" name="Shape 296"/>
        <p:cNvGrpSpPr/>
        <p:nvPr/>
      </p:nvGrpSpPr>
      <p:grpSpPr>
        <a:xfrm>
          <a:off x="0" y="0"/>
          <a:ext cx="0" cy="0"/>
          <a:chOff x="0" y="0"/>
          <a:chExt cx="0" cy="0"/>
        </a:xfrm>
      </p:grpSpPr>
      <p:sp>
        <p:nvSpPr>
          <p:cNvPr id="297" name="Google Shape;297;p17"/>
          <p:cNvSpPr txBox="1"/>
          <p:nvPr/>
        </p:nvSpPr>
        <p:spPr>
          <a:xfrm>
            <a:off x="646430" y="711200"/>
            <a:ext cx="18599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for...in</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98" name="Google Shape;298;p17"/>
          <p:cNvSpPr txBox="1"/>
          <p:nvPr/>
        </p:nvSpPr>
        <p:spPr>
          <a:xfrm>
            <a:off x="563880" y="1428750"/>
            <a:ext cx="5531485" cy="465709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loop is only applied with the variable that is holding more that one value.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 in loop will handle each value with the tasks we want to operate with that value.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in loop is as much same as For loop but has some difference.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17"/>
          <p:cNvSpPr txBox="1"/>
          <p:nvPr/>
        </p:nvSpPr>
        <p:spPr>
          <a:xfrm>
            <a:off x="6889115" y="196659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0" name="Google Shape;300;p17"/>
          <p:cNvSpPr txBox="1"/>
          <p:nvPr/>
        </p:nvSpPr>
        <p:spPr>
          <a:xfrm>
            <a:off x="6889750" y="71120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301" name="Google Shape;301;p17"/>
          <p:cNvSpPr txBox="1"/>
          <p:nvPr/>
        </p:nvSpPr>
        <p:spPr>
          <a:xfrm>
            <a:off x="6889750" y="41421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2" name="Google Shape;302;p17"/>
          <p:cNvPicPr preferRelativeResize="0"/>
          <p:nvPr/>
        </p:nvPicPr>
        <p:blipFill rotWithShape="1">
          <a:blip r:embed="rId1"/>
          <a:srcRect/>
          <a:stretch>
            <a:fillRect/>
          </a:stretch>
        </p:blipFill>
        <p:spPr>
          <a:xfrm>
            <a:off x="6889750" y="1109980"/>
            <a:ext cx="4513580" cy="845820"/>
          </a:xfrm>
          <a:prstGeom prst="rect">
            <a:avLst/>
          </a:prstGeom>
          <a:noFill/>
          <a:ln>
            <a:noFill/>
          </a:ln>
        </p:spPr>
      </p:pic>
      <p:pic>
        <p:nvPicPr>
          <p:cNvPr id="303" name="Google Shape;303;p17"/>
          <p:cNvPicPr preferRelativeResize="0"/>
          <p:nvPr/>
        </p:nvPicPr>
        <p:blipFill rotWithShape="1">
          <a:blip r:embed="rId2"/>
          <a:srcRect t="2617"/>
          <a:stretch>
            <a:fillRect/>
          </a:stretch>
        </p:blipFill>
        <p:spPr>
          <a:xfrm>
            <a:off x="6889115" y="2376170"/>
            <a:ext cx="4513580" cy="1795780"/>
          </a:xfrm>
          <a:prstGeom prst="rect">
            <a:avLst/>
          </a:prstGeom>
          <a:noFill/>
          <a:ln>
            <a:noFill/>
          </a:ln>
        </p:spPr>
      </p:pic>
      <p:pic>
        <p:nvPicPr>
          <p:cNvPr id="304" name="Google Shape;304;p17"/>
          <p:cNvPicPr preferRelativeResize="0"/>
          <p:nvPr/>
        </p:nvPicPr>
        <p:blipFill rotWithShape="1">
          <a:blip r:embed="rId3"/>
          <a:srcRect/>
          <a:stretch>
            <a:fillRect/>
          </a:stretch>
        </p:blipFill>
        <p:spPr>
          <a:xfrm>
            <a:off x="6889115" y="4540885"/>
            <a:ext cx="4514215" cy="1760220"/>
          </a:xfrm>
          <a:prstGeom prst="rect">
            <a:avLst/>
          </a:prstGeom>
          <a:noFill/>
          <a:ln>
            <a:noFill/>
          </a:ln>
        </p:spPr>
      </p:pic>
      <p:pic>
        <p:nvPicPr>
          <p:cNvPr id="305" name="Google Shape;305;p17"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fade">
                                      <p:cBhvr>
                                        <p:cTn id="12" dur="1000"/>
                                        <p:tgtEl>
                                          <p:spTgt spid="2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gtEl>
                                        <p:attrNameLst>
                                          <p:attrName>style.visibility</p:attrName>
                                        </p:attrNameLst>
                                      </p:cBhvr>
                                      <p:to>
                                        <p:strVal val="visible"/>
                                      </p:to>
                                    </p:set>
                                    <p:animEffect transition="in" filter="fade">
                                      <p:cBhvr>
                                        <p:cTn id="17" dur="1000"/>
                                        <p:tgtEl>
                                          <p:spTgt spid="300"/>
                                        </p:tgtEl>
                                      </p:cBhvr>
                                    </p:animEffect>
                                  </p:childTnLst>
                                </p:cTn>
                              </p:par>
                              <p:par>
                                <p:cTn id="18" presetID="10" presetClass="entr" presetSubtype="0" fill="hold" nodeType="withEffect">
                                  <p:stCondLst>
                                    <p:cond delay="0"/>
                                  </p:stCondLst>
                                  <p:childTnLst>
                                    <p:set>
                                      <p:cBhvr>
                                        <p:cTn id="19" dur="1" fill="hold">
                                          <p:stCondLst>
                                            <p:cond delay="0"/>
                                          </p:stCondLst>
                                        </p:cTn>
                                        <p:tgtEl>
                                          <p:spTgt spid="302"/>
                                        </p:tgtEl>
                                        <p:attrNameLst>
                                          <p:attrName>style.visibility</p:attrName>
                                        </p:attrNameLst>
                                      </p:cBhvr>
                                      <p:to>
                                        <p:strVal val="visible"/>
                                      </p:to>
                                    </p:set>
                                    <p:animEffect transition="in" filter="fade">
                                      <p:cBhvr>
                                        <p:cTn id="20" dur="1000"/>
                                        <p:tgtEl>
                                          <p:spTgt spid="30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3"/>
                                        </p:tgtEl>
                                        <p:attrNameLst>
                                          <p:attrName>style.visibility</p:attrName>
                                        </p:attrNameLst>
                                      </p:cBhvr>
                                      <p:to>
                                        <p:strVal val="visible"/>
                                      </p:to>
                                    </p:set>
                                    <p:animEffect transition="in" filter="fade">
                                      <p:cBhvr>
                                        <p:cTn id="25" dur="1000"/>
                                        <p:tgtEl>
                                          <p:spTgt spid="303"/>
                                        </p:tgtEl>
                                      </p:cBhvr>
                                    </p:animEffect>
                                  </p:childTnLst>
                                </p:cTn>
                              </p:par>
                              <p:par>
                                <p:cTn id="26" presetID="10" presetClass="entr" presetSubtype="0" fill="hold" nodeType="withEffect">
                                  <p:stCondLst>
                                    <p:cond delay="0"/>
                                  </p:stCondLst>
                                  <p:childTnLst>
                                    <p:set>
                                      <p:cBhvr>
                                        <p:cTn id="27" dur="1" fill="hold">
                                          <p:stCondLst>
                                            <p:cond delay="0"/>
                                          </p:stCondLst>
                                        </p:cTn>
                                        <p:tgtEl>
                                          <p:spTgt spid="299"/>
                                        </p:tgtEl>
                                        <p:attrNameLst>
                                          <p:attrName>style.visibility</p:attrName>
                                        </p:attrNameLst>
                                      </p:cBhvr>
                                      <p:to>
                                        <p:strVal val="visible"/>
                                      </p:to>
                                    </p:set>
                                    <p:animEffect transition="in" filter="fade">
                                      <p:cBhvr>
                                        <p:cTn id="28" dur="1000"/>
                                        <p:tgtEl>
                                          <p:spTgt spid="29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1"/>
                                        </p:tgtEl>
                                        <p:attrNameLst>
                                          <p:attrName>style.visibility</p:attrName>
                                        </p:attrNameLst>
                                      </p:cBhvr>
                                      <p:to>
                                        <p:strVal val="visible"/>
                                      </p:to>
                                    </p:set>
                                    <p:animEffect transition="in" filter="fade">
                                      <p:cBhvr>
                                        <p:cTn id="33" dur="1000"/>
                                        <p:tgtEl>
                                          <p:spTgt spid="301"/>
                                        </p:tgtEl>
                                      </p:cBhvr>
                                    </p:animEffect>
                                  </p:childTnLst>
                                </p:cTn>
                              </p:par>
                              <p:par>
                                <p:cTn id="34" presetID="10" presetClass="entr" presetSubtype="0" fill="hold" nodeType="withEffect">
                                  <p:stCondLst>
                                    <p:cond delay="0"/>
                                  </p:stCondLst>
                                  <p:childTnLst>
                                    <p:set>
                                      <p:cBhvr>
                                        <p:cTn id="35" dur="1" fill="hold">
                                          <p:stCondLst>
                                            <p:cond delay="0"/>
                                          </p:stCondLst>
                                        </p:cTn>
                                        <p:tgtEl>
                                          <p:spTgt spid="304"/>
                                        </p:tgtEl>
                                        <p:attrNameLst>
                                          <p:attrName>style.visibility</p:attrName>
                                        </p:attrNameLst>
                                      </p:cBhvr>
                                      <p:to>
                                        <p:strVal val="visible"/>
                                      </p:to>
                                    </p:set>
                                    <p:animEffect transition="in" filter="fade">
                                      <p:cBhvr>
                                        <p:cTn id="36"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6" name="Shape 96"/>
        <p:cNvGrpSpPr/>
        <p:nvPr/>
      </p:nvGrpSpPr>
      <p:grpSpPr>
        <a:xfrm>
          <a:off x="0" y="0"/>
          <a:ext cx="0" cy="0"/>
          <a:chOff x="0" y="0"/>
          <a:chExt cx="0" cy="0"/>
        </a:xfrm>
      </p:grpSpPr>
      <p:sp>
        <p:nvSpPr>
          <p:cNvPr id="97" name="Google Shape;97;p2"/>
          <p:cNvSpPr/>
          <p:nvPr/>
        </p:nvSpPr>
        <p:spPr>
          <a:xfrm>
            <a:off x="1163955" y="1430655"/>
            <a:ext cx="4077335" cy="412178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98" name="Google Shape;98;p2"/>
          <p:cNvSpPr/>
          <p:nvPr/>
        </p:nvSpPr>
        <p:spPr>
          <a:xfrm rot="10800000" flipH="1">
            <a:off x="1978025" y="2341880"/>
            <a:ext cx="2324100" cy="2392680"/>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99" name="Google Shape;99;p2"/>
          <p:cNvSpPr txBox="1"/>
          <p:nvPr/>
        </p:nvSpPr>
        <p:spPr>
          <a:xfrm>
            <a:off x="1948175" y="3289300"/>
            <a:ext cx="25089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a:solidFill>
                  <a:schemeClr val="lt1"/>
                </a:solidFill>
                <a:latin typeface="Arial" panose="020B0604020202020204"/>
                <a:ea typeface="Arial" panose="020B0604020202020204"/>
                <a:cs typeface="Arial" panose="020B0604020202020204"/>
                <a:sym typeface="Arial" panose="020B0604020202020204"/>
              </a:rPr>
              <a:t>Introduction</a:t>
            </a:r>
            <a:endParaRPr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2"/>
          <p:cNvSpPr txBox="1"/>
          <p:nvPr/>
        </p:nvSpPr>
        <p:spPr>
          <a:xfrm>
            <a:off x="6176645" y="1090295"/>
            <a:ext cx="6102985" cy="11436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sz="2400">
                <a:solidFill>
                  <a:schemeClr val="lt1"/>
                </a:solidFill>
                <a:latin typeface="Calibri" panose="020F0502020204030204"/>
                <a:ea typeface="Calibri" panose="020F0502020204030204"/>
                <a:cs typeface="Calibri" panose="020F0502020204030204"/>
                <a:sym typeface="Calibri" panose="020F0502020204030204"/>
              </a:rPr>
              <a:t>Dart is a flexible programming language. It is open-source and used for creating web applications.</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2"/>
          <p:cNvSpPr/>
          <p:nvPr/>
        </p:nvSpPr>
        <p:spPr>
          <a:xfrm>
            <a:off x="5328285" y="1155386"/>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2" name="Google Shape;102;p2"/>
          <p:cNvSpPr txBox="1"/>
          <p:nvPr/>
        </p:nvSpPr>
        <p:spPr>
          <a:xfrm>
            <a:off x="7080885" y="2459355"/>
            <a:ext cx="501205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It is object-oriented, dynamically typed, and compiled ahead-of-time (AOT).</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6176645" y="2379028"/>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4" name="Google Shape;104;p2"/>
          <p:cNvSpPr txBox="1"/>
          <p:nvPr/>
        </p:nvSpPr>
        <p:spPr>
          <a:xfrm>
            <a:off x="7179945" y="3658870"/>
            <a:ext cx="501205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Overview of Dart programming language and its significance</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5" name="Google Shape;105;p2"/>
          <p:cNvSpPr/>
          <p:nvPr/>
        </p:nvSpPr>
        <p:spPr>
          <a:xfrm>
            <a:off x="6319520" y="3651565"/>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6" name="Google Shape;106;p2"/>
          <p:cNvSpPr txBox="1"/>
          <p:nvPr/>
        </p:nvSpPr>
        <p:spPr>
          <a:xfrm>
            <a:off x="6275705" y="4923155"/>
            <a:ext cx="539813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Dart is widely used for web development, mobile app development, and server-side programming.</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7" name="Google Shape;107;p2"/>
          <p:cNvSpPr/>
          <p:nvPr/>
        </p:nvSpPr>
        <p:spPr>
          <a:xfrm>
            <a:off x="5415280" y="4811073"/>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pic>
        <p:nvPicPr>
          <p:cNvPr id="109" name="Google Shape;109;p2"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2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13" name="Shape 113"/>
        <p:cNvGrpSpPr/>
        <p:nvPr/>
      </p:nvGrpSpPr>
      <p:grpSpPr>
        <a:xfrm>
          <a:off x="0" y="0"/>
          <a:ext cx="0" cy="0"/>
          <a:chOff x="0" y="0"/>
          <a:chExt cx="0" cy="0"/>
        </a:xfrm>
      </p:grpSpPr>
      <p:sp>
        <p:nvSpPr>
          <p:cNvPr id="114" name="Google Shape;114;p3"/>
          <p:cNvSpPr txBox="1"/>
          <p:nvPr/>
        </p:nvSpPr>
        <p:spPr>
          <a:xfrm>
            <a:off x="3602990" y="377190"/>
            <a:ext cx="401002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Dart Syntax</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15" name="Google Shape;115;p3"/>
          <p:cNvGrpSpPr/>
          <p:nvPr/>
        </p:nvGrpSpPr>
        <p:grpSpPr>
          <a:xfrm>
            <a:off x="4945860" y="1154594"/>
            <a:ext cx="1201730" cy="313041"/>
            <a:chOff x="5495135" y="872654"/>
            <a:chExt cx="1201730" cy="313041"/>
          </a:xfrm>
        </p:grpSpPr>
        <p:sp>
          <p:nvSpPr>
            <p:cNvPr id="116" name="Google Shape;116;p3"/>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17" name="Google Shape;117;p3"/>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18" name="Google Shape;118;p3"/>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19" name="Google Shape;119;p3"/>
          <p:cNvSpPr txBox="1"/>
          <p:nvPr/>
        </p:nvSpPr>
        <p:spPr>
          <a:xfrm>
            <a:off x="552450" y="1537970"/>
            <a:ext cx="11329670" cy="11417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After the creation of the project, the project will start from the function main()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0" name="Google Shape;120;p3"/>
          <p:cNvPicPr preferRelativeResize="0"/>
          <p:nvPr/>
        </p:nvPicPr>
        <p:blipFill rotWithShape="1">
          <a:blip r:embed="rId1"/>
          <a:srcRect/>
          <a:stretch>
            <a:fillRect/>
          </a:stretch>
        </p:blipFill>
        <p:spPr>
          <a:xfrm>
            <a:off x="552450" y="2750185"/>
            <a:ext cx="7195185" cy="1555115"/>
          </a:xfrm>
          <a:prstGeom prst="rect">
            <a:avLst/>
          </a:prstGeom>
          <a:noFill/>
          <a:ln>
            <a:noFill/>
          </a:ln>
        </p:spPr>
      </p:pic>
      <p:sp>
        <p:nvSpPr>
          <p:cNvPr id="121" name="Google Shape;121;p3"/>
          <p:cNvSpPr txBox="1"/>
          <p:nvPr/>
        </p:nvSpPr>
        <p:spPr>
          <a:xfrm>
            <a:off x="552450" y="4415155"/>
            <a:ext cx="894080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Programming must only start from that curly brackets({}).</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2" name="Google Shape;122;p3"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10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10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26" name="Shape 126"/>
        <p:cNvGrpSpPr/>
        <p:nvPr/>
      </p:nvGrpSpPr>
      <p:grpSpPr>
        <a:xfrm>
          <a:off x="0" y="0"/>
          <a:ext cx="0" cy="0"/>
          <a:chOff x="0" y="0"/>
          <a:chExt cx="0" cy="0"/>
        </a:xfrm>
      </p:grpSpPr>
      <p:sp>
        <p:nvSpPr>
          <p:cNvPr id="127" name="Google Shape;127;p4"/>
          <p:cNvSpPr/>
          <p:nvPr/>
        </p:nvSpPr>
        <p:spPr>
          <a:xfrm>
            <a:off x="115570" y="92075"/>
            <a:ext cx="1713865" cy="179006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28" name="Google Shape;128;p4"/>
          <p:cNvSpPr/>
          <p:nvPr/>
        </p:nvSpPr>
        <p:spPr>
          <a:xfrm>
            <a:off x="8634730" y="2773680"/>
            <a:ext cx="3482975" cy="335724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29" name="Google Shape;129;p4"/>
          <p:cNvSpPr txBox="1"/>
          <p:nvPr/>
        </p:nvSpPr>
        <p:spPr>
          <a:xfrm>
            <a:off x="816610" y="2061845"/>
            <a:ext cx="10109835" cy="9080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2F2F2"/>
              </a:buClr>
              <a:buSzPts val="2400"/>
              <a:buFont typeface="Noto Sans Symbols"/>
              <a:buChar char="▪"/>
            </a:pPr>
            <a:r>
              <a:rPr lang="en-IN" sz="2400">
                <a:solidFill>
                  <a:srgbClr val="F2F2F2"/>
                </a:solidFill>
                <a:latin typeface="Calibri" panose="020F0502020204030204"/>
                <a:ea typeface="Calibri" panose="020F0502020204030204"/>
                <a:cs typeface="Calibri" panose="020F0502020204030204"/>
                <a:sym typeface="Calibri" panose="020F0502020204030204"/>
              </a:rPr>
              <a:t>Variables in Dart are used to store data. They are declared using the 'var' keyword followed by the variable name.</a:t>
            </a:r>
            <a:endParaRPr sz="2400">
              <a:solidFill>
                <a:srgbClr val="F2F2F2"/>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txBox="1"/>
          <p:nvPr/>
        </p:nvSpPr>
        <p:spPr>
          <a:xfrm>
            <a:off x="2973705" y="741150"/>
            <a:ext cx="659130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Dart Syntax Fundamentals</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31" name="Google Shape;131;p4"/>
          <p:cNvGrpSpPr/>
          <p:nvPr/>
        </p:nvGrpSpPr>
        <p:grpSpPr>
          <a:xfrm>
            <a:off x="5385915" y="1569054"/>
            <a:ext cx="1201730" cy="313041"/>
            <a:chOff x="5495135" y="872654"/>
            <a:chExt cx="1201730" cy="313041"/>
          </a:xfrm>
        </p:grpSpPr>
        <p:sp>
          <p:nvSpPr>
            <p:cNvPr id="132" name="Google Shape;132;p4"/>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33" name="Google Shape;133;p4"/>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34" name="Google Shape;134;p4"/>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35" name="Google Shape;135;p4"/>
          <p:cNvSpPr txBox="1"/>
          <p:nvPr/>
        </p:nvSpPr>
        <p:spPr>
          <a:xfrm>
            <a:off x="816610" y="3318510"/>
            <a:ext cx="7979410" cy="89598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400"/>
              <a:buFont typeface="Noto Sans Symbols"/>
              <a:buChar char="▪"/>
            </a:pPr>
            <a:r>
              <a:rPr lang="en-IN" sz="2400">
                <a:solidFill>
                  <a:schemeClr val="lt1"/>
                </a:solidFill>
                <a:latin typeface="Calibri" panose="020F0502020204030204"/>
                <a:ea typeface="Calibri" panose="020F0502020204030204"/>
                <a:cs typeface="Calibri" panose="020F0502020204030204"/>
                <a:sym typeface="Calibri" panose="020F0502020204030204"/>
              </a:rPr>
              <a:t>Dart offers various data types, including numbers,strings, booleans,double and lists etc.</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9375775" y="3617595"/>
            <a:ext cx="1856105" cy="1824355"/>
          </a:xfrm>
          <a:prstGeom prst="ellipse">
            <a:avLst/>
          </a:prstGeom>
          <a:blipFill rotWithShape="1">
            <a:blip r:embed="rId1"/>
            <a:stretch>
              <a:fillRect/>
            </a:stretch>
          </a:blipFill>
          <a:ln w="1270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38" name="Google Shape;138;p4"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
        <p:nvSpPr>
          <p:cNvPr id="2" name="Google Shape;135;p4"/>
          <p:cNvSpPr txBox="1"/>
          <p:nvPr/>
        </p:nvSpPr>
        <p:spPr>
          <a:xfrm>
            <a:off x="816610" y="4391025"/>
            <a:ext cx="7817485" cy="1327785"/>
          </a:xfrm>
          <a:prstGeom prst="rect">
            <a:avLst/>
          </a:prstGeom>
          <a:noFill/>
          <a:ln>
            <a:noFill/>
          </a:ln>
        </p:spPr>
        <p:txBody>
          <a:bodyPr spcFirstLastPara="1" wrap="square" lIns="91425" tIns="45700" rIns="91425" bIns="45700" anchor="t" anchorCtr="0">
            <a:noAutofit/>
          </a:bodyPr>
          <a:p>
            <a:pPr marL="285750" marR="0" lvl="0" indent="-285750" algn="l" rtl="0">
              <a:spcBef>
                <a:spcPts val="0"/>
              </a:spcBef>
              <a:spcAft>
                <a:spcPts val="0"/>
              </a:spcAft>
              <a:buClr>
                <a:schemeClr val="lt1"/>
              </a:buClr>
              <a:buSzPts val="2400"/>
              <a:buFont typeface="Noto Sans Symbols"/>
              <a:buChar char="▪"/>
            </a:pPr>
            <a:r>
              <a:rPr sz="2400">
                <a:solidFill>
                  <a:schemeClr val="lt1"/>
                </a:solidFill>
                <a:latin typeface="Calibri" panose="020F0502020204030204"/>
                <a:ea typeface="Calibri" panose="020F0502020204030204"/>
                <a:cs typeface="Calibri" panose="020F0502020204030204"/>
                <a:sym typeface="Calibri" panose="020F0502020204030204"/>
              </a:rPr>
              <a:t>Operators perform operations on data;Dart has arithmetic</a:t>
            </a:r>
            <a:r>
              <a:rPr lang="en-IN" sz="2400">
                <a:solidFill>
                  <a:schemeClr val="lt1"/>
                </a:solidFill>
                <a:latin typeface="Calibri" panose="020F0502020204030204"/>
                <a:ea typeface="Calibri" panose="020F0502020204030204"/>
                <a:cs typeface="Calibri" panose="020F0502020204030204"/>
                <a:sym typeface="Calibri" panose="020F0502020204030204"/>
              </a:rPr>
              <a:t> operators </a:t>
            </a:r>
            <a:r>
              <a:rPr sz="2400">
                <a:solidFill>
                  <a:schemeClr val="lt1"/>
                </a:solidFill>
                <a:latin typeface="Calibri" panose="020F0502020204030204"/>
                <a:ea typeface="Calibri" panose="020F0502020204030204"/>
                <a:cs typeface="Calibri" panose="020F0502020204030204"/>
                <a:sym typeface="Calibri" panose="020F0502020204030204"/>
              </a:rPr>
              <a:t>,</a:t>
            </a:r>
            <a:r>
              <a:rPr sz="2400">
                <a:solidFill>
                  <a:schemeClr val="lt1"/>
                </a:solidFill>
                <a:latin typeface="Calibri" panose="020F0502020204030204"/>
                <a:ea typeface="Calibri" panose="020F0502020204030204"/>
                <a:cs typeface="Calibri" panose="020F0502020204030204"/>
                <a:sym typeface="Calibri" panose="020F0502020204030204"/>
              </a:rPr>
              <a:t>Relational Operators</a:t>
            </a:r>
            <a:r>
              <a:rPr lang="en-IN" sz="2400">
                <a:solidFill>
                  <a:schemeClr val="lt1"/>
                </a:solidFill>
                <a:latin typeface="Calibri" panose="020F0502020204030204"/>
                <a:ea typeface="Calibri" panose="020F0502020204030204"/>
                <a:cs typeface="Calibri" panose="020F0502020204030204"/>
                <a:sym typeface="Calibri" panose="020F0502020204030204"/>
              </a:rPr>
              <a:t> </a:t>
            </a:r>
            <a:r>
              <a:rPr sz="2400">
                <a:solidFill>
                  <a:schemeClr val="lt1"/>
                </a:solidFill>
                <a:latin typeface="Calibri" panose="020F0502020204030204"/>
                <a:ea typeface="Calibri" panose="020F0502020204030204"/>
                <a:cs typeface="Calibri" panose="020F0502020204030204"/>
                <a:sym typeface="Calibri" panose="020F0502020204030204"/>
              </a:rPr>
              <a:t>Assignmen</a:t>
            </a:r>
            <a:r>
              <a:rPr lang="en-IN" sz="2400">
                <a:solidFill>
                  <a:schemeClr val="lt1"/>
                </a:solidFill>
                <a:latin typeface="Calibri" panose="020F0502020204030204"/>
                <a:ea typeface="Calibri" panose="020F0502020204030204"/>
                <a:cs typeface="Calibri" panose="020F0502020204030204"/>
                <a:sym typeface="Calibri" panose="020F0502020204030204"/>
              </a:rPr>
              <a:t>t</a:t>
            </a:r>
            <a:r>
              <a:rPr sz="2400">
                <a:solidFill>
                  <a:schemeClr val="lt1"/>
                </a:solidFill>
                <a:latin typeface="Calibri" panose="020F0502020204030204"/>
                <a:ea typeface="Calibri" panose="020F0502020204030204"/>
                <a:cs typeface="Calibri" panose="020F0502020204030204"/>
                <a:sym typeface="Calibri" panose="020F0502020204030204"/>
              </a:rPr>
              <a:t>Operators,UnaryOperators ,</a:t>
            </a:r>
            <a:r>
              <a:rPr lang="en-IN" sz="2400">
                <a:solidFill>
                  <a:schemeClr val="lt1"/>
                </a:solidFill>
                <a:latin typeface="Calibri" panose="020F0502020204030204"/>
                <a:ea typeface="Calibri" panose="020F0502020204030204"/>
                <a:cs typeface="Calibri" panose="020F0502020204030204"/>
                <a:sym typeface="Calibri" panose="020F0502020204030204"/>
              </a:rPr>
              <a:t> </a:t>
            </a:r>
            <a:r>
              <a:rPr sz="2400">
                <a:solidFill>
                  <a:schemeClr val="lt1"/>
                </a:solidFill>
                <a:latin typeface="Calibri" panose="020F0502020204030204"/>
                <a:ea typeface="Calibri" panose="020F0502020204030204"/>
                <a:cs typeface="Calibri" panose="020F0502020204030204"/>
                <a:sym typeface="Calibri" panose="020F0502020204030204"/>
              </a:rPr>
              <a:t>and logical operators.</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2400"/>
              <a:buFont typeface="Noto Sans Symbols"/>
              <a:buNone/>
            </a:pPr>
            <a:r>
              <a:rPr lang="en-IN" sz="2400">
                <a:solidFill>
                  <a:schemeClr val="lt1"/>
                </a:solidFill>
                <a:latin typeface="Calibri" panose="020F0502020204030204"/>
                <a:ea typeface="Calibri" panose="020F0502020204030204"/>
                <a:cs typeface="Calibri" panose="020F0502020204030204"/>
                <a:sym typeface="Calibri" panose="020F0502020204030204"/>
              </a:rPr>
              <a:t>    </a:t>
            </a:r>
            <a:endParaRPr lang="en-IN" sz="2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10" presetClass="entr" presetSubtype="0"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par>
                                <p:cTn id="16" presetID="10" presetClass="entr" presetSubtype="0" fill="hold" nodeType="with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fade">
                                      <p:cBhvr>
                                        <p:cTn id="23" dur="500"/>
                                        <p:tgtEl>
                                          <p:spTgt spid="1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1000"/>
                                        <p:tgtEl>
                                          <p:spTgt spid="1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10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42" name="Shape 142"/>
        <p:cNvGrpSpPr/>
        <p:nvPr/>
      </p:nvGrpSpPr>
      <p:grpSpPr>
        <a:xfrm>
          <a:off x="0" y="0"/>
          <a:ext cx="0" cy="0"/>
          <a:chOff x="0" y="0"/>
          <a:chExt cx="0" cy="0"/>
        </a:xfrm>
      </p:grpSpPr>
      <p:grpSp>
        <p:nvGrpSpPr>
          <p:cNvPr id="143" name="Google Shape;143;p5"/>
          <p:cNvGrpSpPr/>
          <p:nvPr/>
        </p:nvGrpSpPr>
        <p:grpSpPr>
          <a:xfrm>
            <a:off x="5173825" y="992669"/>
            <a:ext cx="1201730" cy="313041"/>
            <a:chOff x="5495135" y="872654"/>
            <a:chExt cx="1201730" cy="313041"/>
          </a:xfrm>
        </p:grpSpPr>
        <p:sp>
          <p:nvSpPr>
            <p:cNvPr id="144" name="Google Shape;144;p5"/>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47" name="Google Shape;147;p5"/>
          <p:cNvSpPr txBox="1"/>
          <p:nvPr/>
        </p:nvSpPr>
        <p:spPr>
          <a:xfrm>
            <a:off x="9466580" y="-705485"/>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5"/>
          <p:cNvSpPr txBox="1"/>
          <p:nvPr/>
        </p:nvSpPr>
        <p:spPr>
          <a:xfrm>
            <a:off x="4398646" y="285964"/>
            <a:ext cx="275209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Date types</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pic>
        <p:nvPicPr>
          <p:cNvPr id="149" name="Google Shape;149;p5"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7" name="Rectangles 6"/>
          <p:cNvSpPr/>
          <p:nvPr/>
        </p:nvSpPr>
        <p:spPr>
          <a:xfrm>
            <a:off x="640715" y="1381760"/>
            <a:ext cx="2511425" cy="468947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9" name="Straight Connector 8"/>
          <p:cNvCxnSpPr/>
          <p:nvPr/>
        </p:nvCxnSpPr>
        <p:spPr>
          <a:xfrm flipV="1">
            <a:off x="623570" y="183388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16" name="Straight Connector 15"/>
          <p:cNvCxnSpPr/>
          <p:nvPr/>
        </p:nvCxnSpPr>
        <p:spPr>
          <a:xfrm flipV="1">
            <a:off x="640715" y="409321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17" name="Straight Connector 16"/>
          <p:cNvCxnSpPr/>
          <p:nvPr/>
        </p:nvCxnSpPr>
        <p:spPr>
          <a:xfrm flipV="1">
            <a:off x="640715" y="480441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sp>
        <p:nvSpPr>
          <p:cNvPr id="18" name="Rectangles 17"/>
          <p:cNvSpPr/>
          <p:nvPr/>
        </p:nvSpPr>
        <p:spPr>
          <a:xfrm>
            <a:off x="3642360" y="1381125"/>
            <a:ext cx="4732020" cy="469074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Rectangles 18"/>
          <p:cNvSpPr/>
          <p:nvPr/>
        </p:nvSpPr>
        <p:spPr>
          <a:xfrm>
            <a:off x="8834120" y="1381125"/>
            <a:ext cx="2511425" cy="4690110"/>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0" name="Straight Connector 19"/>
          <p:cNvCxnSpPr/>
          <p:nvPr/>
        </p:nvCxnSpPr>
        <p:spPr>
          <a:xfrm flipV="1">
            <a:off x="3642360" y="183388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1" name="Straight Connector 20"/>
          <p:cNvCxnSpPr/>
          <p:nvPr/>
        </p:nvCxnSpPr>
        <p:spPr>
          <a:xfrm flipV="1">
            <a:off x="8825230" y="182689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2" name="Straight Connector 21"/>
          <p:cNvCxnSpPr/>
          <p:nvPr/>
        </p:nvCxnSpPr>
        <p:spPr>
          <a:xfrm flipV="1">
            <a:off x="640715" y="237680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4" name="Straight Connector 23"/>
          <p:cNvCxnSpPr/>
          <p:nvPr/>
        </p:nvCxnSpPr>
        <p:spPr>
          <a:xfrm flipV="1">
            <a:off x="3640455" y="235585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5" name="Straight Connector 24"/>
          <p:cNvCxnSpPr/>
          <p:nvPr/>
        </p:nvCxnSpPr>
        <p:spPr>
          <a:xfrm flipV="1">
            <a:off x="8834120" y="236982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flipV="1">
            <a:off x="3658870" y="28441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7" name="Straight Connector 26"/>
          <p:cNvCxnSpPr/>
          <p:nvPr/>
        </p:nvCxnSpPr>
        <p:spPr>
          <a:xfrm flipV="1">
            <a:off x="8817610" y="286512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8" name="Straight Connector 27"/>
          <p:cNvCxnSpPr/>
          <p:nvPr/>
        </p:nvCxnSpPr>
        <p:spPr>
          <a:xfrm flipV="1">
            <a:off x="645160" y="287210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9" name="Straight Connector 28"/>
          <p:cNvCxnSpPr/>
          <p:nvPr/>
        </p:nvCxnSpPr>
        <p:spPr>
          <a:xfrm flipV="1">
            <a:off x="3640455" y="350393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0" name="Straight Connector 29"/>
          <p:cNvCxnSpPr/>
          <p:nvPr/>
        </p:nvCxnSpPr>
        <p:spPr>
          <a:xfrm flipV="1">
            <a:off x="8834120" y="349694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1" name="Straight Connector 30"/>
          <p:cNvCxnSpPr/>
          <p:nvPr/>
        </p:nvCxnSpPr>
        <p:spPr>
          <a:xfrm flipV="1">
            <a:off x="640715" y="351790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2" name="Straight Connector 31"/>
          <p:cNvCxnSpPr/>
          <p:nvPr/>
        </p:nvCxnSpPr>
        <p:spPr>
          <a:xfrm flipV="1">
            <a:off x="8802370" y="409892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3" name="Straight Connector 32"/>
          <p:cNvCxnSpPr/>
          <p:nvPr/>
        </p:nvCxnSpPr>
        <p:spPr>
          <a:xfrm flipV="1">
            <a:off x="8834120" y="481393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4" name="Straight Connector 33"/>
          <p:cNvCxnSpPr/>
          <p:nvPr/>
        </p:nvCxnSpPr>
        <p:spPr>
          <a:xfrm flipV="1">
            <a:off x="3632200" y="41014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5" name="Straight Connector 34"/>
          <p:cNvCxnSpPr/>
          <p:nvPr/>
        </p:nvCxnSpPr>
        <p:spPr>
          <a:xfrm flipV="1">
            <a:off x="3640455" y="47999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sp>
        <p:nvSpPr>
          <p:cNvPr id="36" name="Text Box 35"/>
          <p:cNvSpPr txBox="1"/>
          <p:nvPr/>
        </p:nvSpPr>
        <p:spPr>
          <a:xfrm>
            <a:off x="630555" y="1398270"/>
            <a:ext cx="2523490" cy="453390"/>
          </a:xfrm>
          <a:prstGeom prst="rect">
            <a:avLst/>
          </a:prstGeom>
          <a:noFill/>
        </p:spPr>
        <p:txBody>
          <a:bodyPr wrap="square" rtlCol="0">
            <a:noAutofit/>
          </a:bodyPr>
          <a:p>
            <a:pPr algn="ctr"/>
            <a:r>
              <a:rPr lang="en-US" sz="1800" b="1">
                <a:solidFill>
                  <a:schemeClr val="bg1"/>
                </a:solidFill>
              </a:rPr>
              <a:t>Data Type</a:t>
            </a:r>
            <a:endParaRPr lang="en-US" sz="1800" b="1">
              <a:solidFill>
                <a:schemeClr val="bg1"/>
              </a:solidFill>
            </a:endParaRPr>
          </a:p>
        </p:txBody>
      </p:sp>
      <p:sp>
        <p:nvSpPr>
          <p:cNvPr id="39" name="Text Box 38"/>
          <p:cNvSpPr txBox="1"/>
          <p:nvPr/>
        </p:nvSpPr>
        <p:spPr>
          <a:xfrm>
            <a:off x="8834120" y="1353185"/>
            <a:ext cx="2523490" cy="453390"/>
          </a:xfrm>
          <a:prstGeom prst="rect">
            <a:avLst/>
          </a:prstGeom>
          <a:noFill/>
        </p:spPr>
        <p:txBody>
          <a:bodyPr wrap="square" rtlCol="0">
            <a:noAutofit/>
          </a:bodyPr>
          <a:p>
            <a:pPr algn="ctr"/>
            <a:r>
              <a:rPr lang="en-US" sz="1800" b="1">
                <a:solidFill>
                  <a:schemeClr val="bg1"/>
                </a:solidFill>
              </a:rPr>
              <a:t>Example</a:t>
            </a:r>
            <a:endParaRPr lang="en-US" sz="1800" b="1">
              <a:solidFill>
                <a:schemeClr val="bg1"/>
              </a:solidFill>
            </a:endParaRPr>
          </a:p>
        </p:txBody>
      </p:sp>
      <p:sp>
        <p:nvSpPr>
          <p:cNvPr id="40" name="Text Box 39"/>
          <p:cNvSpPr txBox="1"/>
          <p:nvPr/>
        </p:nvSpPr>
        <p:spPr>
          <a:xfrm>
            <a:off x="3632200" y="1388745"/>
            <a:ext cx="4749165" cy="453390"/>
          </a:xfrm>
          <a:prstGeom prst="rect">
            <a:avLst/>
          </a:prstGeom>
          <a:noFill/>
        </p:spPr>
        <p:txBody>
          <a:bodyPr wrap="square" rtlCol="0">
            <a:noAutofit/>
          </a:bodyPr>
          <a:p>
            <a:pPr algn="ctr"/>
            <a:r>
              <a:rPr lang="en-US" sz="1800" b="1">
                <a:solidFill>
                  <a:schemeClr val="bg1"/>
                </a:solidFill>
                <a:sym typeface="+mn-ea"/>
              </a:rPr>
              <a:t>Definition</a:t>
            </a:r>
            <a:endParaRPr lang="en-US" sz="1800" b="1">
              <a:solidFill>
                <a:schemeClr val="bg1"/>
              </a:solidFill>
            </a:endParaRPr>
          </a:p>
          <a:p>
            <a:pPr algn="ctr"/>
            <a:endParaRPr lang="en-US" sz="1800" b="1">
              <a:solidFill>
                <a:schemeClr val="bg1"/>
              </a:solidFill>
            </a:endParaRPr>
          </a:p>
        </p:txBody>
      </p:sp>
      <p:sp>
        <p:nvSpPr>
          <p:cNvPr id="41" name="Text Box 40"/>
          <p:cNvSpPr txBox="1"/>
          <p:nvPr/>
        </p:nvSpPr>
        <p:spPr>
          <a:xfrm>
            <a:off x="645160" y="1902460"/>
            <a:ext cx="2523490" cy="453390"/>
          </a:xfrm>
          <a:prstGeom prst="rect">
            <a:avLst/>
          </a:prstGeom>
          <a:noFill/>
        </p:spPr>
        <p:txBody>
          <a:bodyPr wrap="square" rtlCol="0">
            <a:noAutofit/>
          </a:bodyPr>
          <a:p>
            <a:pPr algn="ctr"/>
            <a:r>
              <a:rPr lang="en-US" sz="1800" b="1">
                <a:solidFill>
                  <a:schemeClr val="bg1"/>
                </a:solidFill>
              </a:rPr>
              <a:t>Int</a:t>
            </a:r>
            <a:endParaRPr lang="en-US" sz="1800" b="1">
              <a:solidFill>
                <a:schemeClr val="bg1"/>
              </a:solidFill>
            </a:endParaRPr>
          </a:p>
        </p:txBody>
      </p:sp>
      <p:sp>
        <p:nvSpPr>
          <p:cNvPr id="42" name="Text Box 41"/>
          <p:cNvSpPr txBox="1"/>
          <p:nvPr/>
        </p:nvSpPr>
        <p:spPr>
          <a:xfrm>
            <a:off x="623570" y="2446655"/>
            <a:ext cx="2523490" cy="432435"/>
          </a:xfrm>
          <a:prstGeom prst="rect">
            <a:avLst/>
          </a:prstGeom>
          <a:noFill/>
        </p:spPr>
        <p:txBody>
          <a:bodyPr wrap="square" rtlCol="0">
            <a:noAutofit/>
          </a:bodyPr>
          <a:p>
            <a:pPr algn="ctr"/>
            <a:r>
              <a:rPr lang="en-US" sz="1800" b="1">
                <a:solidFill>
                  <a:schemeClr val="bg1"/>
                </a:solidFill>
              </a:rPr>
              <a:t>Double</a:t>
            </a:r>
            <a:endParaRPr lang="en-US" sz="1800" b="1">
              <a:solidFill>
                <a:schemeClr val="bg1"/>
              </a:solidFill>
            </a:endParaRPr>
          </a:p>
        </p:txBody>
      </p:sp>
      <p:sp>
        <p:nvSpPr>
          <p:cNvPr id="43" name="Text Box 42"/>
          <p:cNvSpPr txBox="1"/>
          <p:nvPr/>
        </p:nvSpPr>
        <p:spPr>
          <a:xfrm>
            <a:off x="659130" y="3151505"/>
            <a:ext cx="2523490" cy="453390"/>
          </a:xfrm>
          <a:prstGeom prst="rect">
            <a:avLst/>
          </a:prstGeom>
          <a:noFill/>
        </p:spPr>
        <p:txBody>
          <a:bodyPr wrap="square" rtlCol="0">
            <a:noAutofit/>
          </a:bodyPr>
          <a:p>
            <a:pPr algn="ctr"/>
            <a:r>
              <a:rPr lang="en-US" sz="1800" b="1">
                <a:solidFill>
                  <a:schemeClr val="bg1"/>
                </a:solidFill>
              </a:rPr>
              <a:t>String</a:t>
            </a:r>
            <a:endParaRPr lang="en-US" sz="1800" b="1">
              <a:solidFill>
                <a:schemeClr val="bg1"/>
              </a:solidFill>
            </a:endParaRPr>
          </a:p>
        </p:txBody>
      </p:sp>
      <p:sp>
        <p:nvSpPr>
          <p:cNvPr id="44" name="Text Box 43"/>
          <p:cNvSpPr txBox="1"/>
          <p:nvPr/>
        </p:nvSpPr>
        <p:spPr>
          <a:xfrm>
            <a:off x="659130" y="3604895"/>
            <a:ext cx="2523490" cy="453390"/>
          </a:xfrm>
          <a:prstGeom prst="rect">
            <a:avLst/>
          </a:prstGeom>
          <a:noFill/>
        </p:spPr>
        <p:txBody>
          <a:bodyPr wrap="square" rtlCol="0">
            <a:noAutofit/>
          </a:bodyPr>
          <a:p>
            <a:pPr algn="ctr"/>
            <a:r>
              <a:rPr lang="en-US" sz="1800" b="1">
                <a:solidFill>
                  <a:schemeClr val="bg1"/>
                </a:solidFill>
              </a:rPr>
              <a:t>Booleans</a:t>
            </a:r>
            <a:endParaRPr lang="en-US" sz="1800" b="1">
              <a:solidFill>
                <a:schemeClr val="bg1"/>
              </a:solidFill>
            </a:endParaRPr>
          </a:p>
        </p:txBody>
      </p:sp>
      <p:sp>
        <p:nvSpPr>
          <p:cNvPr id="45" name="Text Box 44"/>
          <p:cNvSpPr txBox="1"/>
          <p:nvPr/>
        </p:nvSpPr>
        <p:spPr>
          <a:xfrm>
            <a:off x="659130" y="4232910"/>
            <a:ext cx="2523490" cy="453390"/>
          </a:xfrm>
          <a:prstGeom prst="rect">
            <a:avLst/>
          </a:prstGeom>
          <a:noFill/>
        </p:spPr>
        <p:txBody>
          <a:bodyPr wrap="square" rtlCol="0">
            <a:noAutofit/>
          </a:bodyPr>
          <a:p>
            <a:pPr algn="ctr"/>
            <a:r>
              <a:rPr lang="en-US" sz="1800" b="1">
                <a:solidFill>
                  <a:schemeClr val="bg1"/>
                </a:solidFill>
              </a:rPr>
              <a:t>List</a:t>
            </a:r>
            <a:endParaRPr lang="en-US" sz="1800" b="1">
              <a:solidFill>
                <a:schemeClr val="bg1"/>
              </a:solidFill>
            </a:endParaRPr>
          </a:p>
        </p:txBody>
      </p:sp>
      <p:sp>
        <p:nvSpPr>
          <p:cNvPr id="46" name="Text Box 45"/>
          <p:cNvSpPr txBox="1"/>
          <p:nvPr/>
        </p:nvSpPr>
        <p:spPr>
          <a:xfrm>
            <a:off x="659130" y="5191125"/>
            <a:ext cx="2523490" cy="453390"/>
          </a:xfrm>
          <a:prstGeom prst="rect">
            <a:avLst/>
          </a:prstGeom>
          <a:noFill/>
        </p:spPr>
        <p:txBody>
          <a:bodyPr wrap="square" rtlCol="0">
            <a:noAutofit/>
          </a:bodyPr>
          <a:p>
            <a:pPr algn="ctr"/>
            <a:r>
              <a:rPr lang="en-US" sz="1800" b="1">
                <a:solidFill>
                  <a:schemeClr val="bg1"/>
                </a:solidFill>
              </a:rPr>
              <a:t>Maps</a:t>
            </a:r>
            <a:endParaRPr lang="en-US" sz="1800" b="1">
              <a:solidFill>
                <a:schemeClr val="bg1"/>
              </a:solidFill>
            </a:endParaRPr>
          </a:p>
        </p:txBody>
      </p:sp>
      <p:sp>
        <p:nvSpPr>
          <p:cNvPr id="47" name="Text Box 46"/>
          <p:cNvSpPr txBox="1"/>
          <p:nvPr/>
        </p:nvSpPr>
        <p:spPr>
          <a:xfrm>
            <a:off x="3658870" y="1923415"/>
            <a:ext cx="4749165" cy="453390"/>
          </a:xfrm>
          <a:prstGeom prst="rect">
            <a:avLst/>
          </a:prstGeom>
          <a:noFill/>
        </p:spPr>
        <p:txBody>
          <a:bodyPr wrap="square" rtlCol="0">
            <a:noAutofit/>
          </a:bodyPr>
          <a:p>
            <a:pPr algn="ctr"/>
            <a:r>
              <a:rPr lang="en-US" sz="1800" b="1">
                <a:solidFill>
                  <a:schemeClr val="bg1"/>
                </a:solidFill>
                <a:sym typeface="+mn-ea"/>
              </a:rPr>
              <a:t>Numbers</a:t>
            </a:r>
            <a:endParaRPr lang="en-US" sz="1800" b="1">
              <a:solidFill>
                <a:schemeClr val="bg1"/>
              </a:solidFill>
              <a:sym typeface="+mn-ea"/>
            </a:endParaRPr>
          </a:p>
          <a:p>
            <a:pPr algn="ctr"/>
            <a:endParaRPr lang="en-US" sz="1800" b="1">
              <a:solidFill>
                <a:schemeClr val="bg1"/>
              </a:solidFill>
            </a:endParaRPr>
          </a:p>
        </p:txBody>
      </p:sp>
      <p:sp>
        <p:nvSpPr>
          <p:cNvPr id="48" name="Text Box 47"/>
          <p:cNvSpPr txBox="1"/>
          <p:nvPr/>
        </p:nvSpPr>
        <p:spPr>
          <a:xfrm>
            <a:off x="3639185" y="2383790"/>
            <a:ext cx="4749165" cy="453390"/>
          </a:xfrm>
          <a:prstGeom prst="rect">
            <a:avLst/>
          </a:prstGeom>
          <a:noFill/>
        </p:spPr>
        <p:txBody>
          <a:bodyPr wrap="square" rtlCol="0">
            <a:noAutofit/>
          </a:bodyPr>
          <a:p>
            <a:pPr algn="ctr"/>
            <a:r>
              <a:rPr lang="en-US" sz="1800" b="1">
                <a:solidFill>
                  <a:schemeClr val="bg1"/>
                </a:solidFill>
                <a:sym typeface="+mn-ea"/>
              </a:rPr>
              <a:t>Number with decimal value</a:t>
            </a:r>
            <a:endParaRPr lang="en-US" sz="1800" b="1">
              <a:solidFill>
                <a:schemeClr val="bg1"/>
              </a:solidFill>
              <a:sym typeface="+mn-ea"/>
            </a:endParaRPr>
          </a:p>
          <a:p>
            <a:pPr algn="ctr"/>
            <a:endParaRPr lang="en-US" sz="1800" b="1">
              <a:solidFill>
                <a:schemeClr val="bg1"/>
              </a:solidFill>
            </a:endParaRPr>
          </a:p>
        </p:txBody>
      </p:sp>
      <p:sp>
        <p:nvSpPr>
          <p:cNvPr id="49" name="Text Box 48"/>
          <p:cNvSpPr txBox="1"/>
          <p:nvPr/>
        </p:nvSpPr>
        <p:spPr>
          <a:xfrm>
            <a:off x="3639185" y="3030855"/>
            <a:ext cx="4749165" cy="453390"/>
          </a:xfrm>
          <a:prstGeom prst="rect">
            <a:avLst/>
          </a:prstGeom>
          <a:noFill/>
        </p:spPr>
        <p:txBody>
          <a:bodyPr wrap="square" rtlCol="0">
            <a:noAutofit/>
          </a:bodyPr>
          <a:p>
            <a:pPr algn="ctr"/>
            <a:r>
              <a:rPr lang="en-US" sz="1800" b="1">
                <a:solidFill>
                  <a:schemeClr val="bg1"/>
                </a:solidFill>
                <a:sym typeface="+mn-ea"/>
              </a:rPr>
              <a:t>A sequence of characters</a:t>
            </a:r>
            <a:endParaRPr lang="en-US" sz="1800" b="1">
              <a:solidFill>
                <a:schemeClr val="bg1"/>
              </a:solidFill>
              <a:sym typeface="+mn-ea"/>
            </a:endParaRPr>
          </a:p>
        </p:txBody>
      </p:sp>
      <p:sp>
        <p:nvSpPr>
          <p:cNvPr id="50" name="Text Box 49"/>
          <p:cNvSpPr txBox="1"/>
          <p:nvPr/>
        </p:nvSpPr>
        <p:spPr>
          <a:xfrm>
            <a:off x="3656965" y="3524885"/>
            <a:ext cx="4749165" cy="568325"/>
          </a:xfrm>
          <a:prstGeom prst="rect">
            <a:avLst/>
          </a:prstGeom>
          <a:noFill/>
        </p:spPr>
        <p:txBody>
          <a:bodyPr wrap="square" rtlCol="0">
            <a:noAutofit/>
          </a:bodyPr>
          <a:p>
            <a:pPr algn="ctr"/>
            <a:r>
              <a:rPr lang="en-US" sz="1800" b="1">
                <a:solidFill>
                  <a:schemeClr val="bg1"/>
                </a:solidFill>
                <a:sym typeface="+mn-ea"/>
              </a:rPr>
              <a:t>Method of telling if an expression is true or false.</a:t>
            </a:r>
            <a:endParaRPr lang="en-US" sz="1800" b="1">
              <a:solidFill>
                <a:schemeClr val="bg1"/>
              </a:solidFill>
              <a:sym typeface="+mn-ea"/>
            </a:endParaRPr>
          </a:p>
        </p:txBody>
      </p:sp>
      <p:sp>
        <p:nvSpPr>
          <p:cNvPr id="51" name="Text Box 50"/>
          <p:cNvSpPr txBox="1"/>
          <p:nvPr/>
        </p:nvSpPr>
        <p:spPr>
          <a:xfrm>
            <a:off x="3658870" y="4232910"/>
            <a:ext cx="4749165" cy="453390"/>
          </a:xfrm>
          <a:prstGeom prst="rect">
            <a:avLst/>
          </a:prstGeom>
          <a:noFill/>
        </p:spPr>
        <p:txBody>
          <a:bodyPr wrap="square" rtlCol="0">
            <a:noAutofit/>
          </a:bodyPr>
          <a:p>
            <a:pPr algn="ctr"/>
            <a:r>
              <a:rPr lang="en-US" sz="1800" b="1">
                <a:solidFill>
                  <a:schemeClr val="bg1"/>
                </a:solidFill>
                <a:sym typeface="+mn-ea"/>
              </a:rPr>
              <a:t>An object to store more than one value</a:t>
            </a:r>
            <a:endParaRPr lang="en-US" sz="1800" b="1">
              <a:solidFill>
                <a:schemeClr val="bg1"/>
              </a:solidFill>
              <a:sym typeface="+mn-ea"/>
            </a:endParaRPr>
          </a:p>
        </p:txBody>
      </p:sp>
      <p:sp>
        <p:nvSpPr>
          <p:cNvPr id="52" name="Text Box 51"/>
          <p:cNvSpPr txBox="1"/>
          <p:nvPr/>
        </p:nvSpPr>
        <p:spPr>
          <a:xfrm>
            <a:off x="3658870" y="5191125"/>
            <a:ext cx="4749165" cy="453390"/>
          </a:xfrm>
          <a:prstGeom prst="rect">
            <a:avLst/>
          </a:prstGeom>
          <a:noFill/>
        </p:spPr>
        <p:txBody>
          <a:bodyPr wrap="square" rtlCol="0">
            <a:noAutofit/>
          </a:bodyPr>
          <a:p>
            <a:pPr algn="ctr"/>
            <a:r>
              <a:rPr lang="en-US" sz="1800" b="1">
                <a:solidFill>
                  <a:schemeClr val="bg1"/>
                </a:solidFill>
                <a:sym typeface="+mn-ea"/>
              </a:rPr>
              <a:t>An object to store more than one value</a:t>
            </a:r>
            <a:endParaRPr lang="en-US" sz="1800" b="1">
              <a:solidFill>
                <a:schemeClr val="bg1"/>
              </a:solidFill>
              <a:sym typeface="+mn-ea"/>
            </a:endParaRPr>
          </a:p>
        </p:txBody>
      </p:sp>
      <p:sp>
        <p:nvSpPr>
          <p:cNvPr id="53" name="Text Box 52"/>
          <p:cNvSpPr txBox="1"/>
          <p:nvPr/>
        </p:nvSpPr>
        <p:spPr>
          <a:xfrm>
            <a:off x="8823960" y="1923415"/>
            <a:ext cx="2523490" cy="453390"/>
          </a:xfrm>
          <a:prstGeom prst="rect">
            <a:avLst/>
          </a:prstGeom>
          <a:noFill/>
        </p:spPr>
        <p:txBody>
          <a:bodyPr wrap="square" rtlCol="0">
            <a:noAutofit/>
          </a:bodyPr>
          <a:p>
            <a:pPr algn="ctr"/>
            <a:r>
              <a:rPr lang="en-US" sz="1800" b="1">
                <a:solidFill>
                  <a:schemeClr val="bg1"/>
                </a:solidFill>
              </a:rPr>
              <a:t>Int x = 5;</a:t>
            </a:r>
            <a:endParaRPr lang="en-US" sz="1800" b="1">
              <a:solidFill>
                <a:schemeClr val="bg1"/>
              </a:solidFill>
            </a:endParaRPr>
          </a:p>
        </p:txBody>
      </p:sp>
      <p:sp>
        <p:nvSpPr>
          <p:cNvPr id="54" name="Text Box 53"/>
          <p:cNvSpPr txBox="1"/>
          <p:nvPr/>
        </p:nvSpPr>
        <p:spPr>
          <a:xfrm>
            <a:off x="8802370" y="2447290"/>
            <a:ext cx="2523490" cy="383540"/>
          </a:xfrm>
          <a:prstGeom prst="rect">
            <a:avLst/>
          </a:prstGeom>
          <a:noFill/>
        </p:spPr>
        <p:txBody>
          <a:bodyPr wrap="square" rtlCol="0">
            <a:noAutofit/>
          </a:bodyPr>
          <a:p>
            <a:pPr algn="ctr"/>
            <a:r>
              <a:rPr lang="en-US" sz="1800" b="1">
                <a:solidFill>
                  <a:schemeClr val="bg1"/>
                </a:solidFill>
              </a:rPr>
              <a:t>double = 0.5</a:t>
            </a:r>
            <a:r>
              <a:rPr lang="en-IN" altLang="en-US" sz="1800" b="1">
                <a:solidFill>
                  <a:schemeClr val="bg1"/>
                </a:solidFill>
              </a:rPr>
              <a:t>;</a:t>
            </a:r>
            <a:endParaRPr lang="en-IN" altLang="en-US" sz="1800" b="1">
              <a:solidFill>
                <a:schemeClr val="bg1"/>
              </a:solidFill>
            </a:endParaRPr>
          </a:p>
        </p:txBody>
      </p:sp>
      <p:sp>
        <p:nvSpPr>
          <p:cNvPr id="55" name="Text Box 54"/>
          <p:cNvSpPr txBox="1"/>
          <p:nvPr/>
        </p:nvSpPr>
        <p:spPr>
          <a:xfrm>
            <a:off x="8838565" y="2872105"/>
            <a:ext cx="2523490" cy="631825"/>
          </a:xfrm>
          <a:prstGeom prst="rect">
            <a:avLst/>
          </a:prstGeom>
          <a:noFill/>
        </p:spPr>
        <p:txBody>
          <a:bodyPr wrap="square" rtlCol="0">
            <a:noAutofit/>
          </a:bodyPr>
          <a:p>
            <a:pPr algn="ctr"/>
            <a:r>
              <a:rPr lang="en-US" sz="1800" b="1">
                <a:solidFill>
                  <a:schemeClr val="bg1"/>
                </a:solidFill>
              </a:rPr>
              <a:t>String x = “Hello World”;</a:t>
            </a:r>
            <a:endParaRPr lang="en-US" sz="1800" b="1">
              <a:solidFill>
                <a:schemeClr val="bg1"/>
              </a:solidFill>
            </a:endParaRPr>
          </a:p>
        </p:txBody>
      </p:sp>
      <p:sp>
        <p:nvSpPr>
          <p:cNvPr id="56" name="Text Box 55"/>
          <p:cNvSpPr txBox="1"/>
          <p:nvPr/>
        </p:nvSpPr>
        <p:spPr>
          <a:xfrm>
            <a:off x="8838565" y="3524885"/>
            <a:ext cx="2523490" cy="453390"/>
          </a:xfrm>
          <a:prstGeom prst="rect">
            <a:avLst/>
          </a:prstGeom>
          <a:noFill/>
        </p:spPr>
        <p:txBody>
          <a:bodyPr wrap="square" rtlCol="0">
            <a:noAutofit/>
          </a:bodyPr>
          <a:p>
            <a:pPr algn="ctr"/>
            <a:r>
              <a:rPr lang="en-US" sz="1800" b="1">
                <a:solidFill>
                  <a:schemeClr val="bg1"/>
                </a:solidFill>
              </a:rPr>
              <a:t>bool x = true; bool y = false;</a:t>
            </a:r>
            <a:endParaRPr lang="en-US" sz="1800" b="1">
              <a:solidFill>
                <a:schemeClr val="bg1"/>
              </a:solidFill>
            </a:endParaRPr>
          </a:p>
        </p:txBody>
      </p:sp>
      <p:sp>
        <p:nvSpPr>
          <p:cNvPr id="57" name="Text Box 56"/>
          <p:cNvSpPr txBox="1"/>
          <p:nvPr/>
        </p:nvSpPr>
        <p:spPr>
          <a:xfrm>
            <a:off x="8838565" y="4178300"/>
            <a:ext cx="2523490" cy="635635"/>
          </a:xfrm>
          <a:prstGeom prst="rect">
            <a:avLst/>
          </a:prstGeom>
          <a:noFill/>
        </p:spPr>
        <p:txBody>
          <a:bodyPr wrap="square" rtlCol="0">
            <a:noAutofit/>
          </a:bodyPr>
          <a:p>
            <a:pPr algn="ctr"/>
            <a:r>
              <a:rPr lang="en-US" sz="1800" b="1">
                <a:solidFill>
                  <a:schemeClr val="bg1"/>
                </a:solidFill>
              </a:rPr>
              <a:t>List pets = [</a:t>
            </a:r>
            <a:endParaRPr lang="en-US" sz="1800" b="1">
              <a:solidFill>
                <a:schemeClr val="bg1"/>
              </a:solidFill>
            </a:endParaRPr>
          </a:p>
          <a:p>
            <a:pPr algn="ctr"/>
            <a:r>
              <a:rPr lang="en-US" sz="1800" b="1">
                <a:solidFill>
                  <a:schemeClr val="bg1"/>
                </a:solidFill>
              </a:rPr>
              <a:t>“cat”,”Dog”,”Bird”];</a:t>
            </a:r>
            <a:endParaRPr lang="en-US" sz="1800" b="1">
              <a:solidFill>
                <a:schemeClr val="bg1"/>
              </a:solidFill>
            </a:endParaRPr>
          </a:p>
        </p:txBody>
      </p:sp>
      <p:sp>
        <p:nvSpPr>
          <p:cNvPr id="58" name="Text Box 57"/>
          <p:cNvSpPr txBox="1"/>
          <p:nvPr/>
        </p:nvSpPr>
        <p:spPr>
          <a:xfrm>
            <a:off x="8838565" y="4861560"/>
            <a:ext cx="2523490" cy="1108710"/>
          </a:xfrm>
          <a:prstGeom prst="rect">
            <a:avLst/>
          </a:prstGeom>
          <a:noFill/>
        </p:spPr>
        <p:txBody>
          <a:bodyPr wrap="square" rtlCol="0">
            <a:noAutofit/>
          </a:bodyPr>
          <a:p>
            <a:pPr algn="ctr"/>
            <a:r>
              <a:rPr lang="en-US" sz="1800" b="1">
                <a:solidFill>
                  <a:schemeClr val="bg1"/>
                </a:solidFill>
              </a:rPr>
              <a:t>Map fruits = {</a:t>
            </a:r>
            <a:endParaRPr lang="en-US" sz="1800" b="1">
              <a:solidFill>
                <a:schemeClr val="bg1"/>
              </a:solidFill>
            </a:endParaRPr>
          </a:p>
          <a:p>
            <a:pPr algn="ctr"/>
            <a:r>
              <a:rPr lang="en-US" sz="1800" b="1">
                <a:solidFill>
                  <a:schemeClr val="bg1"/>
                </a:solidFill>
              </a:rPr>
              <a:t>‘apple’ : 1,</a:t>
            </a:r>
            <a:endParaRPr lang="en-US" sz="1800" b="1">
              <a:solidFill>
                <a:schemeClr val="bg1"/>
              </a:solidFill>
            </a:endParaRPr>
          </a:p>
          <a:p>
            <a:pPr algn="ctr"/>
            <a:r>
              <a:rPr lang="en-US" sz="1800" b="1">
                <a:solidFill>
                  <a:schemeClr val="bg1"/>
                </a:solidFill>
              </a:rPr>
              <a:t>‘banana’ : 2,</a:t>
            </a:r>
            <a:endParaRPr lang="en-US" sz="1800" b="1">
              <a:solidFill>
                <a:schemeClr val="bg1"/>
              </a:solidFill>
            </a:endParaRPr>
          </a:p>
          <a:p>
            <a:pPr algn="ctr"/>
            <a:r>
              <a:rPr lang="en-US" sz="1800" b="1">
                <a:solidFill>
                  <a:schemeClr val="bg1"/>
                </a:solidFill>
              </a:rPr>
              <a:t>‘orange’ :3, }</a:t>
            </a:r>
            <a:endParaRPr lang="en-US" sz="18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55" name="Shape 155"/>
        <p:cNvGrpSpPr/>
        <p:nvPr/>
      </p:nvGrpSpPr>
      <p:grpSpPr>
        <a:xfrm>
          <a:off x="0" y="0"/>
          <a:ext cx="0" cy="0"/>
          <a:chOff x="0" y="0"/>
          <a:chExt cx="0" cy="0"/>
        </a:xfrm>
      </p:grpSpPr>
      <p:sp>
        <p:nvSpPr>
          <p:cNvPr id="156" name="Google Shape;156;p6"/>
          <p:cNvSpPr/>
          <p:nvPr/>
        </p:nvSpPr>
        <p:spPr>
          <a:xfrm>
            <a:off x="0" y="64770"/>
            <a:ext cx="2543175" cy="258381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57" name="Google Shape;157;p6"/>
          <p:cNvSpPr/>
          <p:nvPr/>
        </p:nvSpPr>
        <p:spPr>
          <a:xfrm>
            <a:off x="9566910" y="4328795"/>
            <a:ext cx="2625090" cy="24561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nvGrpSpPr>
          <p:cNvPr id="158" name="Google Shape;158;p6"/>
          <p:cNvGrpSpPr/>
          <p:nvPr/>
        </p:nvGrpSpPr>
        <p:grpSpPr>
          <a:xfrm>
            <a:off x="5495135" y="1042834"/>
            <a:ext cx="1201730" cy="313041"/>
            <a:chOff x="5495135" y="872654"/>
            <a:chExt cx="1201730" cy="313041"/>
          </a:xfrm>
        </p:grpSpPr>
        <p:sp>
          <p:nvSpPr>
            <p:cNvPr id="159" name="Google Shape;159;p6"/>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60" name="Google Shape;160;p6"/>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61" name="Google Shape;161;p6"/>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62" name="Google Shape;162;p6"/>
          <p:cNvSpPr txBox="1"/>
          <p:nvPr/>
        </p:nvSpPr>
        <p:spPr>
          <a:xfrm>
            <a:off x="9466580" y="-705485"/>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3" name="Google Shape;163;p6"/>
          <p:cNvSpPr/>
          <p:nvPr/>
        </p:nvSpPr>
        <p:spPr>
          <a:xfrm>
            <a:off x="1626235" y="1355725"/>
            <a:ext cx="8456930" cy="4733925"/>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txBox="1"/>
          <p:nvPr/>
        </p:nvSpPr>
        <p:spPr>
          <a:xfrm>
            <a:off x="3926523" y="285964"/>
            <a:ext cx="458533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Control Statement</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pic>
        <p:nvPicPr>
          <p:cNvPr id="165" name="Google Shape;165;p6"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pic>
        <p:nvPicPr>
          <p:cNvPr id="4" name="Picture 3" descr="controlstatement"/>
          <p:cNvPicPr>
            <a:picLocks noChangeAspect="1"/>
          </p:cNvPicPr>
          <p:nvPr/>
        </p:nvPicPr>
        <p:blipFill>
          <a:blip r:embed="rId2"/>
          <a:stretch>
            <a:fillRect/>
          </a:stretch>
        </p:blipFill>
        <p:spPr>
          <a:xfrm>
            <a:off x="1626235" y="1529080"/>
            <a:ext cx="8796020" cy="483235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69" name="Shape 169"/>
        <p:cNvGrpSpPr/>
        <p:nvPr/>
      </p:nvGrpSpPr>
      <p:grpSpPr>
        <a:xfrm>
          <a:off x="0" y="0"/>
          <a:ext cx="0" cy="0"/>
          <a:chOff x="0" y="0"/>
          <a:chExt cx="0" cy="0"/>
        </a:xfrm>
      </p:grpSpPr>
      <p:sp>
        <p:nvSpPr>
          <p:cNvPr id="170" name="Google Shape;170;p7"/>
          <p:cNvSpPr txBox="1"/>
          <p:nvPr/>
        </p:nvSpPr>
        <p:spPr>
          <a:xfrm>
            <a:off x="1586865" y="377190"/>
            <a:ext cx="8704580"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Selection Statement (Conditional)</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71" name="Google Shape;171;p7"/>
          <p:cNvGrpSpPr/>
          <p:nvPr/>
        </p:nvGrpSpPr>
        <p:grpSpPr>
          <a:xfrm>
            <a:off x="5069685" y="1154594"/>
            <a:ext cx="1201730" cy="313041"/>
            <a:chOff x="5495135" y="872654"/>
            <a:chExt cx="1201730" cy="313041"/>
          </a:xfrm>
        </p:grpSpPr>
        <p:sp>
          <p:nvSpPr>
            <p:cNvPr id="172" name="Google Shape;172;p7"/>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3" name="Google Shape;173;p7"/>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4" name="Google Shape;174;p7"/>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75" name="Google Shape;175;p7"/>
          <p:cNvSpPr txBox="1"/>
          <p:nvPr/>
        </p:nvSpPr>
        <p:spPr>
          <a:xfrm>
            <a:off x="552450" y="1537970"/>
            <a:ext cx="1132967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Selection statement allow you to control the flow of the program during the runtime in the basis of outcome of an expression or by state of a variable.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rot="10800000" flipH="1">
            <a:off x="263525" y="1709420"/>
            <a:ext cx="160020" cy="154305"/>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7" name="Google Shape;177;p7"/>
          <p:cNvSpPr txBox="1"/>
          <p:nvPr/>
        </p:nvSpPr>
        <p:spPr>
          <a:xfrm>
            <a:off x="423545" y="2614930"/>
            <a:ext cx="11156950" cy="181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ourgette" panose="02000603070400060004"/>
                <a:ea typeface="Courgette" panose="02000603070400060004"/>
                <a:cs typeface="Courgette" panose="02000603070400060004"/>
                <a:sym typeface="Courgette" panose="02000603070400060004"/>
              </a:rPr>
              <a:t>Eg:</a:t>
            </a:r>
            <a:endParaRPr sz="2800">
              <a:solidFill>
                <a:schemeClr val="lt1"/>
              </a:solidFill>
              <a:latin typeface="Courgette" panose="02000603070400060004"/>
              <a:ea typeface="Courgette" panose="02000603070400060004"/>
              <a:cs typeface="Courgette" panose="02000603070400060004"/>
              <a:sym typeface="Courgette" panose="020006030704000600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If a application needs to know whether a user is  male or female by giving the user two choices ie male or female, after the user response how would the application will know?</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txBox="1"/>
          <p:nvPr/>
        </p:nvSpPr>
        <p:spPr>
          <a:xfrm>
            <a:off x="552450" y="4542790"/>
            <a:ext cx="11329670" cy="1529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chemeClr val="lt1"/>
                </a:solidFill>
                <a:latin typeface="Calibri" panose="020F0502020204030204"/>
                <a:ea typeface="Calibri" panose="020F0502020204030204"/>
                <a:cs typeface="Calibri" panose="020F0502020204030204"/>
                <a:sym typeface="Calibri" panose="020F0502020204030204"/>
              </a:rPr>
              <a:t>There are two types of Selection(or condition) statements:</a:t>
            </a:r>
            <a:endParaRPr sz="32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If ...else if..else..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Switch.. case..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9" name="Google Shape;179;p7"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par>
                                <p:cTn id="18" presetID="10" presetClass="entr" presetSubtype="0" fill="hold" nodeType="withEffect">
                                  <p:stCondLst>
                                    <p:cond delay="0"/>
                                  </p:stCondLst>
                                  <p:childTnLst>
                                    <p:set>
                                      <p:cBhvr>
                                        <p:cTn id="19" dur="1" fill="hold">
                                          <p:stCondLst>
                                            <p:cond delay="0"/>
                                          </p:stCondLst>
                                        </p:cTn>
                                        <p:tgtEl>
                                          <p:spTgt spid="176"/>
                                        </p:tgtEl>
                                        <p:attrNameLst>
                                          <p:attrName>style.visibility</p:attrName>
                                        </p:attrNameLst>
                                      </p:cBhvr>
                                      <p:to>
                                        <p:strVal val="visible"/>
                                      </p:to>
                                    </p:set>
                                    <p:animEffect transition="in" filter="fade">
                                      <p:cBhvr>
                                        <p:cTn id="20" dur="1000"/>
                                        <p:tgtEl>
                                          <p:spTgt spid="1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Effect transition="in" filter="fade">
                                      <p:cBhvr>
                                        <p:cTn id="25" dur="1000"/>
                                        <p:tgtEl>
                                          <p:spTgt spid="17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83" name="Shape 183"/>
        <p:cNvGrpSpPr/>
        <p:nvPr/>
      </p:nvGrpSpPr>
      <p:grpSpPr>
        <a:xfrm>
          <a:off x="0" y="0"/>
          <a:ext cx="0" cy="0"/>
          <a:chOff x="0" y="0"/>
          <a:chExt cx="0" cy="0"/>
        </a:xfrm>
      </p:grpSpPr>
      <p:sp>
        <p:nvSpPr>
          <p:cNvPr id="184" name="Google Shape;184;p8"/>
          <p:cNvSpPr txBox="1"/>
          <p:nvPr/>
        </p:nvSpPr>
        <p:spPr>
          <a:xfrm>
            <a:off x="513080" y="1061085"/>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185" name="Google Shape;185;p8"/>
          <p:cNvSpPr txBox="1"/>
          <p:nvPr/>
        </p:nvSpPr>
        <p:spPr>
          <a:xfrm>
            <a:off x="5268596" y="261834"/>
            <a:ext cx="52197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 </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186" name="Google Shape;186;p8"/>
          <p:cNvSpPr txBox="1"/>
          <p:nvPr/>
        </p:nvSpPr>
        <p:spPr>
          <a:xfrm>
            <a:off x="513080" y="3838575"/>
            <a:ext cx="6832600" cy="11423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7" name="Google Shape;187;p8"/>
          <p:cNvPicPr preferRelativeResize="0"/>
          <p:nvPr/>
        </p:nvPicPr>
        <p:blipFill rotWithShape="1">
          <a:blip r:embed="rId1"/>
          <a:srcRect/>
          <a:stretch>
            <a:fillRect/>
          </a:stretch>
        </p:blipFill>
        <p:spPr>
          <a:xfrm>
            <a:off x="7625080" y="1459865"/>
            <a:ext cx="3892550" cy="2073910"/>
          </a:xfrm>
          <a:prstGeom prst="rect">
            <a:avLst/>
          </a:prstGeom>
          <a:noFill/>
          <a:ln>
            <a:noFill/>
          </a:ln>
        </p:spPr>
      </p:pic>
      <p:pic>
        <p:nvPicPr>
          <p:cNvPr id="188" name="Google Shape;188;p8" descr="syntax"/>
          <p:cNvPicPr preferRelativeResize="0"/>
          <p:nvPr/>
        </p:nvPicPr>
        <p:blipFill rotWithShape="1">
          <a:blip r:embed="rId2"/>
          <a:srcRect b="49476"/>
          <a:stretch>
            <a:fillRect/>
          </a:stretch>
        </p:blipFill>
        <p:spPr>
          <a:xfrm>
            <a:off x="1512570" y="1716405"/>
            <a:ext cx="4786630" cy="1560195"/>
          </a:xfrm>
          <a:prstGeom prst="rect">
            <a:avLst/>
          </a:prstGeom>
          <a:noFill/>
          <a:ln>
            <a:noFill/>
          </a:ln>
        </p:spPr>
      </p:pic>
      <p:sp>
        <p:nvSpPr>
          <p:cNvPr id="189" name="Google Shape;189;p8"/>
          <p:cNvSpPr txBox="1"/>
          <p:nvPr/>
        </p:nvSpPr>
        <p:spPr>
          <a:xfrm>
            <a:off x="7625080" y="1061085"/>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0" name="Google Shape;190;p8"/>
          <p:cNvSpPr txBox="1"/>
          <p:nvPr/>
        </p:nvSpPr>
        <p:spPr>
          <a:xfrm>
            <a:off x="7625080" y="378714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1" name="Google Shape;191;p8"/>
          <p:cNvPicPr preferRelativeResize="0"/>
          <p:nvPr/>
        </p:nvPicPr>
        <p:blipFill rotWithShape="1">
          <a:blip r:embed="rId3"/>
          <a:srcRect/>
          <a:stretch>
            <a:fillRect/>
          </a:stretch>
        </p:blipFill>
        <p:spPr>
          <a:xfrm>
            <a:off x="7625080" y="4185920"/>
            <a:ext cx="3806190" cy="1353820"/>
          </a:xfrm>
          <a:prstGeom prst="rect">
            <a:avLst/>
          </a:prstGeom>
          <a:noFill/>
          <a:ln>
            <a:noFill/>
          </a:ln>
        </p:spPr>
      </p:pic>
      <p:pic>
        <p:nvPicPr>
          <p:cNvPr id="192" name="Google Shape;192;p8"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par>
                                <p:cTn id="13" presetID="10" presetClass="entr" presetSubtype="0" fill="hold" nodeType="withEffect">
                                  <p:stCondLst>
                                    <p:cond delay="0"/>
                                  </p:stCondLst>
                                  <p:childTnLst>
                                    <p:set>
                                      <p:cBhvr>
                                        <p:cTn id="14" dur="1" fill="hold">
                                          <p:stCondLst>
                                            <p:cond delay="0"/>
                                          </p:stCondLst>
                                        </p:cTn>
                                        <p:tgtEl>
                                          <p:spTgt spid="188"/>
                                        </p:tgtEl>
                                        <p:attrNameLst>
                                          <p:attrName>style.visibility</p:attrName>
                                        </p:attrNameLst>
                                      </p:cBhvr>
                                      <p:to>
                                        <p:strVal val="visible"/>
                                      </p:to>
                                    </p:set>
                                    <p:animEffect transition="in" filter="fade">
                                      <p:cBhvr>
                                        <p:cTn id="15" dur="1000"/>
                                        <p:tgtEl>
                                          <p:spTgt spid="188"/>
                                        </p:tgtEl>
                                      </p:cBhvr>
                                    </p:animEffect>
                                  </p:childTnLst>
                                </p:cTn>
                              </p:par>
                              <p:par>
                                <p:cTn id="16" presetID="10" presetClass="entr" presetSubtype="0" fill="hold" nodeType="withEffect">
                                  <p:stCondLst>
                                    <p:cond delay="0"/>
                                  </p:stCondLst>
                                  <p:childTnLst>
                                    <p:set>
                                      <p:cBhvr>
                                        <p:cTn id="17" dur="1" fill="hold">
                                          <p:stCondLst>
                                            <p:cond delay="0"/>
                                          </p:stCondLst>
                                        </p:cTn>
                                        <p:tgtEl>
                                          <p:spTgt spid="186"/>
                                        </p:tgtEl>
                                        <p:attrNameLst>
                                          <p:attrName>style.visibility</p:attrName>
                                        </p:attrNameLst>
                                      </p:cBhvr>
                                      <p:to>
                                        <p:strVal val="visible"/>
                                      </p:to>
                                    </p:set>
                                    <p:animEffect transition="in" filter="fade">
                                      <p:cBhvr>
                                        <p:cTn id="18" dur="1000"/>
                                        <p:tgtEl>
                                          <p:spTgt spid="18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fade">
                                      <p:cBhvr>
                                        <p:cTn id="23" dur="1000"/>
                                        <p:tgtEl>
                                          <p:spTgt spid="187"/>
                                        </p:tgtEl>
                                      </p:cBhvr>
                                    </p:animEffect>
                                  </p:childTnLst>
                                </p:cTn>
                              </p:par>
                              <p:par>
                                <p:cTn id="24" presetID="10" presetClass="entr" presetSubtype="0" fill="hold" nodeType="withEffect">
                                  <p:stCondLst>
                                    <p:cond delay="0"/>
                                  </p:stCondLst>
                                  <p:childTnLst>
                                    <p:set>
                                      <p:cBhvr>
                                        <p:cTn id="25" dur="1" fill="hold">
                                          <p:stCondLst>
                                            <p:cond delay="0"/>
                                          </p:stCondLst>
                                        </p:cTn>
                                        <p:tgtEl>
                                          <p:spTgt spid="189"/>
                                        </p:tgtEl>
                                        <p:attrNameLst>
                                          <p:attrName>style.visibility</p:attrName>
                                        </p:attrNameLst>
                                      </p:cBhvr>
                                      <p:to>
                                        <p:strVal val="visible"/>
                                      </p:to>
                                    </p:set>
                                    <p:animEffect transition="in" filter="fade">
                                      <p:cBhvr>
                                        <p:cTn id="26" dur="1000"/>
                                        <p:tgtEl>
                                          <p:spTgt spid="18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1"/>
                                        </p:tgtEl>
                                        <p:attrNameLst>
                                          <p:attrName>style.visibility</p:attrName>
                                        </p:attrNameLst>
                                      </p:cBhvr>
                                      <p:to>
                                        <p:strVal val="visible"/>
                                      </p:to>
                                    </p:set>
                                    <p:animEffect transition="in" filter="fade">
                                      <p:cBhvr>
                                        <p:cTn id="31" dur="1000"/>
                                        <p:tgtEl>
                                          <p:spTgt spid="191"/>
                                        </p:tgtEl>
                                      </p:cBhvr>
                                    </p:animEffect>
                                  </p:childTnLst>
                                </p:cTn>
                              </p:par>
                              <p:par>
                                <p:cTn id="32" presetID="10" presetClass="entr" presetSubtype="0" fill="hold" nodeType="withEffect">
                                  <p:stCondLst>
                                    <p:cond delay="0"/>
                                  </p:stCondLst>
                                  <p:childTnLst>
                                    <p:set>
                                      <p:cBhvr>
                                        <p:cTn id="33" dur="1" fill="hold">
                                          <p:stCondLst>
                                            <p:cond delay="0"/>
                                          </p:stCondLst>
                                        </p:cTn>
                                        <p:tgtEl>
                                          <p:spTgt spid="190"/>
                                        </p:tgtEl>
                                        <p:attrNameLst>
                                          <p:attrName>style.visibility</p:attrName>
                                        </p:attrNameLst>
                                      </p:cBhvr>
                                      <p:to>
                                        <p:strVal val="visible"/>
                                      </p:to>
                                    </p:set>
                                    <p:animEffect transition="in" filter="fade">
                                      <p:cBhvr>
                                        <p:cTn id="34"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09" name="Shape 209"/>
        <p:cNvGrpSpPr/>
        <p:nvPr/>
      </p:nvGrpSpPr>
      <p:grpSpPr>
        <a:xfrm>
          <a:off x="0" y="0"/>
          <a:ext cx="0" cy="0"/>
          <a:chOff x="0" y="0"/>
          <a:chExt cx="0" cy="0"/>
        </a:xfrm>
      </p:grpSpPr>
      <p:sp>
        <p:nvSpPr>
          <p:cNvPr id="210" name="Google Shape;210;p10"/>
          <p:cNvSpPr txBox="1"/>
          <p:nvPr/>
        </p:nvSpPr>
        <p:spPr>
          <a:xfrm>
            <a:off x="367665" y="95758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p10"/>
          <p:cNvSpPr txBox="1"/>
          <p:nvPr/>
        </p:nvSpPr>
        <p:spPr>
          <a:xfrm>
            <a:off x="4318636" y="261834"/>
            <a:ext cx="203581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If...else if..</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212" name="Google Shape;212;p10"/>
          <p:cNvPicPr preferRelativeResize="0"/>
          <p:nvPr/>
        </p:nvPicPr>
        <p:blipFill rotWithShape="1">
          <a:blip r:embed="rId1"/>
          <a:srcRect/>
          <a:stretch>
            <a:fillRect/>
          </a:stretch>
        </p:blipFill>
        <p:spPr>
          <a:xfrm>
            <a:off x="6978015" y="1356360"/>
            <a:ext cx="4216400" cy="2737485"/>
          </a:xfrm>
          <a:prstGeom prst="rect">
            <a:avLst/>
          </a:prstGeom>
          <a:noFill/>
          <a:ln>
            <a:noFill/>
          </a:ln>
        </p:spPr>
      </p:pic>
      <p:pic>
        <p:nvPicPr>
          <p:cNvPr id="213" name="Google Shape;213;p10"/>
          <p:cNvPicPr preferRelativeResize="0"/>
          <p:nvPr/>
        </p:nvPicPr>
        <p:blipFill rotWithShape="1">
          <a:blip r:embed="rId2"/>
          <a:srcRect/>
          <a:stretch>
            <a:fillRect/>
          </a:stretch>
        </p:blipFill>
        <p:spPr>
          <a:xfrm>
            <a:off x="6978015" y="4581525"/>
            <a:ext cx="4216400" cy="1381760"/>
          </a:xfrm>
          <a:prstGeom prst="rect">
            <a:avLst/>
          </a:prstGeom>
          <a:noFill/>
          <a:ln>
            <a:noFill/>
          </a:ln>
        </p:spPr>
      </p:pic>
      <p:sp>
        <p:nvSpPr>
          <p:cNvPr id="214" name="Google Shape;214;p10"/>
          <p:cNvSpPr txBox="1"/>
          <p:nvPr/>
        </p:nvSpPr>
        <p:spPr>
          <a:xfrm>
            <a:off x="6978015" y="957580"/>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 name="Google Shape;215;p10"/>
          <p:cNvSpPr txBox="1"/>
          <p:nvPr/>
        </p:nvSpPr>
        <p:spPr>
          <a:xfrm>
            <a:off x="6978015" y="42056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16" name="Google Shape;216;p10"/>
          <p:cNvPicPr preferRelativeResize="0"/>
          <p:nvPr/>
        </p:nvPicPr>
        <p:blipFill rotWithShape="1">
          <a:blip r:embed="rId3"/>
          <a:srcRect/>
          <a:stretch>
            <a:fillRect/>
          </a:stretch>
        </p:blipFill>
        <p:spPr>
          <a:xfrm>
            <a:off x="958850" y="1573530"/>
            <a:ext cx="4808220" cy="1943100"/>
          </a:xfrm>
          <a:prstGeom prst="rect">
            <a:avLst/>
          </a:prstGeom>
          <a:noFill/>
          <a:ln>
            <a:noFill/>
          </a:ln>
        </p:spPr>
      </p:pic>
      <p:sp>
        <p:nvSpPr>
          <p:cNvPr id="217" name="Google Shape;217;p10"/>
          <p:cNvSpPr txBox="1"/>
          <p:nvPr/>
        </p:nvSpPr>
        <p:spPr>
          <a:xfrm>
            <a:off x="548640" y="3733800"/>
            <a:ext cx="6350000" cy="26765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else if: through this statement we can specify as much conditions as we want and execute the code only when the condition is true. (This statement will only checked or comes after if statement or else if.)</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18" name="Google Shape;218;p10"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childTnLst>
                                </p:cTn>
                              </p:par>
                              <p:par>
                                <p:cTn id="13" presetID="10" presetClass="entr" presetSubtype="0" fill="hold" nodeType="with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1000"/>
                                        <p:tgtEl>
                                          <p:spTgt spid="216"/>
                                        </p:tgtEl>
                                      </p:cBhvr>
                                    </p:animEffect>
                                  </p:childTnLst>
                                </p:cTn>
                              </p:par>
                              <p:par>
                                <p:cTn id="16" presetID="10" presetClass="entr" presetSubtype="0" fill="hold" nodeType="with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1000"/>
                                        <p:tgtEl>
                                          <p:spTgt spid="2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4"/>
                                        </p:tgtEl>
                                        <p:attrNameLst>
                                          <p:attrName>style.visibility</p:attrName>
                                        </p:attrNameLst>
                                      </p:cBhvr>
                                      <p:to>
                                        <p:strVal val="visible"/>
                                      </p:to>
                                    </p:set>
                                    <p:animEffect transition="in" filter="fade">
                                      <p:cBhvr>
                                        <p:cTn id="23" dur="1000"/>
                                        <p:tgtEl>
                                          <p:spTgt spid="214"/>
                                        </p:tgtEl>
                                      </p:cBhvr>
                                    </p:animEffect>
                                  </p:childTnLst>
                                </p:cTn>
                              </p:par>
                              <p:par>
                                <p:cTn id="24" presetID="10" presetClass="entr" presetSubtype="0" fill="hold" nodeType="withEffect">
                                  <p:stCondLst>
                                    <p:cond delay="0"/>
                                  </p:stCondLst>
                                  <p:childTnLst>
                                    <p:set>
                                      <p:cBhvr>
                                        <p:cTn id="25" dur="1" fill="hold">
                                          <p:stCondLst>
                                            <p:cond delay="0"/>
                                          </p:stCondLst>
                                        </p:cTn>
                                        <p:tgtEl>
                                          <p:spTgt spid="212"/>
                                        </p:tgtEl>
                                        <p:attrNameLst>
                                          <p:attrName>style.visibility</p:attrName>
                                        </p:attrNameLst>
                                      </p:cBhvr>
                                      <p:to>
                                        <p:strVal val="visible"/>
                                      </p:to>
                                    </p:set>
                                    <p:animEffect transition="in" filter="fade">
                                      <p:cBhvr>
                                        <p:cTn id="26" dur="1000"/>
                                        <p:tgtEl>
                                          <p:spTgt spid="2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5"/>
                                        </p:tgtEl>
                                        <p:attrNameLst>
                                          <p:attrName>style.visibility</p:attrName>
                                        </p:attrNameLst>
                                      </p:cBhvr>
                                      <p:to>
                                        <p:strVal val="visible"/>
                                      </p:to>
                                    </p:set>
                                    <p:animEffect transition="in" filter="fade">
                                      <p:cBhvr>
                                        <p:cTn id="31" dur="1000"/>
                                        <p:tgtEl>
                                          <p:spTgt spid="215"/>
                                        </p:tgtEl>
                                      </p:cBhvr>
                                    </p:animEffect>
                                  </p:childTnLst>
                                </p:cTn>
                              </p:par>
                              <p:par>
                                <p:cTn id="32" presetID="10" presetClass="entr" presetSubtype="0" fill="hold" nodeType="withEffect">
                                  <p:stCondLst>
                                    <p:cond delay="0"/>
                                  </p:stCondLst>
                                  <p:childTnLst>
                                    <p:set>
                                      <p:cBhvr>
                                        <p:cTn id="33" dur="1" fill="hold">
                                          <p:stCondLst>
                                            <p:cond delay="0"/>
                                          </p:stCondLst>
                                        </p:cTn>
                                        <p:tgtEl>
                                          <p:spTgt spid="213"/>
                                        </p:tgtEl>
                                        <p:attrNameLst>
                                          <p:attrName>style.visibility</p:attrName>
                                        </p:attrNameLst>
                                      </p:cBhvr>
                                      <p:to>
                                        <p:strVal val="visible"/>
                                      </p:to>
                                    </p:set>
                                    <p:animEffect transition="in" filter="fade">
                                      <p:cBhvr>
                                        <p:cTn id="34"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3866</Words>
  <Application>WPS Presentation</Application>
  <PresentationFormat/>
  <Paragraphs>212</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Calibri</vt:lpstr>
      <vt:lpstr>Noto Sans Symbols</vt:lpstr>
      <vt:lpstr>Segoe Print</vt:lpstr>
      <vt:lpstr>Courgette</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 飞</dc:creator>
  <cp:lastModifiedBy>Thasni</cp:lastModifiedBy>
  <cp:revision>9</cp:revision>
  <dcterms:created xsi:type="dcterms:W3CDTF">2024-09-12T12:03:00Z</dcterms:created>
  <dcterms:modified xsi:type="dcterms:W3CDTF">2024-10-08T05:44:47Z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1033-12.2.0.18283</vt:lpwstr>
  </property>
  <property fmtid="{D5CDD505-2E9C-101B-9397-08002B2CF9AE}" pid="3" name="ICV">
    <vt:lpwstr>155E2B5C102E402FA0C96C206122080C_13</vt:lpwstr>
  </property>
</Properties>
</file>