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uHx0iVD9wZpT0Hmpjia5Sdab/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7.xml"/><Relationship Id="rId22" Type="http://schemas.openxmlformats.org/officeDocument/2006/relationships/font" Target="fonts/GillSans-regular.fntdata"/><Relationship Id="rId10" Type="http://schemas.openxmlformats.org/officeDocument/2006/relationships/slide" Target="slides/slide6.xml"/><Relationship Id="rId21" Type="http://schemas.openxmlformats.org/officeDocument/2006/relationships/font" Target="fonts/Play-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Gill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solidFill>
                  <a:srgbClr val="0D0D0D"/>
                </a:solidFill>
                <a:latin typeface="Arial"/>
                <a:ea typeface="Arial"/>
                <a:cs typeface="Arial"/>
                <a:sym typeface="Arial"/>
              </a:rPr>
              <a:t>Hello everyone, welcome to our session on "Unleashing The Power of Forms, Media and Accessibility in flutter." In this presentation We will cover Forms and user input, Essential Form Widgets, Form validation, Ensuring Data Integrity, </a:t>
            </a:r>
            <a:r>
              <a:rPr lang="en-US" sz="1100">
                <a:solidFill>
                  <a:srgbClr val="0D0D0D"/>
                </a:solidFill>
                <a:latin typeface="Arial"/>
                <a:ea typeface="Arial"/>
                <a:cs typeface="Arial"/>
                <a:sym typeface="Arial"/>
              </a:rPr>
              <a:t>Custom</a:t>
            </a:r>
            <a:r>
              <a:rPr lang="en-US" sz="1100">
                <a:solidFill>
                  <a:srgbClr val="0D0D0D"/>
                </a:solidFill>
                <a:latin typeface="Arial"/>
                <a:ea typeface="Arial"/>
                <a:cs typeface="Arial"/>
                <a:sym typeface="Arial"/>
              </a:rPr>
              <a:t> validation methods, Displaying error using UI, Working with Media, Flutter Building Adaptive apps and Flutter Accessibility in apps  </a:t>
            </a:r>
            <a:endParaRPr b="0" i="0" sz="1200" u="none" cap="none" strike="noStrike">
              <a:solidFill>
                <a:schemeClr val="dk1"/>
              </a:solidFill>
              <a:latin typeface="Calibri"/>
              <a:ea typeface="Calibri"/>
              <a:cs typeface="Calibri"/>
              <a:sym typeface="Calibri"/>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8eeaae21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68eeaae215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Ensuring Data Integrity:</a:t>
            </a:r>
            <a:endParaRPr/>
          </a:p>
          <a:p>
            <a:pPr indent="0" lvl="0" marL="0" rtl="0" algn="l">
              <a:lnSpc>
                <a:spcPct val="100000"/>
              </a:lnSpc>
              <a:spcBef>
                <a:spcPts val="0"/>
              </a:spcBef>
              <a:spcAft>
                <a:spcPts val="0"/>
              </a:spcAft>
              <a:buSzPts val="1400"/>
              <a:buNone/>
            </a:pPr>
            <a:r>
              <a:rPr lang="en-US"/>
              <a:t>Form validation plays a crucial role in guaranteeing accurate and complete user input</a:t>
            </a:r>
            <a:endParaRPr/>
          </a:p>
          <a:p>
            <a:pPr indent="0" lvl="0" marL="0" rtl="0" algn="l">
              <a:lnSpc>
                <a:spcPct val="100000"/>
              </a:lnSpc>
              <a:spcBef>
                <a:spcPts val="0"/>
              </a:spcBef>
              <a:spcAft>
                <a:spcPts val="0"/>
              </a:spcAft>
              <a:buSzPts val="1400"/>
              <a:buNone/>
            </a:pPr>
            <a:r>
              <a:rPr lang="en-US"/>
              <a:t>Flutter offers various validation techniques to enforce input rules and prevent invalid data submission</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p:txBody>
      </p:sp>
      <p:sp>
        <p:nvSpPr>
          <p:cNvPr id="209" name="Google Shape;209;g268eeaae215_1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8eeaae215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68eeaae215_1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Custom Validation Methods:</a:t>
            </a:r>
            <a:endParaRPr/>
          </a:p>
          <a:p>
            <a:pPr indent="0" lvl="0" marL="0" rtl="0" algn="l">
              <a:spcBef>
                <a:spcPts val="0"/>
              </a:spcBef>
              <a:spcAft>
                <a:spcPts val="0"/>
              </a:spcAft>
              <a:buClr>
                <a:schemeClr val="dk1"/>
              </a:buClr>
              <a:buSzPts val="1400"/>
              <a:buFont typeface="Arial"/>
              <a:buNone/>
            </a:pPr>
            <a:r>
              <a:rPr lang="en-US"/>
              <a:t>Implement custom validation logic to handle specific input requirements</a:t>
            </a:r>
            <a:endParaRPr/>
          </a:p>
          <a:p>
            <a:pPr indent="0" lvl="0" marL="0" rtl="0" algn="l">
              <a:spcBef>
                <a:spcPts val="0"/>
              </a:spcBef>
              <a:spcAft>
                <a:spcPts val="0"/>
              </a:spcAft>
              <a:buClr>
                <a:schemeClr val="dk1"/>
              </a:buClr>
              <a:buSzPts val="1400"/>
              <a:buFont typeface="Arial"/>
              <a:buNone/>
            </a:pPr>
            <a:r>
              <a:rPr lang="en-US"/>
              <a:t>Validate input patterns, lengths, and data formats</a:t>
            </a:r>
            <a:endParaRPr/>
          </a:p>
          <a:p>
            <a:pPr indent="0" lvl="0" marL="0" rtl="0" algn="l">
              <a:spcBef>
                <a:spcPts val="0"/>
              </a:spcBef>
              <a:spcAft>
                <a:spcPts val="0"/>
              </a:spcAft>
              <a:buClr>
                <a:schemeClr val="dk1"/>
              </a:buClr>
              <a:buSzPts val="1400"/>
              <a:buFont typeface="Arial"/>
              <a:buNone/>
            </a:pPr>
            <a:r>
              <a:rPr lang="en-US"/>
              <a:t>Display error messages to guide users towards valid input</a:t>
            </a:r>
            <a:endParaRPr/>
          </a:p>
        </p:txBody>
      </p:sp>
      <p:sp>
        <p:nvSpPr>
          <p:cNvPr id="223" name="Google Shape;223;g268eeaae215_1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8eeaae215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68eeaae215_1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D</a:t>
            </a:r>
            <a:r>
              <a:rPr lang="en-US"/>
              <a:t>isplaying Error Using UI</a:t>
            </a:r>
            <a:endParaRPr/>
          </a:p>
          <a:p>
            <a:pPr indent="0" lvl="0" marL="0" rtl="0" algn="l">
              <a:spcBef>
                <a:spcPts val="0"/>
              </a:spcBef>
              <a:spcAft>
                <a:spcPts val="0"/>
              </a:spcAft>
              <a:buSzPts val="1400"/>
              <a:buNone/>
            </a:pPr>
            <a:r>
              <a:rPr lang="en-US"/>
              <a:t>Leverage InputDecorations to provide visual feedback during validation</a:t>
            </a:r>
            <a:endParaRPr/>
          </a:p>
          <a:p>
            <a:pPr indent="0" lvl="0" marL="0" rtl="0" algn="l">
              <a:spcBef>
                <a:spcPts val="0"/>
              </a:spcBef>
              <a:spcAft>
                <a:spcPts val="0"/>
              </a:spcAft>
              <a:buSzPts val="1400"/>
              <a:buNone/>
            </a:pPr>
            <a:r>
              <a:rPr lang="en-US"/>
              <a:t>Display error messages and highlight invalid input fields</a:t>
            </a:r>
            <a:endParaRPr/>
          </a:p>
          <a:p>
            <a:pPr indent="0" lvl="0" marL="0" rtl="0" algn="l">
              <a:spcBef>
                <a:spcPts val="0"/>
              </a:spcBef>
              <a:spcAft>
                <a:spcPts val="0"/>
              </a:spcAft>
              <a:buSzPts val="1400"/>
              <a:buNone/>
            </a:pPr>
            <a:r>
              <a:rPr lang="en-US"/>
              <a:t>Enhance user understanding of input errors and improve form usability</a:t>
            </a:r>
            <a:endParaRPr/>
          </a:p>
          <a:p>
            <a:pPr indent="0" lvl="0" marL="0" rtl="0" algn="l">
              <a:spcBef>
                <a:spcPts val="0"/>
              </a:spcBef>
              <a:spcAft>
                <a:spcPts val="0"/>
              </a:spcAft>
              <a:buSzPts val="1400"/>
              <a:buNone/>
            </a:pPr>
            <a:r>
              <a:t/>
            </a:r>
            <a:endParaRPr/>
          </a:p>
          <a:p>
            <a:pPr indent="0" lvl="0" marL="0" rtl="0" algn="l">
              <a:spcBef>
                <a:spcPts val="0"/>
              </a:spcBef>
              <a:spcAft>
                <a:spcPts val="0"/>
              </a:spcAft>
              <a:buSzPts val="1400"/>
              <a:buNone/>
            </a:pPr>
            <a:r>
              <a:t/>
            </a:r>
            <a:endParaRPr/>
          </a:p>
        </p:txBody>
      </p:sp>
      <p:sp>
        <p:nvSpPr>
          <p:cNvPr id="237" name="Google Shape;237;g268eeaae215_1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Displaying </a:t>
            </a:r>
            <a:r>
              <a:rPr lang="en-US"/>
              <a:t>Images:</a:t>
            </a:r>
            <a:endParaRPr/>
          </a:p>
          <a:p>
            <a:pPr indent="0" lvl="0" marL="0" rtl="0" algn="l">
              <a:lnSpc>
                <a:spcPct val="100000"/>
              </a:lnSpc>
              <a:spcBef>
                <a:spcPts val="0"/>
              </a:spcBef>
              <a:spcAft>
                <a:spcPts val="0"/>
              </a:spcAft>
              <a:buSzPts val="1400"/>
              <a:buNone/>
            </a:pPr>
            <a:r>
              <a:rPr lang="en-US"/>
              <a:t>Images add visual appeal and convey information effectively in Flutter apps</a:t>
            </a:r>
            <a:endParaRPr/>
          </a:p>
          <a:p>
            <a:pPr indent="0" lvl="0" marL="0" rtl="0" algn="l">
              <a:lnSpc>
                <a:spcPct val="100000"/>
              </a:lnSpc>
              <a:spcBef>
                <a:spcPts val="0"/>
              </a:spcBef>
              <a:spcAft>
                <a:spcPts val="0"/>
              </a:spcAft>
              <a:buSzPts val="1400"/>
              <a:buNone/>
            </a:pPr>
            <a:r>
              <a:rPr lang="en-US"/>
              <a:t>Display images from various sources, including assets, network, and external storage</a:t>
            </a:r>
            <a:endParaRPr/>
          </a:p>
          <a:p>
            <a:pPr indent="0" lvl="0" marL="0" rtl="0" algn="l">
              <a:lnSpc>
                <a:spcPct val="100000"/>
              </a:lnSpc>
              <a:spcBef>
                <a:spcPts val="0"/>
              </a:spcBef>
              <a:spcAft>
                <a:spcPts val="0"/>
              </a:spcAft>
              <a:buSzPts val="1400"/>
              <a:buNone/>
            </a:pPr>
            <a:r>
              <a:rPr lang="en-US"/>
              <a:t>Utilize Image widget to manage image properties, resizing, and applying filters</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Enhancing with Icons:</a:t>
            </a:r>
            <a:endParaRPr/>
          </a:p>
          <a:p>
            <a:pPr indent="0" lvl="0" marL="0" rtl="0" algn="l">
              <a:lnSpc>
                <a:spcPct val="100000"/>
              </a:lnSpc>
              <a:spcBef>
                <a:spcPts val="0"/>
              </a:spcBef>
              <a:spcAft>
                <a:spcPts val="0"/>
              </a:spcAft>
              <a:buSzPts val="1400"/>
              <a:buNone/>
            </a:pPr>
            <a:r>
              <a:rPr lang="en-US"/>
              <a:t>Icons provide a concise and consistent way to represent actions, concepts, and objects</a:t>
            </a:r>
            <a:endParaRPr/>
          </a:p>
          <a:p>
            <a:pPr indent="0" lvl="0" marL="0" rtl="0" algn="l">
              <a:lnSpc>
                <a:spcPct val="100000"/>
              </a:lnSpc>
              <a:spcBef>
                <a:spcPts val="0"/>
              </a:spcBef>
              <a:spcAft>
                <a:spcPts val="0"/>
              </a:spcAft>
              <a:buSzPts val="1400"/>
              <a:buNone/>
            </a:pPr>
            <a:r>
              <a:rPr lang="en-US"/>
              <a:t>Integrate icons from Font Awesome, Material Icons, and custom icon fonts</a:t>
            </a:r>
            <a:endParaRPr/>
          </a:p>
          <a:p>
            <a:pPr indent="0" lvl="0" marL="0" rtl="0" algn="l">
              <a:lnSpc>
                <a:spcPct val="100000"/>
              </a:lnSpc>
              <a:spcBef>
                <a:spcPts val="0"/>
              </a:spcBef>
              <a:spcAft>
                <a:spcPts val="0"/>
              </a:spcAft>
              <a:buSzPts val="1400"/>
              <a:buNone/>
            </a:pPr>
            <a:r>
              <a:rPr lang="en-US"/>
              <a:t>Use Icon widget to display icons and customize their appearance</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Customizing Fonts:</a:t>
            </a:r>
            <a:endParaRPr/>
          </a:p>
          <a:p>
            <a:pPr indent="0" lvl="0" marL="0" rtl="0" algn="l">
              <a:lnSpc>
                <a:spcPct val="100000"/>
              </a:lnSpc>
              <a:spcBef>
                <a:spcPts val="0"/>
              </a:spcBef>
              <a:spcAft>
                <a:spcPts val="0"/>
              </a:spcAft>
              <a:buSzPts val="1400"/>
              <a:buNone/>
            </a:pPr>
            <a:r>
              <a:rPr lang="en-US"/>
              <a:t>Fonts play a significant role in establishing the app's brand identity and enhancing readability</a:t>
            </a:r>
            <a:endParaRPr/>
          </a:p>
          <a:p>
            <a:pPr indent="0" lvl="0" marL="0" rtl="0" algn="l">
              <a:lnSpc>
                <a:spcPct val="100000"/>
              </a:lnSpc>
              <a:spcBef>
                <a:spcPts val="0"/>
              </a:spcBef>
              <a:spcAft>
                <a:spcPts val="0"/>
              </a:spcAft>
              <a:buSzPts val="1400"/>
              <a:buNone/>
            </a:pPr>
            <a:r>
              <a:rPr lang="en-US"/>
              <a:t>Manage app fonts using FontFamily and TextTheme</a:t>
            </a:r>
            <a:endParaRPr/>
          </a:p>
          <a:p>
            <a:pPr indent="0" lvl="0" marL="0" rtl="0" algn="l">
              <a:lnSpc>
                <a:spcPct val="100000"/>
              </a:lnSpc>
              <a:spcBef>
                <a:spcPts val="0"/>
              </a:spcBef>
              <a:spcAft>
                <a:spcPts val="0"/>
              </a:spcAft>
              <a:buSzPts val="1400"/>
              <a:buNone/>
            </a:pPr>
            <a:r>
              <a:rPr lang="en-US"/>
              <a:t>Customize font families, sizes, weights, and styles to achieve desired visual effects</a:t>
            </a:r>
            <a:endParaRPr/>
          </a:p>
          <a:p>
            <a:pPr indent="0" lvl="0" marL="0" rtl="0" algn="l">
              <a:lnSpc>
                <a:spcPct val="100000"/>
              </a:lnSpc>
              <a:spcBef>
                <a:spcPts val="0"/>
              </a:spcBef>
              <a:spcAft>
                <a:spcPts val="0"/>
              </a:spcAft>
              <a:buSzPts val="1400"/>
              <a:buNone/>
            </a:pPr>
            <a:r>
              <a:t/>
            </a:r>
            <a:endParaRPr/>
          </a:p>
        </p:txBody>
      </p:sp>
      <p:sp>
        <p:nvSpPr>
          <p:cNvPr id="251" name="Google Shape;25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rPr b="1" lang="en-US" sz="1100">
                <a:latin typeface="Arial"/>
                <a:ea typeface="Arial"/>
                <a:cs typeface="Arial"/>
                <a:sym typeface="Arial"/>
              </a:rPr>
              <a:t>Adapting to Diverse Screens:</a:t>
            </a:r>
            <a:endParaRPr b="1" sz="1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sz="1100">
              <a:latin typeface="Arial"/>
              <a:ea typeface="Arial"/>
              <a:cs typeface="Arial"/>
              <a:sym typeface="Arial"/>
            </a:endParaRPr>
          </a:p>
          <a:p>
            <a:pPr indent="-241300" lvl="0" marL="285750" rtl="0" algn="l">
              <a:lnSpc>
                <a:spcPct val="100000"/>
              </a:lnSpc>
              <a:spcBef>
                <a:spcPts val="0"/>
              </a:spcBef>
              <a:spcAft>
                <a:spcPts val="0"/>
              </a:spcAft>
              <a:buClr>
                <a:schemeClr val="dk1"/>
              </a:buClr>
              <a:buSzPts val="900"/>
              <a:buChar char="•"/>
            </a:pPr>
            <a:r>
              <a:rPr lang="en-US" sz="900">
                <a:latin typeface="Arial"/>
                <a:ea typeface="Arial"/>
                <a:cs typeface="Arial"/>
                <a:sym typeface="Arial"/>
              </a:rPr>
              <a:t>Adaptive design ensures a seamless user experience across various screen sizes and orientations</a:t>
            </a:r>
            <a:endParaRPr sz="900">
              <a:latin typeface="Arial"/>
              <a:ea typeface="Arial"/>
              <a:cs typeface="Arial"/>
              <a:sym typeface="Arial"/>
            </a:endParaRPr>
          </a:p>
          <a:p>
            <a:pPr indent="-241300" lvl="0" marL="285750" rtl="0" algn="l">
              <a:lnSpc>
                <a:spcPct val="100000"/>
              </a:lnSpc>
              <a:spcBef>
                <a:spcPts val="0"/>
              </a:spcBef>
              <a:spcAft>
                <a:spcPts val="0"/>
              </a:spcAft>
              <a:buClr>
                <a:schemeClr val="dk1"/>
              </a:buClr>
              <a:buSzPts val="900"/>
              <a:buChar char="•"/>
            </a:pPr>
            <a:r>
              <a:rPr lang="en-US" sz="900">
                <a:latin typeface="Arial"/>
                <a:ea typeface="Arial"/>
                <a:cs typeface="Arial"/>
                <a:sym typeface="Arial"/>
              </a:rPr>
              <a:t>Utilize Media Queries to respond to device dimensions and adapt layouts accordingly</a:t>
            </a:r>
            <a:endParaRPr sz="900">
              <a:latin typeface="Arial"/>
              <a:ea typeface="Arial"/>
              <a:cs typeface="Arial"/>
              <a:sym typeface="Arial"/>
            </a:endParaRPr>
          </a:p>
          <a:p>
            <a:pPr indent="-241300" lvl="0" marL="285750" rtl="0" algn="l">
              <a:lnSpc>
                <a:spcPct val="100000"/>
              </a:lnSpc>
              <a:spcBef>
                <a:spcPts val="0"/>
              </a:spcBef>
              <a:spcAft>
                <a:spcPts val="0"/>
              </a:spcAft>
              <a:buClr>
                <a:schemeClr val="dk1"/>
              </a:buClr>
              <a:buSzPts val="900"/>
              <a:buChar char="•"/>
            </a:pPr>
            <a:r>
              <a:rPr lang="en-US" sz="900">
                <a:latin typeface="Arial"/>
                <a:ea typeface="Arial"/>
                <a:cs typeface="Arial"/>
                <a:sym typeface="Arial"/>
              </a:rPr>
              <a:t>Create responsive UIs that scale gracefully for different devices</a:t>
            </a:r>
            <a:endParaRPr sz="900">
              <a:latin typeface="Arial"/>
              <a:ea typeface="Arial"/>
              <a:cs typeface="Arial"/>
              <a:sym typeface="Arial"/>
            </a:endParaRPr>
          </a:p>
          <a:p>
            <a:pPr indent="0" lvl="0" marL="0" rtl="0" algn="l">
              <a:lnSpc>
                <a:spcPct val="100000"/>
              </a:lnSpc>
              <a:spcBef>
                <a:spcPts val="0"/>
              </a:spcBef>
              <a:spcAft>
                <a:spcPts val="0"/>
              </a:spcAft>
              <a:buSzPts val="1400"/>
              <a:buNone/>
            </a:pPr>
            <a:r>
              <a:t/>
            </a:r>
            <a:endParaRPr sz="900">
              <a:latin typeface="Arial"/>
              <a:ea typeface="Arial"/>
              <a:cs typeface="Arial"/>
              <a:sym typeface="Arial"/>
            </a:endParaRPr>
          </a:p>
          <a:p>
            <a:pPr indent="0" lvl="0" marL="0" rtl="0" algn="l">
              <a:lnSpc>
                <a:spcPct val="100000"/>
              </a:lnSpc>
              <a:spcBef>
                <a:spcPts val="0"/>
              </a:spcBef>
              <a:spcAft>
                <a:spcPts val="0"/>
              </a:spcAft>
              <a:buSzPts val="1400"/>
              <a:buNone/>
            </a:pPr>
            <a:r>
              <a:t/>
            </a:r>
            <a:endParaRPr sz="200">
              <a:latin typeface="Arial"/>
              <a:ea typeface="Arial"/>
              <a:cs typeface="Arial"/>
              <a:sym typeface="Arial"/>
            </a:endParaRPr>
          </a:p>
          <a:p>
            <a:pPr indent="0" lvl="0" marL="0" rtl="0" algn="l">
              <a:lnSpc>
                <a:spcPct val="100000"/>
              </a:lnSpc>
              <a:spcBef>
                <a:spcPts val="0"/>
              </a:spcBef>
              <a:spcAft>
                <a:spcPts val="0"/>
              </a:spcAft>
              <a:buSzPts val="1400"/>
              <a:buNone/>
            </a:pPr>
            <a:r>
              <a:t/>
            </a:r>
            <a:endParaRPr sz="900">
              <a:latin typeface="Arial"/>
              <a:ea typeface="Arial"/>
              <a:cs typeface="Arial"/>
              <a:sym typeface="Arial"/>
            </a:endParaRPr>
          </a:p>
        </p:txBody>
      </p:sp>
      <p:sp>
        <p:nvSpPr>
          <p:cNvPr id="270" name="Google Shape;2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83762521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900">
              <a:latin typeface="Arial"/>
              <a:ea typeface="Arial"/>
              <a:cs typeface="Arial"/>
              <a:sym typeface="Arial"/>
            </a:endParaRPr>
          </a:p>
          <a:p>
            <a:pPr indent="0" lvl="0" marL="0" rtl="0" algn="l">
              <a:lnSpc>
                <a:spcPct val="100000"/>
              </a:lnSpc>
              <a:spcBef>
                <a:spcPts val="0"/>
              </a:spcBef>
              <a:spcAft>
                <a:spcPts val="0"/>
              </a:spcAft>
              <a:buSzPts val="1400"/>
              <a:buNone/>
            </a:pPr>
            <a:r>
              <a:t/>
            </a:r>
            <a:endParaRPr sz="2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rPr b="1" lang="en-US" sz="1100">
                <a:latin typeface="Arial"/>
                <a:ea typeface="Arial"/>
                <a:cs typeface="Arial"/>
                <a:sym typeface="Arial"/>
              </a:rPr>
              <a:t>Embracing Accessibility:</a:t>
            </a:r>
            <a:endParaRPr b="1" sz="1100">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r>
              <a:t/>
            </a:r>
            <a:endParaRPr sz="1100">
              <a:latin typeface="Arial"/>
              <a:ea typeface="Arial"/>
              <a:cs typeface="Arial"/>
              <a:sym typeface="Arial"/>
            </a:endParaRPr>
          </a:p>
          <a:p>
            <a:pPr indent="-241300" lvl="0" marL="285750" rtl="0" algn="l">
              <a:lnSpc>
                <a:spcPct val="100000"/>
              </a:lnSpc>
              <a:spcBef>
                <a:spcPts val="0"/>
              </a:spcBef>
              <a:spcAft>
                <a:spcPts val="0"/>
              </a:spcAft>
              <a:buClr>
                <a:schemeClr val="dk1"/>
              </a:buClr>
              <a:buSzPts val="1100"/>
              <a:buChar char="•"/>
            </a:pPr>
            <a:r>
              <a:rPr lang="en-US" sz="900">
                <a:latin typeface="Arial"/>
                <a:ea typeface="Arial"/>
                <a:cs typeface="Arial"/>
                <a:sym typeface="Arial"/>
              </a:rPr>
              <a:t>Accessibility makes Flutter apps inclusive and usable for people with disabilities</a:t>
            </a:r>
            <a:endParaRPr sz="900">
              <a:latin typeface="Arial"/>
              <a:ea typeface="Arial"/>
              <a:cs typeface="Arial"/>
              <a:sym typeface="Arial"/>
            </a:endParaRPr>
          </a:p>
          <a:p>
            <a:pPr indent="-241300" lvl="0" marL="285750" rtl="0" algn="l">
              <a:lnSpc>
                <a:spcPct val="100000"/>
              </a:lnSpc>
              <a:spcBef>
                <a:spcPts val="0"/>
              </a:spcBef>
              <a:spcAft>
                <a:spcPts val="0"/>
              </a:spcAft>
              <a:buClr>
                <a:schemeClr val="dk1"/>
              </a:buClr>
              <a:buSzPts val="900"/>
              <a:buChar char="•"/>
            </a:pPr>
            <a:r>
              <a:rPr lang="en-US" sz="900">
                <a:latin typeface="Arial"/>
                <a:ea typeface="Arial"/>
                <a:cs typeface="Arial"/>
                <a:sym typeface="Arial"/>
              </a:rPr>
              <a:t>Employ semantic widgets like Text, Image, and Button for accessibility</a:t>
            </a:r>
            <a:endParaRPr sz="900">
              <a:latin typeface="Arial"/>
              <a:ea typeface="Arial"/>
              <a:cs typeface="Arial"/>
              <a:sym typeface="Arial"/>
            </a:endParaRPr>
          </a:p>
          <a:p>
            <a:pPr indent="-241300" lvl="0" marL="285750" rtl="0" algn="l">
              <a:lnSpc>
                <a:spcPct val="100000"/>
              </a:lnSpc>
              <a:spcBef>
                <a:spcPts val="0"/>
              </a:spcBef>
              <a:spcAft>
                <a:spcPts val="0"/>
              </a:spcAft>
              <a:buClr>
                <a:schemeClr val="dk1"/>
              </a:buClr>
              <a:buSzPts val="900"/>
              <a:buChar char="•"/>
            </a:pPr>
            <a:r>
              <a:rPr lang="en-US" sz="900">
                <a:latin typeface="Arial"/>
                <a:ea typeface="Arial"/>
                <a:cs typeface="Arial"/>
                <a:sym typeface="Arial"/>
              </a:rPr>
              <a:t>Implement features like screen readers and color contrast adjustments</a:t>
            </a:r>
            <a:endParaRPr sz="900">
              <a:latin typeface="Arial"/>
              <a:ea typeface="Arial"/>
              <a:cs typeface="Arial"/>
              <a:sym typeface="Arial"/>
            </a:endParaRPr>
          </a:p>
          <a:p>
            <a:pPr indent="0" lvl="0" marL="0" rtl="0" algn="l">
              <a:lnSpc>
                <a:spcPct val="100000"/>
              </a:lnSpc>
              <a:spcBef>
                <a:spcPts val="0"/>
              </a:spcBef>
              <a:spcAft>
                <a:spcPts val="0"/>
              </a:spcAft>
              <a:buSzPts val="1400"/>
              <a:buNone/>
            </a:pPr>
            <a:r>
              <a:t/>
            </a:r>
            <a:endParaRPr sz="900">
              <a:latin typeface="Arial"/>
              <a:ea typeface="Arial"/>
              <a:cs typeface="Arial"/>
              <a:sym typeface="Arial"/>
            </a:endParaRPr>
          </a:p>
        </p:txBody>
      </p:sp>
      <p:sp>
        <p:nvSpPr>
          <p:cNvPr id="281" name="Google Shape;281;g268376252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1" lang="en-US">
                <a:latin typeface="Gill Sans"/>
                <a:ea typeface="Gill Sans"/>
                <a:cs typeface="Gill Sans"/>
                <a:sym typeface="Gill Sans"/>
              </a:rPr>
              <a:t>Crafting Effective Forms</a:t>
            </a:r>
            <a:endParaRPr b="0" i="0" u="none" cap="none" strike="noStrike">
              <a:latin typeface="Arial"/>
              <a:ea typeface="Arial"/>
              <a:cs typeface="Arial"/>
              <a:sym typeface="Arial"/>
            </a:endParaRPr>
          </a:p>
          <a:p>
            <a:pPr indent="0" lvl="0" marL="0" marR="0" rtl="0" algn="l">
              <a:lnSpc>
                <a:spcPct val="120000"/>
              </a:lnSpc>
              <a:spcBef>
                <a:spcPts val="600"/>
              </a:spcBef>
              <a:spcAft>
                <a:spcPts val="0"/>
              </a:spcAft>
              <a:buClr>
                <a:srgbClr val="000000"/>
              </a:buClr>
              <a:buSzPts val="1800"/>
              <a:buFont typeface="Arial"/>
              <a:buNone/>
            </a:pPr>
            <a:r>
              <a:t/>
            </a:r>
            <a:endParaRPr b="0" i="0" u="none" cap="none" strike="noStrike">
              <a:latin typeface="Play"/>
              <a:ea typeface="Play"/>
              <a:cs typeface="Play"/>
              <a:sym typeface="Play"/>
            </a:endParaRPr>
          </a:p>
          <a:p>
            <a:pPr indent="-285750" lvl="0" marL="285750" marR="0" rtl="0" algn="l">
              <a:lnSpc>
                <a:spcPct val="100000"/>
              </a:lnSpc>
              <a:spcBef>
                <a:spcPts val="600"/>
              </a:spcBef>
              <a:spcAft>
                <a:spcPts val="0"/>
              </a:spcAft>
              <a:buClr>
                <a:schemeClr val="dk1"/>
              </a:buClr>
              <a:buSzPts val="1800"/>
              <a:buFont typeface="Arial"/>
              <a:buChar char="•"/>
            </a:pPr>
            <a:r>
              <a:rPr lang="en-US">
                <a:latin typeface="Arial"/>
                <a:ea typeface="Arial"/>
                <a:cs typeface="Arial"/>
                <a:sym typeface="Arial"/>
              </a:rPr>
              <a:t>Forms are essential for gathering user input and driving app functionality</a:t>
            </a:r>
            <a:endParaRPr b="0" i="0" u="none" cap="none" strike="noStrike">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lang="en-US">
                <a:latin typeface="Arial"/>
                <a:ea typeface="Arial"/>
                <a:cs typeface="Arial"/>
                <a:sym typeface="Arial"/>
              </a:rPr>
              <a:t>Flutter provides a rich collection of form widgets for various input types</a:t>
            </a:r>
            <a:endParaRPr b="0" i="0" u="none" cap="none" strike="noStrike">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lang="en-US">
                <a:latin typeface="Arial"/>
                <a:ea typeface="Arial"/>
                <a:cs typeface="Arial"/>
                <a:sym typeface="Arial"/>
              </a:rPr>
              <a:t>Building intuitive forms enhances user experience and data collection</a:t>
            </a:r>
            <a:endParaRPr b="0" i="0" u="none" cap="none"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i="0" u="none" cap="none" strike="noStrike">
              <a:solidFill>
                <a:schemeClr val="lt1"/>
              </a:solidFill>
              <a:latin typeface="Arial"/>
              <a:ea typeface="Arial"/>
              <a:cs typeface="Arial"/>
              <a:sym typeface="Arial"/>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79400" lvl="0" marL="342900" rtl="0" algn="l">
              <a:lnSpc>
                <a:spcPct val="100000"/>
              </a:lnSpc>
              <a:spcBef>
                <a:spcPts val="0"/>
              </a:spcBef>
              <a:spcAft>
                <a:spcPts val="0"/>
              </a:spcAft>
              <a:buClr>
                <a:schemeClr val="dk1"/>
              </a:buClr>
              <a:buSzPts val="1000"/>
              <a:buChar char="•"/>
            </a:pPr>
            <a:r>
              <a:rPr lang="en-US" sz="1000">
                <a:latin typeface="Arial"/>
                <a:ea typeface="Arial"/>
                <a:cs typeface="Arial"/>
                <a:sym typeface="Arial"/>
              </a:rPr>
              <a:t>TextField</a:t>
            </a:r>
            <a:endParaRPr sz="1000">
              <a:latin typeface="Arial"/>
              <a:ea typeface="Arial"/>
              <a:cs typeface="Arial"/>
              <a:sym typeface="Arial"/>
            </a:endParaRPr>
          </a:p>
          <a:p>
            <a:pPr indent="-215900" lvl="0" marL="342900" rtl="0" algn="l">
              <a:lnSpc>
                <a:spcPct val="100000"/>
              </a:lnSpc>
              <a:spcBef>
                <a:spcPts val="0"/>
              </a:spcBef>
              <a:spcAft>
                <a:spcPts val="0"/>
              </a:spcAft>
              <a:buClr>
                <a:schemeClr val="lt1"/>
              </a:buClr>
              <a:buSzPts val="2000"/>
              <a:buFont typeface="Arial"/>
              <a:buNone/>
            </a:pPr>
            <a:r>
              <a:t/>
            </a:r>
            <a:endParaRPr sz="1000">
              <a:latin typeface="Arial"/>
              <a:ea typeface="Arial"/>
              <a:cs typeface="Arial"/>
              <a:sym typeface="Arial"/>
            </a:endParaRPr>
          </a:p>
          <a:p>
            <a:pPr indent="-279400" lvl="0" marL="342900" rtl="0" algn="l">
              <a:lnSpc>
                <a:spcPct val="100000"/>
              </a:lnSpc>
              <a:spcBef>
                <a:spcPts val="0"/>
              </a:spcBef>
              <a:spcAft>
                <a:spcPts val="0"/>
              </a:spcAft>
              <a:buClr>
                <a:schemeClr val="dk1"/>
              </a:buClr>
              <a:buSzPts val="1000"/>
              <a:buChar char="•"/>
            </a:pPr>
            <a:r>
              <a:rPr lang="en-US" sz="1000">
                <a:latin typeface="Arial"/>
                <a:ea typeface="Arial"/>
                <a:cs typeface="Arial"/>
                <a:sym typeface="Arial"/>
              </a:rPr>
              <a:t>Checkbox</a:t>
            </a:r>
            <a:endParaRPr sz="1000">
              <a:latin typeface="Arial"/>
              <a:ea typeface="Arial"/>
              <a:cs typeface="Arial"/>
              <a:sym typeface="Arial"/>
            </a:endParaRPr>
          </a:p>
          <a:p>
            <a:pPr indent="-215900" lvl="0" marL="342900" rtl="0" algn="l">
              <a:lnSpc>
                <a:spcPct val="100000"/>
              </a:lnSpc>
              <a:spcBef>
                <a:spcPts val="0"/>
              </a:spcBef>
              <a:spcAft>
                <a:spcPts val="0"/>
              </a:spcAft>
              <a:buClr>
                <a:schemeClr val="lt1"/>
              </a:buClr>
              <a:buSzPts val="2000"/>
              <a:buFont typeface="Arial"/>
              <a:buNone/>
            </a:pPr>
            <a:r>
              <a:t/>
            </a:r>
            <a:endParaRPr sz="1000">
              <a:latin typeface="Arial"/>
              <a:ea typeface="Arial"/>
              <a:cs typeface="Arial"/>
              <a:sym typeface="Arial"/>
            </a:endParaRPr>
          </a:p>
          <a:p>
            <a:pPr indent="-279400" lvl="0" marL="342900" rtl="0" algn="l">
              <a:lnSpc>
                <a:spcPct val="100000"/>
              </a:lnSpc>
              <a:spcBef>
                <a:spcPts val="0"/>
              </a:spcBef>
              <a:spcAft>
                <a:spcPts val="0"/>
              </a:spcAft>
              <a:buClr>
                <a:schemeClr val="dk1"/>
              </a:buClr>
              <a:buSzPts val="1000"/>
              <a:buChar char="•"/>
            </a:pPr>
            <a:r>
              <a:rPr lang="en-US" sz="1000">
                <a:latin typeface="Arial"/>
                <a:ea typeface="Arial"/>
                <a:cs typeface="Arial"/>
                <a:sym typeface="Arial"/>
              </a:rPr>
              <a:t>RadioButton</a:t>
            </a:r>
            <a:endParaRPr sz="1000">
              <a:latin typeface="Arial"/>
              <a:ea typeface="Arial"/>
              <a:cs typeface="Arial"/>
              <a:sym typeface="Arial"/>
            </a:endParaRPr>
          </a:p>
          <a:p>
            <a:pPr indent="-215900" lvl="0" marL="342900" rtl="0" algn="l">
              <a:lnSpc>
                <a:spcPct val="100000"/>
              </a:lnSpc>
              <a:spcBef>
                <a:spcPts val="0"/>
              </a:spcBef>
              <a:spcAft>
                <a:spcPts val="0"/>
              </a:spcAft>
              <a:buClr>
                <a:schemeClr val="lt1"/>
              </a:buClr>
              <a:buSzPts val="2000"/>
              <a:buFont typeface="Arial"/>
              <a:buNone/>
            </a:pPr>
            <a:r>
              <a:t/>
            </a:r>
            <a:endParaRPr sz="1000">
              <a:latin typeface="Arial"/>
              <a:ea typeface="Arial"/>
              <a:cs typeface="Arial"/>
              <a:sym typeface="Arial"/>
            </a:endParaRPr>
          </a:p>
          <a:p>
            <a:pPr indent="-279400" lvl="0" marL="342900" rtl="0" algn="l">
              <a:lnSpc>
                <a:spcPct val="100000"/>
              </a:lnSpc>
              <a:spcBef>
                <a:spcPts val="0"/>
              </a:spcBef>
              <a:spcAft>
                <a:spcPts val="0"/>
              </a:spcAft>
              <a:buClr>
                <a:schemeClr val="dk1"/>
              </a:buClr>
              <a:buSzPts val="1000"/>
              <a:buChar char="•"/>
            </a:pPr>
            <a:r>
              <a:rPr lang="en-US" sz="1000">
                <a:latin typeface="Arial"/>
                <a:ea typeface="Arial"/>
                <a:cs typeface="Arial"/>
                <a:sym typeface="Arial"/>
              </a:rPr>
              <a:t>Slider</a:t>
            </a:r>
            <a:endParaRPr sz="400">
              <a:latin typeface="Arial"/>
              <a:ea typeface="Arial"/>
              <a:cs typeface="Arial"/>
              <a:sym typeface="Arial"/>
            </a:endParaRPr>
          </a:p>
          <a:p>
            <a:pPr indent="-215900" lvl="0" marL="342900" rtl="0" algn="l">
              <a:lnSpc>
                <a:spcPct val="100000"/>
              </a:lnSpc>
              <a:spcBef>
                <a:spcPts val="0"/>
              </a:spcBef>
              <a:spcAft>
                <a:spcPts val="0"/>
              </a:spcAft>
              <a:buClr>
                <a:schemeClr val="lt1"/>
              </a:buClr>
              <a:buSzPts val="2000"/>
              <a:buFont typeface="Arial"/>
              <a:buNone/>
            </a:pPr>
            <a:r>
              <a:t/>
            </a:r>
            <a:endParaRPr sz="1000">
              <a:latin typeface="Arial"/>
              <a:ea typeface="Arial"/>
              <a:cs typeface="Arial"/>
              <a:sym typeface="Arial"/>
            </a:endParaRPr>
          </a:p>
          <a:p>
            <a:pPr indent="-279400" lvl="0" marL="342900" rtl="0" algn="l">
              <a:lnSpc>
                <a:spcPct val="100000"/>
              </a:lnSpc>
              <a:spcBef>
                <a:spcPts val="0"/>
              </a:spcBef>
              <a:spcAft>
                <a:spcPts val="0"/>
              </a:spcAft>
              <a:buClr>
                <a:schemeClr val="dk1"/>
              </a:buClr>
              <a:buSzPts val="1000"/>
              <a:buChar char="•"/>
            </a:pPr>
            <a:r>
              <a:rPr lang="en-US" sz="1000">
                <a:latin typeface="Arial"/>
                <a:ea typeface="Arial"/>
                <a:cs typeface="Arial"/>
                <a:sym typeface="Arial"/>
              </a:rPr>
              <a:t>DropdownButton</a:t>
            </a:r>
            <a:endParaRPr sz="200"/>
          </a:p>
          <a:p>
            <a:pPr indent="0" lvl="0" marL="0" rtl="0" algn="l">
              <a:lnSpc>
                <a:spcPct val="100000"/>
              </a:lnSpc>
              <a:spcBef>
                <a:spcPts val="0"/>
              </a:spcBef>
              <a:spcAft>
                <a:spcPts val="0"/>
              </a:spcAft>
              <a:buSzPts val="1400"/>
              <a:buNone/>
            </a:pPr>
            <a:r>
              <a:t/>
            </a:r>
            <a:endParaRPr sz="200"/>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TextField: Capturing text input from users</a:t>
            </a:r>
            <a:endParaRPr/>
          </a:p>
          <a:p>
            <a:pPr indent="0" lvl="0" marL="0" rtl="0" algn="l">
              <a:lnSpc>
                <a:spcPct val="100000"/>
              </a:lnSpc>
              <a:spcBef>
                <a:spcPts val="0"/>
              </a:spcBef>
              <a:spcAft>
                <a:spcPts val="0"/>
              </a:spcAft>
              <a:buSzPts val="1400"/>
              <a:buNone/>
            </a:pPr>
            <a:r>
              <a:t/>
            </a:r>
            <a:endParaRPr/>
          </a:p>
        </p:txBody>
      </p:sp>
      <p:sp>
        <p:nvSpPr>
          <p:cNvPr id="126" name="Google Shape;1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Checkbox: Enabling multiple selections from a set of options</a:t>
            </a:r>
            <a:endParaRPr/>
          </a:p>
        </p:txBody>
      </p:sp>
      <p:sp>
        <p:nvSpPr>
          <p:cNvPr id="139" name="Google Shape;13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RadioButton: Selecting a single option from a group of choices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3" name="Google Shape;1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Slider: Choosing a value from a continuous range</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68" name="Google Shape;16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DropdownButton: Selecting an item from a list of options</a:t>
            </a:r>
            <a:endParaRPr/>
          </a:p>
          <a:p>
            <a:pPr indent="0" lvl="0" marL="0" rtl="0" algn="l">
              <a:lnSpc>
                <a:spcPct val="100000"/>
              </a:lnSpc>
              <a:spcBef>
                <a:spcPts val="0"/>
              </a:spcBef>
              <a:spcAft>
                <a:spcPts val="0"/>
              </a:spcAft>
              <a:buSzPts val="1400"/>
              <a:buNone/>
            </a:pPr>
            <a:r>
              <a:t/>
            </a:r>
            <a:endParaRPr/>
          </a:p>
        </p:txBody>
      </p:sp>
      <p:sp>
        <p:nvSpPr>
          <p:cNvPr id="181" name="Google Shape;18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is Form Validation?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rgbClr val="000000"/>
              </a:buClr>
              <a:buSzPts val="1400"/>
              <a:buFont typeface="Arial"/>
              <a:buNone/>
            </a:pPr>
            <a:r>
              <a:rPr lang="en-US"/>
              <a:t>Form validation in Flutter involves checking whether the information entered by the user in a form is correct and meets certain criteria, such as filling all required fields or providing valid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94" name="Google Shape;19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4"/>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0" name="Google Shape;20;p14"/>
          <p:cNvSpPr txBox="1"/>
          <p:nvPr>
            <p:ph type="ctrTitle"/>
          </p:nvPr>
        </p:nvSpPr>
        <p:spPr>
          <a:xfrm>
            <a:off x="1143000" y="1181098"/>
            <a:ext cx="8986580" cy="28324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subTitle"/>
          </p:nvPr>
        </p:nvSpPr>
        <p:spPr>
          <a:xfrm>
            <a:off x="1143000" y="5463522"/>
            <a:ext cx="8986580" cy="65031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14"/>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14"/>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23"/>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 type="body"/>
          </p:nvPr>
        </p:nvSpPr>
        <p:spPr>
          <a:xfrm rot="5400000">
            <a:off x="4312441" y="-837415"/>
            <a:ext cx="3567118" cy="99059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23"/>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24"/>
          <p:cNvSpPr txBox="1"/>
          <p:nvPr>
            <p:ph type="title"/>
          </p:nvPr>
        </p:nvSpPr>
        <p:spPr>
          <a:xfrm rot="5400000">
            <a:off x="7296149" y="2146976"/>
            <a:ext cx="5029201" cy="24764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 type="body"/>
          </p:nvPr>
        </p:nvSpPr>
        <p:spPr>
          <a:xfrm rot="5400000">
            <a:off x="2290864" y="-277238"/>
            <a:ext cx="5029201" cy="73249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6" name="Google Shape;86;p24"/>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5"/>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143000" y="1709738"/>
            <a:ext cx="8520952"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1143000" y="4589466"/>
            <a:ext cx="8520952" cy="81326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Font typeface="Play"/>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Font typeface="Play"/>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16"/>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1143000" y="2339501"/>
            <a:ext cx="4798979"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17"/>
          <p:cNvSpPr txBox="1"/>
          <p:nvPr>
            <p:ph idx="2" type="body"/>
          </p:nvPr>
        </p:nvSpPr>
        <p:spPr>
          <a:xfrm>
            <a:off x="6250020" y="2339501"/>
            <a:ext cx="4798980"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7"/>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1143000" y="1133272"/>
            <a:ext cx="9905999" cy="84630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1142999" y="2067127"/>
            <a:ext cx="4798980"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18"/>
          <p:cNvSpPr txBox="1"/>
          <p:nvPr>
            <p:ph idx="2" type="body"/>
          </p:nvPr>
        </p:nvSpPr>
        <p:spPr>
          <a:xfrm>
            <a:off x="1143001" y="2864795"/>
            <a:ext cx="4798978"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18"/>
          <p:cNvSpPr txBox="1"/>
          <p:nvPr>
            <p:ph idx="3" type="body"/>
          </p:nvPr>
        </p:nvSpPr>
        <p:spPr>
          <a:xfrm>
            <a:off x="6250018" y="2067127"/>
            <a:ext cx="4798981"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0" name="Google Shape;50;p18"/>
          <p:cNvSpPr txBox="1"/>
          <p:nvPr>
            <p:ph idx="4" type="body"/>
          </p:nvPr>
        </p:nvSpPr>
        <p:spPr>
          <a:xfrm>
            <a:off x="6250019" y="2864795"/>
            <a:ext cx="4798982"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18"/>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2019300" y="1322615"/>
            <a:ext cx="8175171" cy="421277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1143000" y="1600200"/>
            <a:ext cx="3932237" cy="196498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 type="body"/>
          </p:nvPr>
        </p:nvSpPr>
        <p:spPr>
          <a:xfrm>
            <a:off x="5627451" y="987425"/>
            <a:ext cx="5421548"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lt1"/>
              </a:buClr>
              <a:buSzPts val="3200"/>
              <a:buChar char="•"/>
              <a:defRPr sz="3200"/>
            </a:lvl1pPr>
            <a:lvl2pPr indent="-228600" lvl="1" marL="914400" algn="l">
              <a:lnSpc>
                <a:spcPct val="120000"/>
              </a:lnSpc>
              <a:spcBef>
                <a:spcPts val="500"/>
              </a:spcBef>
              <a:spcAft>
                <a:spcPts val="0"/>
              </a:spcAft>
              <a:buClr>
                <a:schemeClr val="lt1"/>
              </a:buClr>
              <a:buSzPts val="2800"/>
              <a:buFont typeface="Play"/>
              <a:buNone/>
              <a:defRPr sz="2800"/>
            </a:lvl2pPr>
            <a:lvl3pPr indent="-381000" lvl="2" marL="1371600" algn="l">
              <a:lnSpc>
                <a:spcPct val="120000"/>
              </a:lnSpc>
              <a:spcBef>
                <a:spcPts val="500"/>
              </a:spcBef>
              <a:spcAft>
                <a:spcPts val="0"/>
              </a:spcAft>
              <a:buClr>
                <a:schemeClr val="lt1"/>
              </a:buClr>
              <a:buSzPts val="2400"/>
              <a:buChar char="•"/>
              <a:defRPr sz="2400"/>
            </a:lvl3pPr>
            <a:lvl4pPr indent="-228600" lvl="3" marL="1828800" algn="l">
              <a:lnSpc>
                <a:spcPct val="120000"/>
              </a:lnSpc>
              <a:spcBef>
                <a:spcPts val="500"/>
              </a:spcBef>
              <a:spcAft>
                <a:spcPts val="0"/>
              </a:spcAft>
              <a:buClr>
                <a:schemeClr val="lt1"/>
              </a:buClr>
              <a:buSzPts val="2000"/>
              <a:buFont typeface="Play"/>
              <a:buNone/>
              <a:defRPr sz="2000"/>
            </a:lvl4pPr>
            <a:lvl5pPr indent="-355600" lvl="4" marL="2286000" algn="l">
              <a:lnSpc>
                <a:spcPct val="12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6" name="Google Shape;66;p21"/>
          <p:cNvSpPr txBox="1"/>
          <p:nvPr>
            <p:ph idx="2" type="body"/>
          </p:nvPr>
        </p:nvSpPr>
        <p:spPr>
          <a:xfrm>
            <a:off x="1143000" y="3662464"/>
            <a:ext cx="3932237" cy="22065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2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2"/>
          <p:cNvSpPr/>
          <p:nvPr>
            <p:ph idx="2" type="pic"/>
          </p:nvPr>
        </p:nvSpPr>
        <p:spPr>
          <a:xfrm>
            <a:off x="5513614" y="987425"/>
            <a:ext cx="5535386" cy="4873625"/>
          </a:xfrm>
          <a:prstGeom prst="rect">
            <a:avLst/>
          </a:prstGeom>
          <a:noFill/>
          <a:ln>
            <a:noFill/>
          </a:ln>
        </p:spPr>
      </p:sp>
      <p:sp>
        <p:nvSpPr>
          <p:cNvPr id="72" name="Google Shape;72;p22"/>
          <p:cNvSpPr txBox="1"/>
          <p:nvPr>
            <p:ph idx="1" type="body"/>
          </p:nvPr>
        </p:nvSpPr>
        <p:spPr>
          <a:xfrm>
            <a:off x="1143000" y="3657601"/>
            <a:ext cx="3932236" cy="22113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3" name="Google Shape;73;p22"/>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2"/>
          <p:cNvSpPr txBox="1"/>
          <p:nvPr>
            <p:ph type="title"/>
          </p:nvPr>
        </p:nvSpPr>
        <p:spPr>
          <a:xfrm>
            <a:off x="1143000" y="1600201"/>
            <a:ext cx="3932236" cy="1959428"/>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p:nvPr/>
        </p:nvSpPr>
        <p:spPr>
          <a:xfrm>
            <a:off x="9749268" y="4070878"/>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1" name="Google Shape;11;p13"/>
          <p:cNvSpPr/>
          <p:nvPr/>
        </p:nvSpPr>
        <p:spPr>
          <a:xfrm rot="10800000">
            <a:off x="0" y="0"/>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2" name="Google Shape;12;p13"/>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13" name="Google Shape;13;p13"/>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000"/>
              <a:buFont typeface="Play"/>
              <a:buNone/>
              <a:defRPr b="0" i="0" sz="40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3"/>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Play"/>
                <a:ea typeface="Play"/>
                <a:cs typeface="Play"/>
                <a:sym typeface="Play"/>
              </a:defRPr>
            </a:lvl1pPr>
            <a:lvl2pPr indent="-228600" lvl="1" marL="914400" marR="0" rtl="0" algn="l">
              <a:lnSpc>
                <a:spcPct val="120000"/>
              </a:lnSpc>
              <a:spcBef>
                <a:spcPts val="500"/>
              </a:spcBef>
              <a:spcAft>
                <a:spcPts val="0"/>
              </a:spcAft>
              <a:buClr>
                <a:schemeClr val="lt1"/>
              </a:buClr>
              <a:buSzPts val="1800"/>
              <a:buFont typeface="Play"/>
              <a:buNone/>
              <a:defRPr b="0" i="1" sz="1800" u="none" cap="none" strike="noStrike">
                <a:solidFill>
                  <a:schemeClr val="lt1"/>
                </a:solidFill>
                <a:latin typeface="Play"/>
                <a:ea typeface="Play"/>
                <a:cs typeface="Play"/>
                <a:sym typeface="Play"/>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Play"/>
                <a:ea typeface="Play"/>
                <a:cs typeface="Play"/>
                <a:sym typeface="Play"/>
              </a:defRPr>
            </a:lvl3pPr>
            <a:lvl4pPr indent="-228600" lvl="3" marL="1828800" marR="0" rtl="0" algn="l">
              <a:lnSpc>
                <a:spcPct val="120000"/>
              </a:lnSpc>
              <a:spcBef>
                <a:spcPts val="5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4pPr>
            <a:lvl5pPr indent="-317500" lvl="4" marL="22860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9pPr>
          </a:lstStyle>
          <a:p/>
        </p:txBody>
      </p:sp>
      <p:sp>
        <p:nvSpPr>
          <p:cNvPr id="15" name="Google Shape;15;p13"/>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9pPr>
          </a:lstStyle>
          <a:p/>
        </p:txBody>
      </p:sp>
      <p:sp>
        <p:nvSpPr>
          <p:cNvPr id="16" name="Google Shape;16;p13"/>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Play"/>
                <a:ea typeface="Play"/>
                <a:cs typeface="Play"/>
                <a:sym typeface="Play"/>
              </a:defRPr>
            </a:lvl9pPr>
          </a:lstStyle>
          <a:p/>
        </p:txBody>
      </p:sp>
      <p:sp>
        <p:nvSpPr>
          <p:cNvPr id="17" name="Google Shape;17;p1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jpg"/><Relationship Id="rId4" Type="http://schemas.openxmlformats.org/officeDocument/2006/relationships/image" Target="../media/image23.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jpg"/><Relationship Id="rId4" Type="http://schemas.openxmlformats.org/officeDocument/2006/relationships/image" Target="../media/image2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jpg"/><Relationship Id="rId4" Type="http://schemas.openxmlformats.org/officeDocument/2006/relationships/image" Target="../media/image23.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jpg"/><Relationship Id="rId4" Type="http://schemas.openxmlformats.org/officeDocument/2006/relationships/image" Target="../media/image23.png"/><Relationship Id="rId5" Type="http://schemas.openxmlformats.org/officeDocument/2006/relationships/image" Target="../media/image21.jpg"/><Relationship Id="rId6" Type="http://schemas.openxmlformats.org/officeDocument/2006/relationships/image" Target="../media/image26.jpg"/><Relationship Id="rId7" Type="http://schemas.openxmlformats.org/officeDocument/2006/relationships/image" Target="../media/image27.png"/><Relationship Id="rId8"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jp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0.jpg"/><Relationship Id="rId4" Type="http://schemas.openxmlformats.org/officeDocument/2006/relationships/image" Target="../media/image23.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A smartphone and a pen in a cup&#10;&#10;Description automatically generated" id="94" name="Google Shape;94;p1"/>
          <p:cNvPicPr preferRelativeResize="0"/>
          <p:nvPr/>
        </p:nvPicPr>
        <p:blipFill rotWithShape="1">
          <a:blip r:embed="rId3">
            <a:alphaModFix/>
          </a:blip>
          <a:srcRect b="19119" l="0" r="0" t="16039"/>
          <a:stretch/>
        </p:blipFill>
        <p:spPr>
          <a:xfrm>
            <a:off x="20" y="-3"/>
            <a:ext cx="12191980" cy="6858001"/>
          </a:xfrm>
          <a:prstGeom prst="rect">
            <a:avLst/>
          </a:prstGeom>
          <a:noFill/>
          <a:ln>
            <a:noFill/>
          </a:ln>
        </p:spPr>
      </p:pic>
      <p:sp>
        <p:nvSpPr>
          <p:cNvPr id="95" name="Google Shape;95;p1"/>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96" name="Google Shape;96;p1"/>
          <p:cNvSpPr txBox="1"/>
          <p:nvPr>
            <p:ph type="ctrTitle"/>
          </p:nvPr>
        </p:nvSpPr>
        <p:spPr>
          <a:xfrm>
            <a:off x="494733" y="1181101"/>
            <a:ext cx="6363267" cy="283240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Gill Sans"/>
              <a:buNone/>
            </a:pPr>
            <a:r>
              <a:rPr b="1" lang="en-US" sz="4400">
                <a:solidFill>
                  <a:srgbClr val="FFFFFF"/>
                </a:solidFill>
                <a:latin typeface="Gill Sans"/>
                <a:ea typeface="Gill Sans"/>
                <a:cs typeface="Gill Sans"/>
                <a:sym typeface="Gill Sans"/>
              </a:rPr>
              <a:t>UNLEASHING THE POWER OF FORMS, MEDIA, AND ACCESSIBILITY IN FLUTTER</a:t>
            </a:r>
            <a:r>
              <a:rPr lang="en-US" sz="4400">
                <a:solidFill>
                  <a:srgbClr val="FFFFFF"/>
                </a:solidFill>
                <a:latin typeface="Gill Sans"/>
                <a:ea typeface="Gill Sans"/>
                <a:cs typeface="Gill Sans"/>
                <a:sym typeface="Gill Sans"/>
              </a:rPr>
              <a:t> </a:t>
            </a:r>
            <a:endParaRPr sz="4400">
              <a:solidFill>
                <a:srgbClr val="FFFFFF"/>
              </a:solidFill>
              <a:latin typeface="Gill Sans"/>
              <a:ea typeface="Gill Sans"/>
              <a:cs typeface="Gill Sans"/>
              <a:sym typeface="Gill Sans"/>
            </a:endParaRPr>
          </a:p>
          <a:p>
            <a:pPr indent="0" lvl="0" marL="0" rtl="0" algn="l">
              <a:lnSpc>
                <a:spcPct val="90000"/>
              </a:lnSpc>
              <a:spcBef>
                <a:spcPts val="0"/>
              </a:spcBef>
              <a:spcAft>
                <a:spcPts val="0"/>
              </a:spcAft>
              <a:buClr>
                <a:schemeClr val="lt1"/>
              </a:buClr>
              <a:buSzPct val="100000"/>
              <a:buFont typeface="Play"/>
              <a:buNone/>
            </a:pPr>
            <a:r>
              <a:t/>
            </a:r>
            <a:endParaRPr sz="3400">
              <a:solidFill>
                <a:srgbClr val="FFFFFF"/>
              </a:solidFill>
            </a:endParaRPr>
          </a:p>
        </p:txBody>
      </p:sp>
      <p:sp>
        <p:nvSpPr>
          <p:cNvPr id="97" name="Google Shape;97;p1"/>
          <p:cNvSpPr txBox="1"/>
          <p:nvPr>
            <p:ph idx="1" type="subTitle"/>
          </p:nvPr>
        </p:nvSpPr>
        <p:spPr>
          <a:xfrm>
            <a:off x="1143001" y="4499477"/>
            <a:ext cx="2650066" cy="132735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1800"/>
              <a:buNone/>
            </a:pPr>
            <a:r>
              <a:rPr lang="en-US">
                <a:solidFill>
                  <a:srgbClr val="FFFFFF"/>
                </a:solidFill>
                <a:latin typeface="Arial"/>
                <a:ea typeface="Arial"/>
                <a:cs typeface="Arial"/>
                <a:sym typeface="Arial"/>
              </a:rPr>
              <a:t>A Comprehensive Guide to Building User-Centric Applications</a:t>
            </a:r>
            <a:endParaRPr>
              <a:solidFill>
                <a:srgbClr val="FFFFFF"/>
              </a:solidFill>
              <a:latin typeface="Arial"/>
              <a:ea typeface="Arial"/>
              <a:cs typeface="Arial"/>
              <a:sym typeface="Arial"/>
            </a:endParaRPr>
          </a:p>
          <a:p>
            <a:pPr indent="0" lvl="0" marL="0" rtl="0" algn="l">
              <a:lnSpc>
                <a:spcPct val="100000"/>
              </a:lnSpc>
              <a:spcBef>
                <a:spcPts val="1000"/>
              </a:spcBef>
              <a:spcAft>
                <a:spcPts val="0"/>
              </a:spcAft>
              <a:buClr>
                <a:schemeClr val="lt1"/>
              </a:buClr>
              <a:buSzPts val="1800"/>
              <a:buNone/>
            </a:pPr>
            <a:r>
              <a:t/>
            </a:r>
            <a:endParaRPr>
              <a:solidFill>
                <a:srgbClr val="FFFFFF"/>
              </a:solidFill>
            </a:endParaRPr>
          </a:p>
        </p:txBody>
      </p:sp>
      <p:sp>
        <p:nvSpPr>
          <p:cNvPr id="98" name="Google Shape;98;p1"/>
          <p:cNvSpPr/>
          <p:nvPr/>
        </p:nvSpPr>
        <p:spPr>
          <a:xfrm>
            <a:off x="7523854" y="1544347"/>
            <a:ext cx="4676439" cy="5313651"/>
          </a:xfrm>
          <a:custGeom>
            <a:rect b="b" l="l" r="r" t="t"/>
            <a:pathLst>
              <a:path extrusionOk="0" h="5422604" w="6846874">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99" name="Google Shape;99;p1"/>
          <p:cNvPicPr preferRelativeResize="0"/>
          <p:nvPr/>
        </p:nvPicPr>
        <p:blipFill rotWithShape="1">
          <a:blip r:embed="rId4">
            <a:alphaModFix/>
          </a:blip>
          <a:srcRect b="0" l="0" r="0" t="0"/>
          <a:stretch/>
        </p:blipFill>
        <p:spPr>
          <a:xfrm>
            <a:off x="10685875" y="0"/>
            <a:ext cx="1506125" cy="1129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g268eeaae215_1_6"/>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212" name="Google Shape;212;g268eeaae215_1_6"/>
          <p:cNvCxnSpPr/>
          <p:nvPr/>
        </p:nvCxnSpPr>
        <p:spPr>
          <a:xfrm>
            <a:off x="1188357" y="5151666"/>
            <a:ext cx="9822600" cy="0"/>
          </a:xfrm>
          <a:prstGeom prst="straightConnector1">
            <a:avLst/>
          </a:prstGeom>
          <a:noFill/>
          <a:ln cap="flat" cmpd="sng" w="12700">
            <a:solidFill>
              <a:schemeClr val="lt1"/>
            </a:solidFill>
            <a:prstDash val="solid"/>
            <a:miter lim="800000"/>
            <a:headEnd len="sm" w="sm" type="none"/>
            <a:tailEnd len="sm" w="sm" type="none"/>
          </a:ln>
        </p:spPr>
      </p:cxnSp>
      <p:sp>
        <p:nvSpPr>
          <p:cNvPr id="213" name="Google Shape;213;g268eeaae215_1_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214" name="Google Shape;214;g268eeaae215_1_6"/>
          <p:cNvPicPr preferRelativeResize="0"/>
          <p:nvPr/>
        </p:nvPicPr>
        <p:blipFill rotWithShape="1">
          <a:blip r:embed="rId3">
            <a:alphaModFix/>
          </a:blip>
          <a:srcRect b="13456" l="0" r="0" t="13449"/>
          <a:stretch/>
        </p:blipFill>
        <p:spPr>
          <a:xfrm>
            <a:off x="20" y="10"/>
            <a:ext cx="12191980" cy="6857992"/>
          </a:xfrm>
          <a:prstGeom prst="rect">
            <a:avLst/>
          </a:prstGeom>
          <a:noFill/>
          <a:ln>
            <a:noFill/>
          </a:ln>
        </p:spPr>
      </p:pic>
      <p:pic>
        <p:nvPicPr>
          <p:cNvPr id="215" name="Google Shape;215;g268eeaae215_1_6"/>
          <p:cNvPicPr preferRelativeResize="0"/>
          <p:nvPr/>
        </p:nvPicPr>
        <p:blipFill rotWithShape="1">
          <a:blip r:embed="rId4">
            <a:alphaModFix/>
          </a:blip>
          <a:srcRect b="0" l="0" r="0" t="0"/>
          <a:stretch/>
        </p:blipFill>
        <p:spPr>
          <a:xfrm>
            <a:off x="0" y="0"/>
            <a:ext cx="1506125" cy="1129601"/>
          </a:xfrm>
          <a:prstGeom prst="rect">
            <a:avLst/>
          </a:prstGeom>
          <a:noFill/>
          <a:ln>
            <a:noFill/>
          </a:ln>
        </p:spPr>
      </p:pic>
      <p:sp>
        <p:nvSpPr>
          <p:cNvPr id="216" name="Google Shape;216;g268eeaae215_1_6"/>
          <p:cNvSpPr/>
          <p:nvPr/>
        </p:nvSpPr>
        <p:spPr>
          <a:xfrm>
            <a:off x="3651" y="1"/>
            <a:ext cx="12192000" cy="6858000"/>
          </a:xfrm>
          <a:custGeom>
            <a:rect b="b" l="l" r="r" t="t"/>
            <a:pathLst>
              <a:path extrusionOk="0" h="6858000" w="12192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17" name="Google Shape;217;g268eeaae215_1_6"/>
          <p:cNvSpPr txBox="1"/>
          <p:nvPr/>
        </p:nvSpPr>
        <p:spPr>
          <a:xfrm>
            <a:off x="4653650" y="122475"/>
            <a:ext cx="57909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b="1" lang="en-US" sz="3900">
                <a:solidFill>
                  <a:srgbClr val="FFFFFF"/>
                </a:solidFill>
              </a:rPr>
              <a:t>Ensuring Data Integrity</a:t>
            </a:r>
            <a:endParaRPr b="1" sz="4700">
              <a:solidFill>
                <a:srgbClr val="FFFFFF"/>
              </a:solidFill>
            </a:endParaRPr>
          </a:p>
        </p:txBody>
      </p:sp>
      <p:sp>
        <p:nvSpPr>
          <p:cNvPr id="218" name="Google Shape;218;g268eeaae215_1_6"/>
          <p:cNvSpPr/>
          <p:nvPr/>
        </p:nvSpPr>
        <p:spPr>
          <a:xfrm>
            <a:off x="3324050" y="2073025"/>
            <a:ext cx="4688700" cy="2860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US" sz="3000">
                <a:solidFill>
                  <a:schemeClr val="lt1"/>
                </a:solidFill>
              </a:rPr>
              <a:t>Form validation in Flutter ensures accurate user input by enforcing rules and preventing invalid data submission.</a:t>
            </a:r>
            <a:endParaRPr sz="3000">
              <a:solidFill>
                <a:schemeClr val="lt1"/>
              </a:solidFill>
            </a:endParaRPr>
          </a:p>
          <a:p>
            <a:pPr indent="0" lvl="0" marL="0" rtl="0" algn="l">
              <a:spcBef>
                <a:spcPts val="0"/>
              </a:spcBef>
              <a:spcAft>
                <a:spcPts val="0"/>
              </a:spcAft>
              <a:buClr>
                <a:schemeClr val="dk1"/>
              </a:buClr>
              <a:buSzPts val="1100"/>
              <a:buFont typeface="Arial"/>
              <a:buNone/>
            </a:pPr>
            <a:r>
              <a:t/>
            </a:r>
            <a:endParaRPr sz="3000">
              <a:solidFill>
                <a:schemeClr val="lt1"/>
              </a:solidFill>
            </a:endParaRPr>
          </a:p>
          <a:p>
            <a:pPr indent="0" lvl="0" marL="0" rtl="0" algn="ctr">
              <a:spcBef>
                <a:spcPts val="0"/>
              </a:spcBef>
              <a:spcAft>
                <a:spcPts val="0"/>
              </a:spcAft>
              <a:buNone/>
            </a:pPr>
            <a:r>
              <a:t/>
            </a:r>
            <a:endParaRPr>
              <a:solidFill>
                <a:schemeClr val="dk1"/>
              </a:solidFill>
              <a:latin typeface="Play"/>
              <a:ea typeface="Play"/>
              <a:cs typeface="Play"/>
              <a:sym typeface="Play"/>
            </a:endParaRPr>
          </a:p>
        </p:txBody>
      </p:sp>
      <p:pic>
        <p:nvPicPr>
          <p:cNvPr id="219" name="Google Shape;219;g268eeaae215_1_6"/>
          <p:cNvPicPr preferRelativeResize="0"/>
          <p:nvPr/>
        </p:nvPicPr>
        <p:blipFill rotWithShape="1">
          <a:blip r:embed="rId5">
            <a:alphaModFix/>
          </a:blip>
          <a:srcRect b="1902" l="3655" r="4254" t="2036"/>
          <a:stretch/>
        </p:blipFill>
        <p:spPr>
          <a:xfrm>
            <a:off x="8713175" y="1032200"/>
            <a:ext cx="2525225" cy="57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g268eeaae215_1_28"/>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226" name="Google Shape;226;g268eeaae215_1_28"/>
          <p:cNvCxnSpPr/>
          <p:nvPr/>
        </p:nvCxnSpPr>
        <p:spPr>
          <a:xfrm>
            <a:off x="1188357" y="5151666"/>
            <a:ext cx="9822600" cy="0"/>
          </a:xfrm>
          <a:prstGeom prst="straightConnector1">
            <a:avLst/>
          </a:prstGeom>
          <a:noFill/>
          <a:ln cap="flat" cmpd="sng" w="12700">
            <a:solidFill>
              <a:schemeClr val="lt1"/>
            </a:solidFill>
            <a:prstDash val="solid"/>
            <a:miter lim="800000"/>
            <a:headEnd len="sm" w="sm" type="none"/>
            <a:tailEnd len="sm" w="sm" type="none"/>
          </a:ln>
        </p:spPr>
      </p:cxnSp>
      <p:sp>
        <p:nvSpPr>
          <p:cNvPr id="227" name="Google Shape;227;g268eeaae215_1_2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228" name="Google Shape;228;g268eeaae215_1_28"/>
          <p:cNvPicPr preferRelativeResize="0"/>
          <p:nvPr/>
        </p:nvPicPr>
        <p:blipFill rotWithShape="1">
          <a:blip r:embed="rId3">
            <a:alphaModFix/>
          </a:blip>
          <a:srcRect b="13456" l="0" r="0" t="13449"/>
          <a:stretch/>
        </p:blipFill>
        <p:spPr>
          <a:xfrm>
            <a:off x="20" y="10"/>
            <a:ext cx="12191980" cy="6857992"/>
          </a:xfrm>
          <a:prstGeom prst="rect">
            <a:avLst/>
          </a:prstGeom>
          <a:noFill/>
          <a:ln>
            <a:noFill/>
          </a:ln>
        </p:spPr>
      </p:pic>
      <p:pic>
        <p:nvPicPr>
          <p:cNvPr id="229" name="Google Shape;229;g268eeaae215_1_28"/>
          <p:cNvPicPr preferRelativeResize="0"/>
          <p:nvPr/>
        </p:nvPicPr>
        <p:blipFill rotWithShape="1">
          <a:blip r:embed="rId4">
            <a:alphaModFix/>
          </a:blip>
          <a:srcRect b="0" l="0" r="0" t="0"/>
          <a:stretch/>
        </p:blipFill>
        <p:spPr>
          <a:xfrm>
            <a:off x="0" y="0"/>
            <a:ext cx="1506125" cy="1129601"/>
          </a:xfrm>
          <a:prstGeom prst="rect">
            <a:avLst/>
          </a:prstGeom>
          <a:noFill/>
          <a:ln>
            <a:noFill/>
          </a:ln>
        </p:spPr>
      </p:pic>
      <p:sp>
        <p:nvSpPr>
          <p:cNvPr id="230" name="Google Shape;230;g268eeaae215_1_28"/>
          <p:cNvSpPr/>
          <p:nvPr/>
        </p:nvSpPr>
        <p:spPr>
          <a:xfrm>
            <a:off x="3651" y="1"/>
            <a:ext cx="12192000" cy="6858000"/>
          </a:xfrm>
          <a:custGeom>
            <a:rect b="b" l="l" r="r" t="t"/>
            <a:pathLst>
              <a:path extrusionOk="0" h="6858000" w="12192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31" name="Google Shape;231;g268eeaae215_1_28"/>
          <p:cNvSpPr txBox="1"/>
          <p:nvPr/>
        </p:nvSpPr>
        <p:spPr>
          <a:xfrm>
            <a:off x="2564700" y="102750"/>
            <a:ext cx="74406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900">
                <a:solidFill>
                  <a:srgbClr val="FFFFFF"/>
                </a:solidFill>
              </a:rPr>
              <a:t>Custom Validation Methods</a:t>
            </a:r>
            <a:endParaRPr b="1" sz="3900">
              <a:solidFill>
                <a:srgbClr val="FFFFFF"/>
              </a:solidFill>
            </a:endParaRPr>
          </a:p>
          <a:p>
            <a:pPr indent="0" lvl="0" marL="0" rtl="0" algn="l">
              <a:spcBef>
                <a:spcPts val="0"/>
              </a:spcBef>
              <a:spcAft>
                <a:spcPts val="0"/>
              </a:spcAft>
              <a:buClr>
                <a:schemeClr val="dk1"/>
              </a:buClr>
              <a:buSzPts val="1100"/>
              <a:buFont typeface="Arial"/>
              <a:buNone/>
            </a:pPr>
            <a:r>
              <a:t/>
            </a:r>
            <a:endParaRPr b="1" sz="3900">
              <a:solidFill>
                <a:srgbClr val="FFFFFF"/>
              </a:solidFill>
            </a:endParaRPr>
          </a:p>
          <a:p>
            <a:pPr indent="0" lvl="0" marL="0" rtl="0" algn="l">
              <a:spcBef>
                <a:spcPts val="0"/>
              </a:spcBef>
              <a:spcAft>
                <a:spcPts val="0"/>
              </a:spcAft>
              <a:buNone/>
            </a:pPr>
            <a:r>
              <a:t/>
            </a:r>
            <a:endParaRPr b="1" sz="3900">
              <a:solidFill>
                <a:srgbClr val="FFFFFF"/>
              </a:solidFill>
            </a:endParaRPr>
          </a:p>
        </p:txBody>
      </p:sp>
      <p:sp>
        <p:nvSpPr>
          <p:cNvPr id="232" name="Google Shape;232;g268eeaae215_1_28"/>
          <p:cNvSpPr/>
          <p:nvPr/>
        </p:nvSpPr>
        <p:spPr>
          <a:xfrm>
            <a:off x="1070100" y="1429325"/>
            <a:ext cx="7206900" cy="38169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rPr lang="en-US" sz="2800">
                <a:solidFill>
                  <a:schemeClr val="lt1"/>
                </a:solidFill>
              </a:rPr>
              <a:t>Custom Validation Methods</a:t>
            </a:r>
            <a:endParaRPr sz="2800">
              <a:solidFill>
                <a:schemeClr val="lt1"/>
              </a:solidFill>
            </a:endParaRPr>
          </a:p>
          <a:p>
            <a:pPr indent="0" lvl="0" marL="0" rtl="0" algn="l">
              <a:spcBef>
                <a:spcPts val="0"/>
              </a:spcBef>
              <a:spcAft>
                <a:spcPts val="0"/>
              </a:spcAft>
              <a:buNone/>
            </a:pPr>
            <a:r>
              <a:rPr lang="en-US" sz="2800">
                <a:solidFill>
                  <a:schemeClr val="lt1"/>
                </a:solidFill>
              </a:rPr>
              <a:t>Implement custom validation logic to handle specific input requirements</a:t>
            </a:r>
            <a:endParaRPr sz="2800">
              <a:solidFill>
                <a:schemeClr val="lt1"/>
              </a:solidFill>
            </a:endParaRPr>
          </a:p>
          <a:p>
            <a:pPr indent="0" lvl="0" marL="0" rtl="0" algn="l">
              <a:spcBef>
                <a:spcPts val="0"/>
              </a:spcBef>
              <a:spcAft>
                <a:spcPts val="0"/>
              </a:spcAft>
              <a:buNone/>
            </a:pPr>
            <a:r>
              <a:rPr lang="en-US" sz="2800">
                <a:solidFill>
                  <a:schemeClr val="lt1"/>
                </a:solidFill>
              </a:rPr>
              <a:t>Validate input patterns, lengths, and data formats</a:t>
            </a:r>
            <a:endParaRPr sz="2800">
              <a:solidFill>
                <a:schemeClr val="lt1"/>
              </a:solidFill>
            </a:endParaRPr>
          </a:p>
          <a:p>
            <a:pPr indent="0" lvl="0" marL="0" rtl="0" algn="l">
              <a:spcBef>
                <a:spcPts val="0"/>
              </a:spcBef>
              <a:spcAft>
                <a:spcPts val="0"/>
              </a:spcAft>
              <a:buNone/>
            </a:pPr>
            <a:r>
              <a:rPr lang="en-US" sz="2800">
                <a:solidFill>
                  <a:schemeClr val="lt1"/>
                </a:solidFill>
              </a:rPr>
              <a:t>Display error messages to guide users towards valid input</a:t>
            </a:r>
            <a:endParaRPr sz="28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ctr">
              <a:spcBef>
                <a:spcPts val="0"/>
              </a:spcBef>
              <a:spcAft>
                <a:spcPts val="0"/>
              </a:spcAft>
              <a:buNone/>
            </a:pPr>
            <a:r>
              <a:t/>
            </a:r>
            <a:endParaRPr>
              <a:solidFill>
                <a:schemeClr val="dk1"/>
              </a:solidFill>
              <a:latin typeface="Play"/>
              <a:ea typeface="Play"/>
              <a:cs typeface="Play"/>
              <a:sym typeface="Play"/>
            </a:endParaRPr>
          </a:p>
        </p:txBody>
      </p:sp>
      <p:pic>
        <p:nvPicPr>
          <p:cNvPr id="233" name="Google Shape;233;g268eeaae215_1_28"/>
          <p:cNvPicPr preferRelativeResize="0"/>
          <p:nvPr/>
        </p:nvPicPr>
        <p:blipFill rotWithShape="1">
          <a:blip r:embed="rId5">
            <a:alphaModFix/>
          </a:blip>
          <a:srcRect b="10360" l="66309" r="6319" t="16470"/>
          <a:stretch/>
        </p:blipFill>
        <p:spPr>
          <a:xfrm>
            <a:off x="8786525" y="709425"/>
            <a:ext cx="3066601" cy="61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8" name="Shape 238"/>
        <p:cNvGrpSpPr/>
        <p:nvPr/>
      </p:nvGrpSpPr>
      <p:grpSpPr>
        <a:xfrm>
          <a:off x="0" y="0"/>
          <a:ext cx="0" cy="0"/>
          <a:chOff x="0" y="0"/>
          <a:chExt cx="0" cy="0"/>
        </a:xfrm>
      </p:grpSpPr>
      <p:sp>
        <p:nvSpPr>
          <p:cNvPr id="239" name="Google Shape;239;g268eeaae215_1_47"/>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240" name="Google Shape;240;g268eeaae215_1_47"/>
          <p:cNvCxnSpPr/>
          <p:nvPr/>
        </p:nvCxnSpPr>
        <p:spPr>
          <a:xfrm>
            <a:off x="1188357" y="5151666"/>
            <a:ext cx="9822600" cy="0"/>
          </a:xfrm>
          <a:prstGeom prst="straightConnector1">
            <a:avLst/>
          </a:prstGeom>
          <a:noFill/>
          <a:ln cap="flat" cmpd="sng" w="12700">
            <a:solidFill>
              <a:schemeClr val="lt1"/>
            </a:solidFill>
            <a:prstDash val="solid"/>
            <a:miter lim="800000"/>
            <a:headEnd len="sm" w="sm" type="none"/>
            <a:tailEnd len="sm" w="sm" type="none"/>
          </a:ln>
        </p:spPr>
      </p:cxnSp>
      <p:sp>
        <p:nvSpPr>
          <p:cNvPr id="241" name="Google Shape;241;g268eeaae215_1_4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242" name="Google Shape;242;g268eeaae215_1_47"/>
          <p:cNvPicPr preferRelativeResize="0"/>
          <p:nvPr/>
        </p:nvPicPr>
        <p:blipFill rotWithShape="1">
          <a:blip r:embed="rId3">
            <a:alphaModFix/>
          </a:blip>
          <a:srcRect b="13456" l="0" r="0" t="13449"/>
          <a:stretch/>
        </p:blipFill>
        <p:spPr>
          <a:xfrm>
            <a:off x="20" y="10"/>
            <a:ext cx="12191980" cy="6857992"/>
          </a:xfrm>
          <a:prstGeom prst="rect">
            <a:avLst/>
          </a:prstGeom>
          <a:noFill/>
          <a:ln>
            <a:noFill/>
          </a:ln>
        </p:spPr>
      </p:pic>
      <p:pic>
        <p:nvPicPr>
          <p:cNvPr id="243" name="Google Shape;243;g268eeaae215_1_47"/>
          <p:cNvPicPr preferRelativeResize="0"/>
          <p:nvPr/>
        </p:nvPicPr>
        <p:blipFill rotWithShape="1">
          <a:blip r:embed="rId4">
            <a:alphaModFix/>
          </a:blip>
          <a:srcRect b="0" l="0" r="0" t="0"/>
          <a:stretch/>
        </p:blipFill>
        <p:spPr>
          <a:xfrm>
            <a:off x="0" y="0"/>
            <a:ext cx="1506125" cy="1129601"/>
          </a:xfrm>
          <a:prstGeom prst="rect">
            <a:avLst/>
          </a:prstGeom>
          <a:noFill/>
          <a:ln>
            <a:noFill/>
          </a:ln>
        </p:spPr>
      </p:pic>
      <p:sp>
        <p:nvSpPr>
          <p:cNvPr id="244" name="Google Shape;244;g268eeaae215_1_47"/>
          <p:cNvSpPr/>
          <p:nvPr/>
        </p:nvSpPr>
        <p:spPr>
          <a:xfrm>
            <a:off x="25" y="0"/>
            <a:ext cx="12192000" cy="6858000"/>
          </a:xfrm>
          <a:custGeom>
            <a:rect b="b" l="l" r="r" t="t"/>
            <a:pathLst>
              <a:path extrusionOk="0" h="6858000" w="12192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45" name="Google Shape;245;g268eeaae215_1_47"/>
          <p:cNvSpPr txBox="1"/>
          <p:nvPr/>
        </p:nvSpPr>
        <p:spPr>
          <a:xfrm>
            <a:off x="2966925" y="50"/>
            <a:ext cx="7440600" cy="11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900">
                <a:solidFill>
                  <a:srgbClr val="FFFFFF"/>
                </a:solidFill>
              </a:rPr>
              <a:t>Displaying Error Using UI</a:t>
            </a:r>
            <a:endParaRPr b="1" sz="3900">
              <a:solidFill>
                <a:srgbClr val="FFFFFF"/>
              </a:solidFill>
            </a:endParaRPr>
          </a:p>
          <a:p>
            <a:pPr indent="0" lvl="0" marL="0" rtl="0" algn="l">
              <a:spcBef>
                <a:spcPts val="0"/>
              </a:spcBef>
              <a:spcAft>
                <a:spcPts val="0"/>
              </a:spcAft>
              <a:buNone/>
            </a:pPr>
            <a:r>
              <a:t/>
            </a:r>
            <a:endParaRPr b="1" sz="3900">
              <a:solidFill>
                <a:srgbClr val="FFFFFF"/>
              </a:solidFill>
            </a:endParaRPr>
          </a:p>
          <a:p>
            <a:pPr indent="0" lvl="0" marL="0" rtl="0" algn="l">
              <a:spcBef>
                <a:spcPts val="0"/>
              </a:spcBef>
              <a:spcAft>
                <a:spcPts val="0"/>
              </a:spcAft>
              <a:buNone/>
            </a:pPr>
            <a:r>
              <a:t/>
            </a:r>
            <a:endParaRPr b="1" sz="3900">
              <a:solidFill>
                <a:srgbClr val="FFFFFF"/>
              </a:solidFill>
            </a:endParaRPr>
          </a:p>
          <a:p>
            <a:pPr indent="0" lvl="0" marL="0" rtl="0" algn="l">
              <a:spcBef>
                <a:spcPts val="0"/>
              </a:spcBef>
              <a:spcAft>
                <a:spcPts val="0"/>
              </a:spcAft>
              <a:buNone/>
            </a:pPr>
            <a:r>
              <a:t/>
            </a:r>
            <a:endParaRPr b="1" sz="3900">
              <a:solidFill>
                <a:srgbClr val="FFFFFF"/>
              </a:solidFill>
            </a:endParaRPr>
          </a:p>
          <a:p>
            <a:pPr indent="0" lvl="0" marL="0" rtl="0" algn="l">
              <a:spcBef>
                <a:spcPts val="0"/>
              </a:spcBef>
              <a:spcAft>
                <a:spcPts val="0"/>
              </a:spcAft>
              <a:buNone/>
            </a:pPr>
            <a:r>
              <a:t/>
            </a:r>
            <a:endParaRPr b="1" sz="3900">
              <a:solidFill>
                <a:srgbClr val="FFFFFF"/>
              </a:solidFill>
            </a:endParaRPr>
          </a:p>
        </p:txBody>
      </p:sp>
      <p:sp>
        <p:nvSpPr>
          <p:cNvPr id="246" name="Google Shape;246;g268eeaae215_1_47"/>
          <p:cNvSpPr/>
          <p:nvPr/>
        </p:nvSpPr>
        <p:spPr>
          <a:xfrm>
            <a:off x="1399200" y="2173675"/>
            <a:ext cx="6463800" cy="3127500"/>
          </a:xfrm>
          <a:prstGeom prst="roundRect">
            <a:avLst>
              <a:gd fmla="val 16667" name="adj"/>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lt1"/>
              </a:solidFill>
            </a:endParaRPr>
          </a:p>
          <a:p>
            <a:pPr indent="0" lvl="0" marL="0" rtl="0" algn="l">
              <a:spcBef>
                <a:spcPts val="0"/>
              </a:spcBef>
              <a:spcAft>
                <a:spcPts val="0"/>
              </a:spcAft>
              <a:buNone/>
            </a:pPr>
            <a:r>
              <a:t/>
            </a:r>
            <a:endParaRPr sz="2500">
              <a:solidFill>
                <a:schemeClr val="lt1"/>
              </a:solidFill>
            </a:endParaRPr>
          </a:p>
          <a:p>
            <a:pPr indent="0" lvl="0" marL="0" rtl="0" algn="l">
              <a:spcBef>
                <a:spcPts val="0"/>
              </a:spcBef>
              <a:spcAft>
                <a:spcPts val="0"/>
              </a:spcAft>
              <a:buNone/>
            </a:pPr>
            <a:r>
              <a:rPr lang="en-US" sz="2800">
                <a:solidFill>
                  <a:schemeClr val="lt1"/>
                </a:solidFill>
              </a:rPr>
              <a:t>Leverage </a:t>
            </a:r>
            <a:r>
              <a:rPr lang="en-US" sz="2800">
                <a:solidFill>
                  <a:schemeClr val="lt1"/>
                </a:solidFill>
              </a:rPr>
              <a:t>InputDecorations</a:t>
            </a:r>
            <a:r>
              <a:rPr lang="en-US" sz="2800">
                <a:solidFill>
                  <a:schemeClr val="lt1"/>
                </a:solidFill>
              </a:rPr>
              <a:t> to provide visual feedback during validation</a:t>
            </a:r>
            <a:endParaRPr sz="2800">
              <a:solidFill>
                <a:schemeClr val="lt1"/>
              </a:solidFill>
            </a:endParaRPr>
          </a:p>
          <a:p>
            <a:pPr indent="0" lvl="0" marL="0" rtl="0" algn="l">
              <a:spcBef>
                <a:spcPts val="0"/>
              </a:spcBef>
              <a:spcAft>
                <a:spcPts val="0"/>
              </a:spcAft>
              <a:buNone/>
            </a:pPr>
            <a:r>
              <a:rPr lang="en-US" sz="2800">
                <a:solidFill>
                  <a:schemeClr val="lt1"/>
                </a:solidFill>
              </a:rPr>
              <a:t>Display error messages and highlight invalid input fields</a:t>
            </a:r>
            <a:endParaRPr sz="2800">
              <a:solidFill>
                <a:schemeClr val="lt1"/>
              </a:solidFill>
            </a:endParaRPr>
          </a:p>
          <a:p>
            <a:pPr indent="0" lvl="0" marL="0" rtl="0" algn="l">
              <a:spcBef>
                <a:spcPts val="0"/>
              </a:spcBef>
              <a:spcAft>
                <a:spcPts val="0"/>
              </a:spcAft>
              <a:buNone/>
            </a:pPr>
            <a:r>
              <a:rPr lang="en-US" sz="2800">
                <a:solidFill>
                  <a:schemeClr val="lt1"/>
                </a:solidFill>
              </a:rPr>
              <a:t>Enhance user understanding of input errors and improve form usability</a:t>
            </a:r>
            <a:endParaRPr sz="28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l">
              <a:spcBef>
                <a:spcPts val="0"/>
              </a:spcBef>
              <a:spcAft>
                <a:spcPts val="0"/>
              </a:spcAft>
              <a:buNone/>
            </a:pPr>
            <a:r>
              <a:t/>
            </a:r>
            <a:endParaRPr sz="3000">
              <a:solidFill>
                <a:schemeClr val="lt1"/>
              </a:solidFill>
            </a:endParaRPr>
          </a:p>
          <a:p>
            <a:pPr indent="0" lvl="0" marL="0" rtl="0" algn="ctr">
              <a:spcBef>
                <a:spcPts val="0"/>
              </a:spcBef>
              <a:spcAft>
                <a:spcPts val="0"/>
              </a:spcAft>
              <a:buNone/>
            </a:pPr>
            <a:r>
              <a:t/>
            </a:r>
            <a:endParaRPr>
              <a:solidFill>
                <a:schemeClr val="dk1"/>
              </a:solidFill>
              <a:latin typeface="Play"/>
              <a:ea typeface="Play"/>
              <a:cs typeface="Play"/>
              <a:sym typeface="Play"/>
            </a:endParaRPr>
          </a:p>
        </p:txBody>
      </p:sp>
      <p:pic>
        <p:nvPicPr>
          <p:cNvPr id="247" name="Google Shape;247;g268eeaae215_1_47"/>
          <p:cNvPicPr preferRelativeResize="0"/>
          <p:nvPr/>
        </p:nvPicPr>
        <p:blipFill rotWithShape="1">
          <a:blip r:embed="rId5">
            <a:alphaModFix/>
          </a:blip>
          <a:srcRect b="2317" l="4699" r="3683" t="2317"/>
          <a:stretch/>
        </p:blipFill>
        <p:spPr>
          <a:xfrm>
            <a:off x="9025750" y="613050"/>
            <a:ext cx="3051650" cy="61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sp>
        <p:nvSpPr>
          <p:cNvPr id="253" name="Google Shape;253;p1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54" name="Google Shape;254;p10"/>
          <p:cNvSpPr/>
          <p:nvPr/>
        </p:nvSpPr>
        <p:spPr>
          <a:xfrm>
            <a:off x="3210669" y="0"/>
            <a:ext cx="9103027" cy="6858000"/>
          </a:xfrm>
          <a:custGeom>
            <a:rect b="b" l="l" r="r" t="t"/>
            <a:pathLst>
              <a:path extrusionOk="0" h="6858000" w="9103027">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A person standing next to a large cellphone&#10;&#10;Description automatically generated" id="255" name="Google Shape;255;p10"/>
          <p:cNvPicPr preferRelativeResize="0"/>
          <p:nvPr/>
        </p:nvPicPr>
        <p:blipFill rotWithShape="1">
          <a:blip r:embed="rId3">
            <a:alphaModFix/>
          </a:blip>
          <a:srcRect b="7984" l="0" r="-1" t="11219"/>
          <a:stretch/>
        </p:blipFill>
        <p:spPr>
          <a:xfrm>
            <a:off x="0" y="10"/>
            <a:ext cx="9488350" cy="6857990"/>
          </a:xfrm>
          <a:custGeom>
            <a:rect b="b" l="l" r="r" t="t"/>
            <a:pathLst>
              <a:path extrusionOk="0" h="6858000" w="9102534">
                <a:moveTo>
                  <a:pt x="0" y="0"/>
                </a:moveTo>
                <a:lnTo>
                  <a:pt x="9102534" y="0"/>
                </a:lnTo>
                <a:lnTo>
                  <a:pt x="9102532" y="2"/>
                </a:lnTo>
                <a:cubicBezTo>
                  <a:pt x="9102532" y="3"/>
                  <a:pt x="9102531" y="3"/>
                  <a:pt x="9102531" y="4"/>
                </a:cubicBezTo>
                <a:lnTo>
                  <a:pt x="3091942" y="6858000"/>
                </a:lnTo>
                <a:lnTo>
                  <a:pt x="0" y="6858000"/>
                </a:lnTo>
                <a:close/>
              </a:path>
            </a:pathLst>
          </a:custGeom>
          <a:noFill/>
          <a:ln>
            <a:noFill/>
          </a:ln>
        </p:spPr>
      </p:pic>
      <p:sp>
        <p:nvSpPr>
          <p:cNvPr id="256" name="Google Shape;256;p10"/>
          <p:cNvSpPr txBox="1"/>
          <p:nvPr>
            <p:ph type="title"/>
          </p:nvPr>
        </p:nvSpPr>
        <p:spPr>
          <a:xfrm>
            <a:off x="7978311" y="1545647"/>
            <a:ext cx="3813900" cy="1958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FFFFFF"/>
              </a:buClr>
              <a:buSzPct val="100000"/>
              <a:buFont typeface="Gill Sans"/>
              <a:buNone/>
            </a:pPr>
            <a:r>
              <a:rPr lang="en-US">
                <a:solidFill>
                  <a:srgbClr val="FFFFFF"/>
                </a:solidFill>
                <a:latin typeface="Gill Sans"/>
                <a:ea typeface="Gill Sans"/>
                <a:cs typeface="Gill Sans"/>
                <a:sym typeface="Gill Sans"/>
              </a:rPr>
              <a:t>Working with Media (Images, Icons, and Fonts)</a:t>
            </a:r>
            <a:endParaRPr>
              <a:solidFill>
                <a:srgbClr val="FFFFFF"/>
              </a:solidFill>
              <a:latin typeface="Gill Sans"/>
              <a:ea typeface="Gill Sans"/>
              <a:cs typeface="Gill Sans"/>
              <a:sym typeface="Gill Sans"/>
            </a:endParaRPr>
          </a:p>
          <a:p>
            <a:pPr indent="0" lvl="0" marL="0" rtl="0" algn="l">
              <a:lnSpc>
                <a:spcPct val="100000"/>
              </a:lnSpc>
              <a:spcBef>
                <a:spcPts val="0"/>
              </a:spcBef>
              <a:spcAft>
                <a:spcPts val="0"/>
              </a:spcAft>
              <a:buClr>
                <a:schemeClr val="lt1"/>
              </a:buClr>
              <a:buSzPct val="100000"/>
              <a:buFont typeface="Play"/>
              <a:buNone/>
            </a:pPr>
            <a:r>
              <a:t/>
            </a:r>
            <a:endParaRPr sz="3700">
              <a:solidFill>
                <a:srgbClr val="FFFFFF"/>
              </a:solidFill>
            </a:endParaRPr>
          </a:p>
        </p:txBody>
      </p:sp>
      <p:sp>
        <p:nvSpPr>
          <p:cNvPr id="257" name="Google Shape;257;p10"/>
          <p:cNvSpPr txBox="1"/>
          <p:nvPr>
            <p:ph idx="1" type="body"/>
          </p:nvPr>
        </p:nvSpPr>
        <p:spPr>
          <a:xfrm flipH="1" rot="10800000">
            <a:off x="2161966" y="6044821"/>
            <a:ext cx="95600" cy="346354"/>
          </a:xfrm>
          <a:prstGeom prst="rect">
            <a:avLst/>
          </a:prstGeom>
          <a:noFill/>
          <a:ln>
            <a:noFill/>
          </a:ln>
        </p:spPr>
        <p:txBody>
          <a:bodyPr anchorCtr="0" anchor="b" bIns="45700" lIns="91425" spcFirstLastPara="1" rIns="91425" wrap="square" tIns="45700">
            <a:normAutofit fontScale="77500" lnSpcReduction="20000"/>
          </a:bodyPr>
          <a:lstStyle/>
          <a:p>
            <a:pPr indent="-228600" lvl="0" marL="228600" rtl="0" algn="r">
              <a:lnSpc>
                <a:spcPct val="120000"/>
              </a:lnSpc>
              <a:spcBef>
                <a:spcPts val="0"/>
              </a:spcBef>
              <a:spcAft>
                <a:spcPts val="0"/>
              </a:spcAft>
              <a:buClr>
                <a:schemeClr val="lt1"/>
              </a:buClr>
              <a:buSzPct val="100000"/>
              <a:buChar char="•"/>
            </a:pPr>
            <a:r>
              <a:rPr lang="en-US"/>
              <a:t>.</a:t>
            </a:r>
            <a:endParaRPr/>
          </a:p>
        </p:txBody>
      </p:sp>
      <p:cxnSp>
        <p:nvCxnSpPr>
          <p:cNvPr id="258" name="Google Shape;258;p10"/>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259" name="Google Shape;259;p10"/>
          <p:cNvSpPr txBox="1"/>
          <p:nvPr/>
        </p:nvSpPr>
        <p:spPr>
          <a:xfrm>
            <a:off x="7978308" y="3920025"/>
            <a:ext cx="4037400" cy="1908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000"/>
              <a:buFont typeface="Arial"/>
              <a:buChar char="•"/>
            </a:pPr>
            <a:r>
              <a:rPr lang="en-US" sz="2000">
                <a:solidFill>
                  <a:schemeClr val="lt1"/>
                </a:solidFill>
                <a:latin typeface="Gill Sans"/>
                <a:ea typeface="Gill Sans"/>
                <a:cs typeface="Gill Sans"/>
                <a:sym typeface="Gill Sans"/>
              </a:rPr>
              <a:t>Displaying </a:t>
            </a:r>
            <a:r>
              <a:rPr b="0" i="0" lang="en-US" sz="2000" u="none" cap="none" strike="noStrike">
                <a:solidFill>
                  <a:schemeClr val="lt1"/>
                </a:solidFill>
                <a:latin typeface="Gill Sans"/>
                <a:ea typeface="Gill Sans"/>
                <a:cs typeface="Gill Sans"/>
                <a:sym typeface="Gill Sans"/>
              </a:rPr>
              <a:t>Images</a:t>
            </a:r>
            <a:endParaRPr b="0" i="0" sz="2000" u="none" cap="none" strike="noStrike">
              <a:solidFill>
                <a:schemeClr val="lt1"/>
              </a:solidFill>
              <a:latin typeface="Gill Sans"/>
              <a:ea typeface="Gill Sans"/>
              <a:cs typeface="Gill Sans"/>
              <a:sym typeface="Gill Sans"/>
            </a:endParaRPr>
          </a:p>
          <a:p>
            <a:pPr indent="-158750" lvl="0" marL="28575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Enhancing with Icons</a:t>
            </a:r>
            <a:endParaRPr b="0" i="0" sz="2000" u="none" cap="none" strike="noStrike">
              <a:solidFill>
                <a:schemeClr val="lt1"/>
              </a:solidFill>
              <a:latin typeface="Gill Sans"/>
              <a:ea typeface="Gill Sans"/>
              <a:cs typeface="Gill Sans"/>
              <a:sym typeface="Gill Sans"/>
            </a:endParaRPr>
          </a:p>
          <a:p>
            <a:pPr indent="-158750" lvl="0" marL="28575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Gill Sans"/>
              <a:ea typeface="Gill Sans"/>
              <a:cs typeface="Gill Sans"/>
              <a:sym typeface="Gill Sans"/>
            </a:endParaRPr>
          </a:p>
          <a:p>
            <a:pPr indent="-285750" lvl="0" marL="28575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Gill Sans"/>
                <a:ea typeface="Gill Sans"/>
                <a:cs typeface="Gill Sans"/>
                <a:sym typeface="Gill Sans"/>
              </a:rPr>
              <a:t>Customizing Fonts</a:t>
            </a:r>
            <a:endParaRPr b="0" i="0" sz="20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260" name="Google Shape;260;p10"/>
          <p:cNvPicPr preferRelativeResize="0"/>
          <p:nvPr/>
        </p:nvPicPr>
        <p:blipFill rotWithShape="1">
          <a:blip r:embed="rId4">
            <a:alphaModFix/>
          </a:blip>
          <a:srcRect b="0" l="0" r="0" t="0"/>
          <a:stretch/>
        </p:blipFill>
        <p:spPr>
          <a:xfrm>
            <a:off x="10685875" y="0"/>
            <a:ext cx="1506125" cy="1129601"/>
          </a:xfrm>
          <a:prstGeom prst="rect">
            <a:avLst/>
          </a:prstGeom>
          <a:noFill/>
          <a:ln>
            <a:noFill/>
          </a:ln>
        </p:spPr>
      </p:pic>
      <p:pic>
        <p:nvPicPr>
          <p:cNvPr id="261" name="Google Shape;261;p10"/>
          <p:cNvPicPr preferRelativeResize="0"/>
          <p:nvPr/>
        </p:nvPicPr>
        <p:blipFill rotWithShape="1">
          <a:blip r:embed="rId5">
            <a:alphaModFix/>
          </a:blip>
          <a:srcRect b="13989" l="18293" r="62904" t="13844"/>
          <a:stretch/>
        </p:blipFill>
        <p:spPr>
          <a:xfrm>
            <a:off x="1877950" y="646455"/>
            <a:ext cx="2844222" cy="5951361"/>
          </a:xfrm>
          <a:prstGeom prst="rect">
            <a:avLst/>
          </a:prstGeom>
          <a:noFill/>
          <a:ln>
            <a:noFill/>
          </a:ln>
        </p:spPr>
      </p:pic>
      <p:pic>
        <p:nvPicPr>
          <p:cNvPr id="262" name="Google Shape;262;p10"/>
          <p:cNvPicPr preferRelativeResize="0"/>
          <p:nvPr/>
        </p:nvPicPr>
        <p:blipFill rotWithShape="1">
          <a:blip r:embed="rId6">
            <a:alphaModFix/>
          </a:blip>
          <a:srcRect b="0" l="0" r="0" t="0"/>
          <a:stretch/>
        </p:blipFill>
        <p:spPr>
          <a:xfrm>
            <a:off x="2257566" y="1130405"/>
            <a:ext cx="2175876" cy="144960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263" name="Google Shape;263;p10"/>
          <p:cNvPicPr preferRelativeResize="0"/>
          <p:nvPr/>
        </p:nvPicPr>
        <p:blipFill rotWithShape="1">
          <a:blip r:embed="rId7">
            <a:alphaModFix/>
          </a:blip>
          <a:srcRect b="0" l="0" r="0" t="0"/>
          <a:stretch/>
        </p:blipFill>
        <p:spPr>
          <a:xfrm>
            <a:off x="2364182" y="2988478"/>
            <a:ext cx="758396" cy="760045"/>
          </a:xfrm>
          <a:prstGeom prst="rect">
            <a:avLst/>
          </a:prstGeom>
          <a:noFill/>
          <a:ln>
            <a:noFill/>
          </a:ln>
        </p:spPr>
      </p:pic>
      <p:pic>
        <p:nvPicPr>
          <p:cNvPr id="264" name="Google Shape;264;p10"/>
          <p:cNvPicPr preferRelativeResize="0"/>
          <p:nvPr/>
        </p:nvPicPr>
        <p:blipFill rotWithShape="1">
          <a:blip r:embed="rId8">
            <a:alphaModFix/>
          </a:blip>
          <a:srcRect b="0" l="0" r="0" t="0"/>
          <a:stretch/>
        </p:blipFill>
        <p:spPr>
          <a:xfrm>
            <a:off x="2489749" y="3748515"/>
            <a:ext cx="507270" cy="507270"/>
          </a:xfrm>
          <a:prstGeom prst="rect">
            <a:avLst/>
          </a:prstGeom>
          <a:noFill/>
          <a:ln>
            <a:noFill/>
          </a:ln>
        </p:spPr>
      </p:pic>
      <p:sp>
        <p:nvSpPr>
          <p:cNvPr id="265" name="Google Shape;265;p10"/>
          <p:cNvSpPr/>
          <p:nvPr/>
        </p:nvSpPr>
        <p:spPr>
          <a:xfrm>
            <a:off x="2364164" y="4634663"/>
            <a:ext cx="958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𝓯𝓵𝓾𝓽𝓽𝓮𝓻</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2242233" y="5142752"/>
            <a:ext cx="144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ｆｌｕｔｔｅｒ</a:t>
            </a:r>
            <a:endParaRPr b="0" i="0" sz="1400" u="none" cap="none" strike="noStrike">
              <a:solidFill>
                <a:srgbClr val="000000"/>
              </a:solidFill>
              <a:latin typeface="Arial"/>
              <a:ea typeface="Arial"/>
              <a:cs typeface="Arial"/>
              <a:sym typeface="Arial"/>
            </a:endParaRPr>
          </a:p>
        </p:txBody>
      </p:sp>
      <p:sp>
        <p:nvSpPr>
          <p:cNvPr id="267" name="Google Shape;267;p10"/>
          <p:cNvSpPr/>
          <p:nvPr/>
        </p:nvSpPr>
        <p:spPr>
          <a:xfrm>
            <a:off x="2342430" y="5828627"/>
            <a:ext cx="10023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ᎦᏝᏬᏖᏖᏋᏒ</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1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A mobile app development with crane and a phone&#10;&#10;Description automatically generated" id="273" name="Google Shape;273;p11"/>
          <p:cNvPicPr preferRelativeResize="0"/>
          <p:nvPr/>
        </p:nvPicPr>
        <p:blipFill rotWithShape="1">
          <a:blip r:embed="rId3">
            <a:alphaModFix/>
          </a:blip>
          <a:srcRect b="1497" l="0" r="1" t="9827"/>
          <a:stretch/>
        </p:blipFill>
        <p:spPr>
          <a:xfrm>
            <a:off x="3093268" y="10"/>
            <a:ext cx="9098732" cy="6857990"/>
          </a:xfrm>
          <a:custGeom>
            <a:rect b="b" l="l" r="r" t="t"/>
            <a:pathLst>
              <a:path extrusionOk="0" h="6858000" w="9098732">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74" name="Google Shape;274;p11"/>
          <p:cNvSpPr/>
          <p:nvPr/>
        </p:nvSpPr>
        <p:spPr>
          <a:xfrm>
            <a:off x="3090295"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75" name="Google Shape;275;p11"/>
          <p:cNvSpPr txBox="1"/>
          <p:nvPr>
            <p:ph type="title"/>
          </p:nvPr>
        </p:nvSpPr>
        <p:spPr>
          <a:xfrm>
            <a:off x="358255" y="361146"/>
            <a:ext cx="900285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Flutter - Building Adaptive Apps </a:t>
            </a:r>
            <a:endParaRPr/>
          </a:p>
          <a:p>
            <a:pPr indent="0" lvl="0" marL="0" rtl="0" algn="l">
              <a:lnSpc>
                <a:spcPct val="100000"/>
              </a:lnSpc>
              <a:spcBef>
                <a:spcPts val="0"/>
              </a:spcBef>
              <a:spcAft>
                <a:spcPts val="0"/>
              </a:spcAft>
              <a:buClr>
                <a:schemeClr val="lt1"/>
              </a:buClr>
              <a:buSzPts val="4000"/>
              <a:buFont typeface="Play"/>
              <a:buNone/>
            </a:pPr>
            <a:r>
              <a:t/>
            </a:r>
            <a:endParaRPr/>
          </a:p>
        </p:txBody>
      </p:sp>
      <p:sp>
        <p:nvSpPr>
          <p:cNvPr id="276" name="Google Shape;276;p11"/>
          <p:cNvSpPr txBox="1"/>
          <p:nvPr>
            <p:ph idx="1" type="body"/>
          </p:nvPr>
        </p:nvSpPr>
        <p:spPr>
          <a:xfrm rot="10800000">
            <a:off x="7957341" y="769961"/>
            <a:ext cx="66407" cy="72187"/>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20000"/>
              </a:lnSpc>
              <a:spcBef>
                <a:spcPts val="0"/>
              </a:spcBef>
              <a:spcAft>
                <a:spcPts val="0"/>
              </a:spcAft>
              <a:buClr>
                <a:schemeClr val="lt1"/>
              </a:buClr>
              <a:buSzPct val="100000"/>
              <a:buChar char="•"/>
            </a:pPr>
            <a:r>
              <a:rPr lang="en-US"/>
              <a:t>.</a:t>
            </a:r>
            <a:endParaRPr/>
          </a:p>
        </p:txBody>
      </p:sp>
      <p:pic>
        <p:nvPicPr>
          <p:cNvPr id="277" name="Google Shape;277;p11"/>
          <p:cNvPicPr preferRelativeResize="0"/>
          <p:nvPr/>
        </p:nvPicPr>
        <p:blipFill rotWithShape="1">
          <a:blip r:embed="rId4">
            <a:alphaModFix/>
          </a:blip>
          <a:srcRect b="0" l="0" r="0" t="0"/>
          <a:stretch/>
        </p:blipFill>
        <p:spPr>
          <a:xfrm>
            <a:off x="10685875" y="0"/>
            <a:ext cx="1506125" cy="1129601"/>
          </a:xfrm>
          <a:prstGeom prst="rect">
            <a:avLst/>
          </a:prstGeom>
          <a:noFill/>
          <a:ln>
            <a:noFill/>
          </a:ln>
        </p:spPr>
      </p:pic>
      <p:sp>
        <p:nvSpPr>
          <p:cNvPr id="278" name="Google Shape;278;p11"/>
          <p:cNvSpPr txBox="1"/>
          <p:nvPr/>
        </p:nvSpPr>
        <p:spPr>
          <a:xfrm>
            <a:off x="168625" y="1439998"/>
            <a:ext cx="6742500" cy="466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700" u="none" cap="none" strike="noStrike">
                <a:solidFill>
                  <a:schemeClr val="lt1"/>
                </a:solidFill>
                <a:latin typeface="Arial"/>
                <a:ea typeface="Arial"/>
                <a:cs typeface="Arial"/>
                <a:sym typeface="Arial"/>
              </a:rPr>
              <a:t>Adapting to Diverse Screens:</a:t>
            </a:r>
            <a:endParaRPr b="1"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700" u="none" cap="none" strike="noStrike">
              <a:solidFill>
                <a:schemeClr val="lt1"/>
              </a:solidFill>
              <a:latin typeface="Arial"/>
              <a:ea typeface="Arial"/>
              <a:cs typeface="Arial"/>
              <a:sym typeface="Arial"/>
            </a:endParaRPr>
          </a:p>
          <a:p>
            <a:pPr indent="-342900" lvl="0" marL="285750" marR="0" rtl="0" algn="l">
              <a:lnSpc>
                <a:spcPct val="10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Adaptive design ensures a se</a:t>
            </a:r>
            <a:endParaRPr b="0" i="0" sz="2500" u="none" cap="none" strike="noStrike">
              <a:solidFill>
                <a:schemeClr val="lt1"/>
              </a:solidFill>
              <a:latin typeface="Arial"/>
              <a:ea typeface="Arial"/>
              <a:cs typeface="Arial"/>
              <a:sym typeface="Arial"/>
            </a:endParaRPr>
          </a:p>
          <a:p>
            <a:pPr indent="-342900" lvl="0" marL="285750" marR="0" rtl="0" algn="l">
              <a:lnSpc>
                <a:spcPct val="10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amless user experience across various screen sizes and orientations</a:t>
            </a:r>
            <a:endParaRPr b="0" i="0" sz="2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sz="2500">
              <a:solidFill>
                <a:schemeClr val="lt1"/>
              </a:solidFill>
            </a:endParaRPr>
          </a:p>
          <a:p>
            <a:pPr indent="-342900" lvl="0" marL="285750" marR="0" rtl="0" algn="l">
              <a:lnSpc>
                <a:spcPct val="10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Utilize Media Queries to respond to device dimensions and adapt layouts accordingly</a:t>
            </a:r>
            <a:endParaRPr b="0" i="0" sz="2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sz="2500">
              <a:solidFill>
                <a:schemeClr val="lt1"/>
              </a:solidFill>
            </a:endParaRPr>
          </a:p>
          <a:p>
            <a:pPr indent="-342900" lvl="0" marL="285750" marR="0" rtl="0" algn="l">
              <a:lnSpc>
                <a:spcPct val="100000"/>
              </a:lnSpc>
              <a:spcBef>
                <a:spcPts val="0"/>
              </a:spcBef>
              <a:spcAft>
                <a:spcPts val="0"/>
              </a:spcAft>
              <a:buClr>
                <a:schemeClr val="lt1"/>
              </a:buClr>
              <a:buSzPts val="2500"/>
              <a:buFont typeface="Arial"/>
              <a:buChar char="•"/>
            </a:pPr>
            <a:r>
              <a:rPr b="0" i="0" lang="en-US" sz="2500" u="none" cap="none" strike="noStrike">
                <a:solidFill>
                  <a:schemeClr val="lt1"/>
                </a:solidFill>
                <a:latin typeface="Arial"/>
                <a:ea typeface="Arial"/>
                <a:cs typeface="Arial"/>
                <a:sym typeface="Arial"/>
              </a:rPr>
              <a:t>Create responsive UIs that scale gracefully for different</a:t>
            </a:r>
            <a:r>
              <a:rPr b="0" i="0" lang="en-US" sz="2500" u="none" cap="none" strike="noStrike">
                <a:solidFill>
                  <a:schemeClr val="dk1"/>
                </a:solidFill>
                <a:latin typeface="Arial"/>
                <a:ea typeface="Arial"/>
                <a:cs typeface="Arial"/>
                <a:sym typeface="Arial"/>
              </a:rPr>
              <a:t> </a:t>
            </a:r>
            <a:r>
              <a:rPr b="0" i="0" lang="en-US" sz="2500" u="none" cap="none" strike="noStrike">
                <a:solidFill>
                  <a:schemeClr val="lt1"/>
                </a:solidFill>
                <a:latin typeface="Arial"/>
                <a:ea typeface="Arial"/>
                <a:cs typeface="Arial"/>
                <a:sym typeface="Arial"/>
              </a:rPr>
              <a:t>devices</a:t>
            </a:r>
            <a:endParaRPr b="0" i="0" sz="2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Play"/>
              <a:ea typeface="Play"/>
              <a:cs typeface="Play"/>
              <a:sym typeface="Pl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sp>
        <p:nvSpPr>
          <p:cNvPr id="283" name="Google Shape;283;g26837625210_0_0"/>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A mobile app development with crane and a phone&#10;&#10;Description automatically generated" id="284" name="Google Shape;284;g26837625210_0_0"/>
          <p:cNvPicPr preferRelativeResize="0"/>
          <p:nvPr/>
        </p:nvPicPr>
        <p:blipFill rotWithShape="1">
          <a:blip r:embed="rId3">
            <a:alphaModFix/>
          </a:blip>
          <a:srcRect b="1498" l="0" r="0" t="9825"/>
          <a:stretch/>
        </p:blipFill>
        <p:spPr>
          <a:xfrm>
            <a:off x="3093268" y="10"/>
            <a:ext cx="9098732" cy="6858000"/>
          </a:xfrm>
          <a:custGeom>
            <a:rect b="b" l="l" r="r" t="t"/>
            <a:pathLst>
              <a:path extrusionOk="0" h="6858000" w="9098732">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85" name="Google Shape;285;g26837625210_0_0"/>
          <p:cNvSpPr/>
          <p:nvPr/>
        </p:nvSpPr>
        <p:spPr>
          <a:xfrm>
            <a:off x="3090295"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86" name="Google Shape;286;g26837625210_0_0"/>
          <p:cNvSpPr txBox="1"/>
          <p:nvPr>
            <p:ph type="title"/>
          </p:nvPr>
        </p:nvSpPr>
        <p:spPr>
          <a:xfrm>
            <a:off x="114655" y="286196"/>
            <a:ext cx="9003000" cy="1360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Play"/>
              <a:buNone/>
            </a:pPr>
            <a:r>
              <a:rPr lang="en-US"/>
              <a:t>Flutter - Accessibility In </a:t>
            </a:r>
            <a:r>
              <a:rPr lang="en-US"/>
              <a:t>Apps </a:t>
            </a:r>
            <a:endParaRPr/>
          </a:p>
          <a:p>
            <a:pPr indent="0" lvl="0" marL="0" rtl="0" algn="l">
              <a:lnSpc>
                <a:spcPct val="100000"/>
              </a:lnSpc>
              <a:spcBef>
                <a:spcPts val="0"/>
              </a:spcBef>
              <a:spcAft>
                <a:spcPts val="0"/>
              </a:spcAft>
              <a:buClr>
                <a:schemeClr val="lt1"/>
              </a:buClr>
              <a:buSzPts val="4000"/>
              <a:buFont typeface="Play"/>
              <a:buNone/>
            </a:pPr>
            <a:r>
              <a:t/>
            </a:r>
            <a:endParaRPr/>
          </a:p>
        </p:txBody>
      </p:sp>
      <p:sp>
        <p:nvSpPr>
          <p:cNvPr id="287" name="Google Shape;287;g26837625210_0_0"/>
          <p:cNvSpPr txBox="1"/>
          <p:nvPr>
            <p:ph idx="1" type="body"/>
          </p:nvPr>
        </p:nvSpPr>
        <p:spPr>
          <a:xfrm rot="10800000">
            <a:off x="7957448" y="769848"/>
            <a:ext cx="66300" cy="7230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120000"/>
              </a:lnSpc>
              <a:spcBef>
                <a:spcPts val="0"/>
              </a:spcBef>
              <a:spcAft>
                <a:spcPts val="0"/>
              </a:spcAft>
              <a:buClr>
                <a:schemeClr val="lt1"/>
              </a:buClr>
              <a:buSzPct val="100000"/>
              <a:buChar char="•"/>
            </a:pPr>
            <a:r>
              <a:rPr lang="en-US"/>
              <a:t>.</a:t>
            </a:r>
            <a:endParaRPr/>
          </a:p>
        </p:txBody>
      </p:sp>
      <p:sp>
        <p:nvSpPr>
          <p:cNvPr id="288" name="Google Shape;288;g26837625210_0_0"/>
          <p:cNvSpPr txBox="1"/>
          <p:nvPr/>
        </p:nvSpPr>
        <p:spPr>
          <a:xfrm>
            <a:off x="194352" y="1253514"/>
            <a:ext cx="6742500" cy="503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900" u="none" cap="none" strike="noStrike">
                <a:solidFill>
                  <a:schemeClr val="lt1"/>
                </a:solidFill>
                <a:latin typeface="Arial"/>
                <a:ea typeface="Arial"/>
                <a:cs typeface="Arial"/>
                <a:sym typeface="Arial"/>
              </a:rPr>
              <a:t>Embracing Accessibility:</a:t>
            </a:r>
            <a:endParaRPr b="1" i="0" sz="2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900" u="none" cap="none" strike="noStrike">
              <a:solidFill>
                <a:schemeClr val="lt1"/>
              </a:solidFill>
              <a:latin typeface="Arial"/>
              <a:ea typeface="Arial"/>
              <a:cs typeface="Arial"/>
              <a:sym typeface="Arial"/>
            </a:endParaRPr>
          </a:p>
          <a:p>
            <a:pPr indent="-355600" lvl="0" marL="285750" marR="0" rtl="0" algn="l">
              <a:lnSpc>
                <a:spcPct val="100000"/>
              </a:lnSpc>
              <a:spcBef>
                <a:spcPts val="0"/>
              </a:spcBef>
              <a:spcAft>
                <a:spcPts val="0"/>
              </a:spcAft>
              <a:buClr>
                <a:schemeClr val="lt1"/>
              </a:buClr>
              <a:buSzPts val="2900"/>
              <a:buFont typeface="Arial"/>
              <a:buChar char="•"/>
            </a:pPr>
            <a:r>
              <a:rPr b="0" i="0" lang="en-US" sz="2700" u="none" cap="none" strike="noStrike">
                <a:solidFill>
                  <a:schemeClr val="lt1"/>
                </a:solidFill>
                <a:latin typeface="Arial"/>
                <a:ea typeface="Arial"/>
                <a:cs typeface="Arial"/>
                <a:sym typeface="Arial"/>
              </a:rPr>
              <a:t>Accessibility makes Flutter apps inclusive and usable for people with disabilities</a:t>
            </a:r>
            <a:endParaRPr b="0"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sz="2700">
              <a:solidFill>
                <a:schemeClr val="lt1"/>
              </a:solidFill>
            </a:endParaRPr>
          </a:p>
          <a:p>
            <a:pPr indent="-355600" lvl="0" marL="285750" marR="0" rtl="0" algn="l">
              <a:lnSpc>
                <a:spcPct val="100000"/>
              </a:lnSpc>
              <a:spcBef>
                <a:spcPts val="0"/>
              </a:spcBef>
              <a:spcAft>
                <a:spcPts val="0"/>
              </a:spcAft>
              <a:buClr>
                <a:schemeClr val="lt1"/>
              </a:buClr>
              <a:buSzPts val="2700"/>
              <a:buFont typeface="Arial"/>
              <a:buChar char="•"/>
            </a:pPr>
            <a:r>
              <a:rPr b="0" i="0" lang="en-US" sz="2700" u="none" cap="none" strike="noStrike">
                <a:solidFill>
                  <a:schemeClr val="lt1"/>
                </a:solidFill>
                <a:latin typeface="Arial"/>
                <a:ea typeface="Arial"/>
                <a:cs typeface="Arial"/>
                <a:sym typeface="Arial"/>
              </a:rPr>
              <a:t>Employ semantic widgets like Text, Image, and Button for accessibility</a:t>
            </a:r>
            <a:endParaRPr b="0"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sz="2700">
              <a:solidFill>
                <a:schemeClr val="lt1"/>
              </a:solidFill>
            </a:endParaRPr>
          </a:p>
          <a:p>
            <a:pPr indent="-355600" lvl="0" marL="285750" marR="0" rtl="0" algn="l">
              <a:lnSpc>
                <a:spcPct val="100000"/>
              </a:lnSpc>
              <a:spcBef>
                <a:spcPts val="0"/>
              </a:spcBef>
              <a:spcAft>
                <a:spcPts val="0"/>
              </a:spcAft>
              <a:buClr>
                <a:schemeClr val="lt1"/>
              </a:buClr>
              <a:buSzPts val="2700"/>
              <a:buFont typeface="Arial"/>
              <a:buChar char="•"/>
            </a:pPr>
            <a:r>
              <a:rPr b="0" i="0" lang="en-US" sz="2700" u="none" cap="none" strike="noStrike">
                <a:solidFill>
                  <a:schemeClr val="lt1"/>
                </a:solidFill>
                <a:latin typeface="Arial"/>
                <a:ea typeface="Arial"/>
                <a:cs typeface="Arial"/>
                <a:sym typeface="Arial"/>
              </a:rPr>
              <a:t>Implement features like screen readers and color contrast adjustments</a:t>
            </a:r>
            <a:endParaRPr b="0" i="0" sz="27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289" name="Google Shape;289;g26837625210_0_0"/>
          <p:cNvPicPr preferRelativeResize="0"/>
          <p:nvPr/>
        </p:nvPicPr>
        <p:blipFill rotWithShape="1">
          <a:blip r:embed="rId4">
            <a:alphaModFix/>
          </a:blip>
          <a:srcRect b="0" l="0" r="0" t="0"/>
          <a:stretch/>
        </p:blipFill>
        <p:spPr>
          <a:xfrm>
            <a:off x="10685875" y="0"/>
            <a:ext cx="1506125" cy="1129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A paper cut out of hands on a tablet&#10;&#10;Description automatically generated" id="105" name="Google Shape;105;p2"/>
          <p:cNvPicPr preferRelativeResize="0"/>
          <p:nvPr>
            <p:ph idx="1" type="body"/>
          </p:nvPr>
        </p:nvPicPr>
        <p:blipFill rotWithShape="1">
          <a:blip r:embed="rId3">
            <a:alphaModFix/>
          </a:blip>
          <a:srcRect b="-1" l="1396" r="10039" t="0"/>
          <a:stretch/>
        </p:blipFill>
        <p:spPr>
          <a:xfrm>
            <a:off x="6190950" y="1129600"/>
            <a:ext cx="6000900" cy="5728500"/>
          </a:xfrm>
          <a:prstGeom prst="rect">
            <a:avLst/>
          </a:prstGeom>
          <a:noFill/>
          <a:ln>
            <a:noFill/>
          </a:ln>
        </p:spPr>
      </p:pic>
      <p:sp>
        <p:nvSpPr>
          <p:cNvPr id="106" name="Google Shape;106;p2"/>
          <p:cNvSpPr/>
          <p:nvPr/>
        </p:nvSpPr>
        <p:spPr>
          <a:xfrm>
            <a:off x="3090295"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07" name="Google Shape;107;p2"/>
          <p:cNvSpPr txBox="1"/>
          <p:nvPr>
            <p:ph type="title"/>
          </p:nvPr>
        </p:nvSpPr>
        <p:spPr>
          <a:xfrm>
            <a:off x="1196575" y="118750"/>
            <a:ext cx="8643900" cy="1360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Gill Sans"/>
              <a:buNone/>
            </a:pPr>
            <a:r>
              <a:rPr b="1" lang="en-US">
                <a:solidFill>
                  <a:schemeClr val="lt1"/>
                </a:solidFill>
                <a:latin typeface="Gill Sans"/>
                <a:ea typeface="Gill Sans"/>
                <a:cs typeface="Gill Sans"/>
                <a:sym typeface="Gill Sans"/>
              </a:rPr>
              <a:t>Introduction to Forms and User Input  </a:t>
            </a:r>
            <a:endParaRPr b="1">
              <a:solidFill>
                <a:schemeClr val="lt1"/>
              </a:solidFill>
              <a:latin typeface="Gill Sans"/>
              <a:ea typeface="Gill Sans"/>
              <a:cs typeface="Gill Sans"/>
              <a:sym typeface="Gill Sans"/>
            </a:endParaRPr>
          </a:p>
          <a:p>
            <a:pPr indent="0" lvl="0" marL="0" rtl="0" algn="l">
              <a:lnSpc>
                <a:spcPct val="100000"/>
              </a:lnSpc>
              <a:spcBef>
                <a:spcPts val="0"/>
              </a:spcBef>
              <a:spcAft>
                <a:spcPts val="0"/>
              </a:spcAft>
              <a:buClr>
                <a:schemeClr val="lt1"/>
              </a:buClr>
              <a:buSzPct val="100000"/>
              <a:buFont typeface="Play"/>
              <a:buNone/>
            </a:pPr>
            <a:r>
              <a:t/>
            </a:r>
            <a:endParaRPr>
              <a:solidFill>
                <a:schemeClr val="lt1"/>
              </a:solidFill>
              <a:latin typeface="Play"/>
              <a:ea typeface="Play"/>
              <a:cs typeface="Play"/>
              <a:sym typeface="Play"/>
            </a:endParaRPr>
          </a:p>
        </p:txBody>
      </p:sp>
      <p:sp>
        <p:nvSpPr>
          <p:cNvPr id="108" name="Google Shape;108;p2"/>
          <p:cNvSpPr txBox="1"/>
          <p:nvPr/>
        </p:nvSpPr>
        <p:spPr>
          <a:xfrm>
            <a:off x="190175" y="1306375"/>
            <a:ext cx="6001200" cy="517650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2000"/>
              <a:buFont typeface="Arial"/>
              <a:buNone/>
            </a:pPr>
            <a:r>
              <a:rPr b="1" i="0" lang="en-US" sz="2800" u="none" cap="none" strike="noStrike">
                <a:solidFill>
                  <a:schemeClr val="lt1"/>
                </a:solidFill>
                <a:latin typeface="Gill Sans"/>
                <a:ea typeface="Gill Sans"/>
                <a:cs typeface="Gill Sans"/>
                <a:sym typeface="Gill Sans"/>
              </a:rPr>
              <a:t>Crafting Effective Forms</a:t>
            </a:r>
            <a:endParaRPr b="1" i="0" sz="2800" u="none" cap="none" strike="noStrike">
              <a:solidFill>
                <a:schemeClr val="lt1"/>
              </a:solidFill>
              <a:latin typeface="Gill Sans"/>
              <a:ea typeface="Gill Sans"/>
              <a:cs typeface="Gill Sans"/>
              <a:sym typeface="Gill Sans"/>
            </a:endParaRPr>
          </a:p>
          <a:p>
            <a:pPr indent="0" lvl="0" marL="0" marR="0" rtl="0" algn="l">
              <a:lnSpc>
                <a:spcPct val="120000"/>
              </a:lnSpc>
              <a:spcBef>
                <a:spcPts val="0"/>
              </a:spcBef>
              <a:spcAft>
                <a:spcPts val="0"/>
              </a:spcAft>
              <a:buClr>
                <a:srgbClr val="000000"/>
              </a:buClr>
              <a:buSzPts val="2000"/>
              <a:buFont typeface="Arial"/>
              <a:buNone/>
            </a:pPr>
            <a:r>
              <a:t/>
            </a:r>
            <a:endParaRPr b="1" sz="2800">
              <a:solidFill>
                <a:schemeClr val="lt1"/>
              </a:solidFill>
              <a:latin typeface="Gill Sans"/>
              <a:ea typeface="Gill Sans"/>
              <a:cs typeface="Gill Sans"/>
              <a:sym typeface="Gill Sans"/>
            </a:endParaRPr>
          </a:p>
          <a:p>
            <a:pPr indent="-336550" lvl="0" marL="285750" marR="0" rtl="0" algn="l">
              <a:lnSpc>
                <a:spcPct val="100000"/>
              </a:lnSpc>
              <a:spcBef>
                <a:spcPts val="600"/>
              </a:spcBef>
              <a:spcAft>
                <a:spcPts val="0"/>
              </a:spcAft>
              <a:buClr>
                <a:schemeClr val="lt1"/>
              </a:buClr>
              <a:buSzPts val="2600"/>
              <a:buFont typeface="Arial"/>
              <a:buChar char="•"/>
            </a:pPr>
            <a:r>
              <a:rPr b="0" i="0" lang="en-US" sz="2600" u="none" cap="none" strike="noStrike">
                <a:solidFill>
                  <a:schemeClr val="lt1"/>
                </a:solidFill>
                <a:latin typeface="Arial"/>
                <a:ea typeface="Arial"/>
                <a:cs typeface="Arial"/>
                <a:sym typeface="Arial"/>
              </a:rPr>
              <a:t>Forms are essential for gathering user input and driving app functionality</a:t>
            </a:r>
            <a:endParaRPr b="0" i="0" sz="2600" u="none" cap="none" strike="noStrike">
              <a:solidFill>
                <a:schemeClr val="lt1"/>
              </a:solidFill>
              <a:latin typeface="Arial"/>
              <a:ea typeface="Arial"/>
              <a:cs typeface="Arial"/>
              <a:sym typeface="Arial"/>
            </a:endParaRPr>
          </a:p>
          <a:p>
            <a:pPr indent="0" lvl="0" marL="457200" marR="0" rtl="0" algn="l">
              <a:lnSpc>
                <a:spcPct val="100000"/>
              </a:lnSpc>
              <a:spcBef>
                <a:spcPts val="600"/>
              </a:spcBef>
              <a:spcAft>
                <a:spcPts val="0"/>
              </a:spcAft>
              <a:buNone/>
            </a:pPr>
            <a:r>
              <a:t/>
            </a:r>
            <a:endParaRPr sz="2600">
              <a:solidFill>
                <a:schemeClr val="lt1"/>
              </a:solidFill>
            </a:endParaRPr>
          </a:p>
          <a:p>
            <a:pPr indent="-336550" lvl="0" marL="285750" marR="0" rtl="0" algn="l">
              <a:lnSpc>
                <a:spcPct val="100000"/>
              </a:lnSpc>
              <a:spcBef>
                <a:spcPts val="0"/>
              </a:spcBef>
              <a:spcAft>
                <a:spcPts val="0"/>
              </a:spcAft>
              <a:buClr>
                <a:schemeClr val="lt1"/>
              </a:buClr>
              <a:buSzPts val="2600"/>
              <a:buFont typeface="Arial"/>
              <a:buChar char="•"/>
            </a:pPr>
            <a:r>
              <a:rPr b="0" i="0" lang="en-US" sz="2600" u="none" cap="none" strike="noStrike">
                <a:solidFill>
                  <a:schemeClr val="lt1"/>
                </a:solidFill>
                <a:latin typeface="Arial"/>
                <a:ea typeface="Arial"/>
                <a:cs typeface="Arial"/>
                <a:sym typeface="Arial"/>
              </a:rPr>
              <a:t>Flutter provides a rich collection of form widgets for various input types</a:t>
            </a:r>
            <a:endParaRPr b="0" i="0" sz="26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None/>
            </a:pPr>
            <a:r>
              <a:t/>
            </a:r>
            <a:endParaRPr sz="2600">
              <a:solidFill>
                <a:schemeClr val="lt1"/>
              </a:solidFill>
            </a:endParaRPr>
          </a:p>
          <a:p>
            <a:pPr indent="-336550" lvl="0" marL="285750" marR="0" rtl="0" algn="l">
              <a:lnSpc>
                <a:spcPct val="100000"/>
              </a:lnSpc>
              <a:spcBef>
                <a:spcPts val="0"/>
              </a:spcBef>
              <a:spcAft>
                <a:spcPts val="0"/>
              </a:spcAft>
              <a:buClr>
                <a:schemeClr val="lt1"/>
              </a:buClr>
              <a:buSzPts val="2600"/>
              <a:buFont typeface="Arial"/>
              <a:buChar char="•"/>
            </a:pPr>
            <a:r>
              <a:rPr b="0" i="0" lang="en-US" sz="2600" u="none" cap="none" strike="noStrike">
                <a:solidFill>
                  <a:schemeClr val="lt1"/>
                </a:solidFill>
                <a:latin typeface="Arial"/>
                <a:ea typeface="Arial"/>
                <a:cs typeface="Arial"/>
                <a:sym typeface="Arial"/>
              </a:rPr>
              <a:t>Building intuitive forms enhances user experience and data collection</a:t>
            </a:r>
            <a:endParaRPr b="0" i="0" sz="2600" u="none" cap="none" strike="noStrike">
              <a:solidFill>
                <a:schemeClr val="lt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109" name="Google Shape;109;p2"/>
          <p:cNvPicPr preferRelativeResize="0"/>
          <p:nvPr/>
        </p:nvPicPr>
        <p:blipFill rotWithShape="1">
          <a:blip r:embed="rId4">
            <a:alphaModFix/>
          </a:blip>
          <a:srcRect b="0" l="0" r="0" t="0"/>
          <a:stretch/>
        </p:blipFill>
        <p:spPr>
          <a:xfrm>
            <a:off x="10685875" y="0"/>
            <a:ext cx="1506125" cy="1129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3"/>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16" name="Google Shape;116;p3"/>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17" name="Google Shape;117;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18" name="Google Shape;118;p3"/>
          <p:cNvSpPr txBox="1"/>
          <p:nvPr>
            <p:ph type="title"/>
          </p:nvPr>
        </p:nvSpPr>
        <p:spPr>
          <a:xfrm>
            <a:off x="479425" y="696595"/>
            <a:ext cx="4296410" cy="131064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11000"/>
              <a:buFont typeface="Gill Sans"/>
              <a:buNone/>
            </a:pPr>
            <a:r>
              <a:rPr lang="en-US" cap="none">
                <a:latin typeface="Gill Sans"/>
                <a:ea typeface="Gill Sans"/>
                <a:cs typeface="Gill Sans"/>
                <a:sym typeface="Gill Sans"/>
              </a:rPr>
              <a:t>ESSENTIAL </a:t>
            </a:r>
            <a:br>
              <a:rPr lang="en-US" cap="none">
                <a:latin typeface="Gill Sans"/>
                <a:ea typeface="Gill Sans"/>
                <a:cs typeface="Gill Sans"/>
                <a:sym typeface="Gill Sans"/>
              </a:rPr>
            </a:br>
            <a:r>
              <a:rPr lang="en-US" cap="none">
                <a:latin typeface="Gill Sans"/>
                <a:ea typeface="Gill Sans"/>
                <a:cs typeface="Gill Sans"/>
                <a:sym typeface="Gill Sans"/>
              </a:rPr>
              <a:t>FORM WIDGETS </a:t>
            </a:r>
            <a:endParaRPr cap="none">
              <a:latin typeface="Gill Sans"/>
              <a:ea typeface="Gill Sans"/>
              <a:cs typeface="Gill Sans"/>
              <a:sym typeface="Gill Sans"/>
            </a:endParaRPr>
          </a:p>
          <a:p>
            <a:pPr indent="0" lvl="0" marL="0" rtl="0" algn="l">
              <a:lnSpc>
                <a:spcPct val="100000"/>
              </a:lnSpc>
              <a:spcBef>
                <a:spcPts val="0"/>
              </a:spcBef>
              <a:spcAft>
                <a:spcPts val="0"/>
              </a:spcAft>
              <a:buClr>
                <a:schemeClr val="lt1"/>
              </a:buClr>
              <a:buSzPct val="111000"/>
              <a:buFont typeface="Play"/>
              <a:buNone/>
            </a:pPr>
            <a:r>
              <a:t/>
            </a:r>
            <a:endParaRPr sz="4800" cap="none"/>
          </a:p>
        </p:txBody>
      </p:sp>
      <p:sp>
        <p:nvSpPr>
          <p:cNvPr id="119" name="Google Shape;119;p3"/>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20" name="Google Shape;120;p3"/>
          <p:cNvSpPr txBox="1"/>
          <p:nvPr/>
        </p:nvSpPr>
        <p:spPr>
          <a:xfrm>
            <a:off x="767061" y="2189243"/>
            <a:ext cx="2536209" cy="286232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TextField</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Checkbox</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RadioButton</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Slider</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342900" lvl="0" marL="34290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DropdownButton</a:t>
            </a:r>
            <a:endParaRPr b="0" i="0" sz="2000" u="none" cap="none" strike="noStrike">
              <a:solidFill>
                <a:schemeClr val="lt1"/>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b="0" l="0" r="0" t="0"/>
          <a:stretch/>
        </p:blipFill>
        <p:spPr>
          <a:xfrm>
            <a:off x="10685875" y="0"/>
            <a:ext cx="1506125" cy="1129601"/>
          </a:xfrm>
          <a:prstGeom prst="rect">
            <a:avLst/>
          </a:prstGeom>
          <a:noFill/>
          <a:ln>
            <a:noFill/>
          </a:ln>
        </p:spPr>
      </p:pic>
      <p:pic>
        <p:nvPicPr>
          <p:cNvPr id="122" name="Google Shape;122;p3"/>
          <p:cNvPicPr preferRelativeResize="0"/>
          <p:nvPr/>
        </p:nvPicPr>
        <p:blipFill rotWithShape="1">
          <a:blip r:embed="rId4">
            <a:alphaModFix/>
          </a:blip>
          <a:srcRect b="0" l="0" r="0" t="0"/>
          <a:stretch/>
        </p:blipFill>
        <p:spPr>
          <a:xfrm>
            <a:off x="4490950" y="1034875"/>
            <a:ext cx="6981300" cy="5109600"/>
          </a:xfrm>
          <a:prstGeom prst="roundRect">
            <a:avLst>
              <a:gd fmla="val 16667" name="adj"/>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4"/>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29" name="Google Shape;129;p4"/>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30" name="Google Shape;130;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31" name="Google Shape;131;p4"/>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32" name="Google Shape;132;p4"/>
          <p:cNvSpPr txBox="1"/>
          <p:nvPr/>
        </p:nvSpPr>
        <p:spPr>
          <a:xfrm>
            <a:off x="119361" y="188358"/>
            <a:ext cx="2536209" cy="11360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000"/>
              <a:buFont typeface="Arial"/>
              <a:buNone/>
            </a:pPr>
            <a:r>
              <a:rPr b="1" i="0" lang="en-US" sz="2800" u="none" cap="none" strike="noStrike">
                <a:solidFill>
                  <a:schemeClr val="lt1"/>
                </a:solidFill>
                <a:latin typeface="Arial"/>
                <a:ea typeface="Arial"/>
                <a:cs typeface="Arial"/>
                <a:sym typeface="Arial"/>
              </a:rPr>
              <a:t>TextField</a:t>
            </a:r>
            <a:endParaRPr b="1" i="0" sz="28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33" name="Google Shape;133;p4"/>
          <p:cNvPicPr preferRelativeResize="0"/>
          <p:nvPr/>
        </p:nvPicPr>
        <p:blipFill rotWithShape="1">
          <a:blip r:embed="rId3">
            <a:alphaModFix/>
          </a:blip>
          <a:srcRect b="0" l="0" r="0" t="0"/>
          <a:stretch/>
        </p:blipFill>
        <p:spPr>
          <a:xfrm>
            <a:off x="10685875" y="0"/>
            <a:ext cx="1506125" cy="1129601"/>
          </a:xfrm>
          <a:prstGeom prst="rect">
            <a:avLst/>
          </a:prstGeom>
          <a:noFill/>
          <a:ln>
            <a:noFill/>
          </a:ln>
        </p:spPr>
      </p:pic>
      <p:pic>
        <p:nvPicPr>
          <p:cNvPr id="134" name="Google Shape;134;p4"/>
          <p:cNvPicPr preferRelativeResize="0"/>
          <p:nvPr/>
        </p:nvPicPr>
        <p:blipFill rotWithShape="1">
          <a:blip r:embed="rId4">
            <a:alphaModFix/>
          </a:blip>
          <a:srcRect b="2959" l="0" r="0" t="0"/>
          <a:stretch/>
        </p:blipFill>
        <p:spPr>
          <a:xfrm>
            <a:off x="2005600" y="260350"/>
            <a:ext cx="3082025" cy="6149524"/>
          </a:xfrm>
          <a:prstGeom prst="rect">
            <a:avLst/>
          </a:prstGeom>
          <a:noFill/>
          <a:ln>
            <a:noFill/>
          </a:ln>
        </p:spPr>
      </p:pic>
      <p:pic>
        <p:nvPicPr>
          <p:cNvPr id="135" name="Google Shape;135;p4"/>
          <p:cNvPicPr preferRelativeResize="0"/>
          <p:nvPr/>
        </p:nvPicPr>
        <p:blipFill>
          <a:blip r:embed="rId5">
            <a:alphaModFix/>
          </a:blip>
          <a:stretch>
            <a:fillRect/>
          </a:stretch>
        </p:blipFill>
        <p:spPr>
          <a:xfrm>
            <a:off x="5511425" y="1430101"/>
            <a:ext cx="5817475" cy="360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5"/>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42" name="Google Shape;142;p5"/>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43" name="Google Shape;143;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44" name="Google Shape;144;p5"/>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45" name="Google Shape;145;p5"/>
          <p:cNvSpPr txBox="1"/>
          <p:nvPr/>
        </p:nvSpPr>
        <p:spPr>
          <a:xfrm>
            <a:off x="46971" y="115968"/>
            <a:ext cx="2536209" cy="1136015"/>
          </a:xfrm>
          <a:prstGeom prst="rect">
            <a:avLst/>
          </a:prstGeom>
          <a:noFill/>
          <a:ln>
            <a:noFill/>
          </a:ln>
        </p:spPr>
        <p:txBody>
          <a:bodyPr anchorCtr="0" anchor="t" bIns="45700" lIns="91425" spcFirstLastPara="1" rIns="91425" wrap="square" tIns="45700">
            <a:spAutoFit/>
          </a:bodyPr>
          <a:lstStyle/>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800" u="none" cap="none" strike="noStrike">
                <a:solidFill>
                  <a:schemeClr val="lt1"/>
                </a:solidFill>
                <a:latin typeface="Arial"/>
                <a:ea typeface="Arial"/>
                <a:cs typeface="Arial"/>
                <a:sym typeface="Arial"/>
              </a:rPr>
              <a:t>Checkbox</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46" name="Google Shape;146;p5"/>
          <p:cNvPicPr preferRelativeResize="0"/>
          <p:nvPr/>
        </p:nvPicPr>
        <p:blipFill rotWithShape="1">
          <a:blip r:embed="rId3">
            <a:alphaModFix/>
          </a:blip>
          <a:srcRect b="0" l="0" r="0" t="0"/>
          <a:stretch/>
        </p:blipFill>
        <p:spPr>
          <a:xfrm>
            <a:off x="10685875" y="0"/>
            <a:ext cx="1506125" cy="1129601"/>
          </a:xfrm>
          <a:prstGeom prst="rect">
            <a:avLst/>
          </a:prstGeom>
          <a:noFill/>
          <a:ln>
            <a:noFill/>
          </a:ln>
        </p:spPr>
      </p:pic>
      <p:pic>
        <p:nvPicPr>
          <p:cNvPr id="147" name="Google Shape;147;p5"/>
          <p:cNvPicPr preferRelativeResize="0"/>
          <p:nvPr/>
        </p:nvPicPr>
        <p:blipFill rotWithShape="1">
          <a:blip r:embed="rId4">
            <a:alphaModFix/>
          </a:blip>
          <a:srcRect b="3549" l="0" r="0" t="0"/>
          <a:stretch/>
        </p:blipFill>
        <p:spPr>
          <a:xfrm>
            <a:off x="2093450" y="231250"/>
            <a:ext cx="3224849" cy="6395500"/>
          </a:xfrm>
          <a:prstGeom prst="rect">
            <a:avLst/>
          </a:prstGeom>
          <a:noFill/>
          <a:ln>
            <a:noFill/>
          </a:ln>
        </p:spPr>
      </p:pic>
      <p:pic>
        <p:nvPicPr>
          <p:cNvPr id="148" name="Google Shape;148;p5"/>
          <p:cNvPicPr preferRelativeResize="0"/>
          <p:nvPr/>
        </p:nvPicPr>
        <p:blipFill>
          <a:blip r:embed="rId5">
            <a:alphaModFix/>
          </a:blip>
          <a:stretch>
            <a:fillRect/>
          </a:stretch>
        </p:blipFill>
        <p:spPr>
          <a:xfrm>
            <a:off x="6027275" y="1375537"/>
            <a:ext cx="4106925" cy="4106925"/>
          </a:xfrm>
          <a:prstGeom prst="rect">
            <a:avLst/>
          </a:prstGeom>
          <a:noFill/>
          <a:ln>
            <a:noFill/>
          </a:ln>
        </p:spPr>
      </p:pic>
      <p:pic>
        <p:nvPicPr>
          <p:cNvPr id="149" name="Google Shape;149;p5"/>
          <p:cNvPicPr preferRelativeResize="0"/>
          <p:nvPr/>
        </p:nvPicPr>
        <p:blipFill>
          <a:blip r:embed="rId6">
            <a:alphaModFix/>
          </a:blip>
          <a:stretch>
            <a:fillRect/>
          </a:stretch>
        </p:blipFill>
        <p:spPr>
          <a:xfrm>
            <a:off x="2748600" y="2723525"/>
            <a:ext cx="1914525" cy="215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4" name="Shape 154"/>
        <p:cNvGrpSpPr/>
        <p:nvPr/>
      </p:nvGrpSpPr>
      <p:grpSpPr>
        <a:xfrm>
          <a:off x="0" y="0"/>
          <a:ext cx="0" cy="0"/>
          <a:chOff x="0" y="0"/>
          <a:chExt cx="0" cy="0"/>
        </a:xfrm>
      </p:grpSpPr>
      <p:sp>
        <p:nvSpPr>
          <p:cNvPr id="155" name="Google Shape;155;p6"/>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56" name="Google Shape;156;p6"/>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57" name="Google Shape;157;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58" name="Google Shape;158;p6"/>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59" name="Google Shape;159;p6"/>
          <p:cNvSpPr txBox="1"/>
          <p:nvPr/>
        </p:nvSpPr>
        <p:spPr>
          <a:xfrm>
            <a:off x="-19" y="-237"/>
            <a:ext cx="2536209" cy="1443990"/>
          </a:xfrm>
          <a:prstGeom prst="rect">
            <a:avLst/>
          </a:prstGeom>
          <a:noFill/>
          <a:ln>
            <a:noFill/>
          </a:ln>
        </p:spPr>
        <p:txBody>
          <a:bodyPr anchorCtr="0" anchor="t" bIns="45700" lIns="91425" spcFirstLastPara="1" rIns="91425" wrap="square" tIns="45700">
            <a:spAutoFit/>
          </a:bodyPr>
          <a:lstStyle/>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800" u="none" cap="none" strike="noStrike">
                <a:solidFill>
                  <a:schemeClr val="lt1"/>
                </a:solidFill>
                <a:latin typeface="Arial"/>
                <a:ea typeface="Arial"/>
                <a:cs typeface="Arial"/>
                <a:sym typeface="Arial"/>
              </a:rPr>
              <a:t>RadioButton</a:t>
            </a:r>
            <a:endParaRPr b="0" i="0" sz="2000" u="none" cap="none" strike="noStrike">
              <a:solidFill>
                <a:schemeClr val="lt1"/>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160" name="Google Shape;160;p6"/>
          <p:cNvPicPr preferRelativeResize="0"/>
          <p:nvPr/>
        </p:nvPicPr>
        <p:blipFill rotWithShape="1">
          <a:blip r:embed="rId3">
            <a:alphaModFix/>
          </a:blip>
          <a:srcRect b="0" l="0" r="0" t="0"/>
          <a:stretch/>
        </p:blipFill>
        <p:spPr>
          <a:xfrm>
            <a:off x="10685875" y="0"/>
            <a:ext cx="1506125" cy="1129601"/>
          </a:xfrm>
          <a:prstGeom prst="rect">
            <a:avLst/>
          </a:prstGeom>
          <a:noFill/>
          <a:ln>
            <a:noFill/>
          </a:ln>
        </p:spPr>
      </p:pic>
      <p:pic>
        <p:nvPicPr>
          <p:cNvPr id="161" name="Google Shape;161;p6"/>
          <p:cNvPicPr preferRelativeResize="0"/>
          <p:nvPr/>
        </p:nvPicPr>
        <p:blipFill rotWithShape="1">
          <a:blip r:embed="rId4">
            <a:alphaModFix/>
          </a:blip>
          <a:srcRect b="2439" l="0" r="0" t="0"/>
          <a:stretch/>
        </p:blipFill>
        <p:spPr>
          <a:xfrm>
            <a:off x="2305875" y="156950"/>
            <a:ext cx="3353874" cy="6544123"/>
          </a:xfrm>
          <a:prstGeom prst="rect">
            <a:avLst/>
          </a:prstGeom>
          <a:noFill/>
          <a:ln>
            <a:noFill/>
          </a:ln>
        </p:spPr>
      </p:pic>
      <p:pic>
        <p:nvPicPr>
          <p:cNvPr id="162" name="Google Shape;162;p6"/>
          <p:cNvPicPr preferRelativeResize="0"/>
          <p:nvPr/>
        </p:nvPicPr>
        <p:blipFill rotWithShape="1">
          <a:blip r:embed="rId4">
            <a:alphaModFix/>
          </a:blip>
          <a:srcRect b="29418" l="31829" r="0" t="54110"/>
          <a:stretch/>
        </p:blipFill>
        <p:spPr>
          <a:xfrm>
            <a:off x="2536200" y="3231748"/>
            <a:ext cx="2337574" cy="1129600"/>
          </a:xfrm>
          <a:prstGeom prst="rect">
            <a:avLst/>
          </a:prstGeom>
          <a:noFill/>
          <a:ln>
            <a:noFill/>
          </a:ln>
        </p:spPr>
      </p:pic>
      <p:pic>
        <p:nvPicPr>
          <p:cNvPr id="163" name="Google Shape;163;p6"/>
          <p:cNvPicPr preferRelativeResize="0"/>
          <p:nvPr/>
        </p:nvPicPr>
        <p:blipFill>
          <a:blip r:embed="rId5">
            <a:alphaModFix/>
          </a:blip>
          <a:stretch>
            <a:fillRect/>
          </a:stretch>
        </p:blipFill>
        <p:spPr>
          <a:xfrm>
            <a:off x="3258814" y="2752475"/>
            <a:ext cx="1202236" cy="1608875"/>
          </a:xfrm>
          <a:prstGeom prst="rect">
            <a:avLst/>
          </a:prstGeom>
          <a:noFill/>
          <a:ln>
            <a:noFill/>
          </a:ln>
        </p:spPr>
      </p:pic>
      <p:pic>
        <p:nvPicPr>
          <p:cNvPr id="164" name="Google Shape;164;p6"/>
          <p:cNvPicPr preferRelativeResize="0"/>
          <p:nvPr/>
        </p:nvPicPr>
        <p:blipFill>
          <a:blip r:embed="rId6">
            <a:alphaModFix/>
          </a:blip>
          <a:stretch>
            <a:fillRect/>
          </a:stretch>
        </p:blipFill>
        <p:spPr>
          <a:xfrm>
            <a:off x="6032300" y="228369"/>
            <a:ext cx="4738950" cy="634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7"/>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71" name="Google Shape;171;p7"/>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72" name="Google Shape;172;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73" name="Google Shape;173;p7"/>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74" name="Google Shape;174;p7"/>
          <p:cNvSpPr txBox="1"/>
          <p:nvPr/>
        </p:nvSpPr>
        <p:spPr>
          <a:xfrm>
            <a:off x="407016" y="332503"/>
            <a:ext cx="2536209" cy="1136015"/>
          </a:xfrm>
          <a:prstGeom prst="rect">
            <a:avLst/>
          </a:prstGeom>
          <a:noFill/>
          <a:ln>
            <a:noFill/>
          </a:ln>
        </p:spPr>
        <p:txBody>
          <a:bodyPr anchorCtr="0" anchor="t" bIns="45700" lIns="91425" spcFirstLastPara="1" rIns="91425" wrap="square" tIns="45700">
            <a:spAutoFit/>
          </a:bodyPr>
          <a:lstStyle/>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800" u="none" cap="none" strike="noStrike">
                <a:solidFill>
                  <a:schemeClr val="lt1"/>
                </a:solidFill>
                <a:latin typeface="Arial"/>
                <a:ea typeface="Arial"/>
                <a:cs typeface="Arial"/>
                <a:sym typeface="Arial"/>
              </a:rPr>
              <a:t>Slider</a:t>
            </a:r>
            <a:endParaRPr b="1"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chemeClr val="lt1"/>
              </a:buClr>
              <a:buSzPts val="2000"/>
              <a:buFont typeface="Arial"/>
              <a:buNone/>
            </a:pPr>
            <a:r>
              <a:t/>
            </a:r>
            <a:endParaRPr b="1" i="0" sz="2000" u="none" cap="none" strike="noStrike">
              <a:solidFill>
                <a:schemeClr val="lt1"/>
              </a:solidFill>
              <a:latin typeface="Arial"/>
              <a:ea typeface="Arial"/>
              <a:cs typeface="Arial"/>
              <a:sym typeface="Arial"/>
            </a:endParaRPr>
          </a:p>
        </p:txBody>
      </p:sp>
      <p:pic>
        <p:nvPicPr>
          <p:cNvPr id="175" name="Google Shape;175;p7"/>
          <p:cNvPicPr preferRelativeResize="0"/>
          <p:nvPr/>
        </p:nvPicPr>
        <p:blipFill rotWithShape="1">
          <a:blip r:embed="rId3">
            <a:alphaModFix/>
          </a:blip>
          <a:srcRect b="0" l="0" r="0" t="0"/>
          <a:stretch/>
        </p:blipFill>
        <p:spPr>
          <a:xfrm>
            <a:off x="1991672" y="189480"/>
            <a:ext cx="2848373" cy="6239746"/>
          </a:xfrm>
          <a:prstGeom prst="rect">
            <a:avLst/>
          </a:prstGeom>
          <a:noFill/>
          <a:ln>
            <a:noFill/>
          </a:ln>
        </p:spPr>
      </p:pic>
      <p:pic>
        <p:nvPicPr>
          <p:cNvPr id="176" name="Google Shape;176;p7"/>
          <p:cNvPicPr preferRelativeResize="0"/>
          <p:nvPr/>
        </p:nvPicPr>
        <p:blipFill rotWithShape="1">
          <a:blip r:embed="rId4">
            <a:alphaModFix/>
          </a:blip>
          <a:srcRect b="0" l="0" r="0" t="0"/>
          <a:stretch/>
        </p:blipFill>
        <p:spPr>
          <a:xfrm>
            <a:off x="5375910" y="404495"/>
            <a:ext cx="5782945" cy="5655310"/>
          </a:xfrm>
          <a:prstGeom prst="rect">
            <a:avLst/>
          </a:prstGeom>
          <a:noFill/>
          <a:ln>
            <a:noFill/>
          </a:ln>
        </p:spPr>
      </p:pic>
      <p:pic>
        <p:nvPicPr>
          <p:cNvPr id="177" name="Google Shape;177;p7"/>
          <p:cNvPicPr preferRelativeResize="0"/>
          <p:nvPr/>
        </p:nvPicPr>
        <p:blipFill rotWithShape="1">
          <a:blip r:embed="rId5">
            <a:alphaModFix/>
          </a:blip>
          <a:srcRect b="0" l="0" r="0" t="0"/>
          <a:stretch/>
        </p:blipFill>
        <p:spPr>
          <a:xfrm>
            <a:off x="10685875" y="0"/>
            <a:ext cx="1506125" cy="1129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8"/>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84" name="Google Shape;184;p8"/>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85" name="Google Shape;185;p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86" name="Google Shape;186;p8"/>
          <p:cNvSpPr/>
          <p:nvPr/>
        </p:nvSpPr>
        <p:spPr>
          <a:xfrm>
            <a:off x="3088973" y="0"/>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187" name="Google Shape;187;p8"/>
          <p:cNvSpPr txBox="1"/>
          <p:nvPr/>
        </p:nvSpPr>
        <p:spPr>
          <a:xfrm>
            <a:off x="94075" y="5"/>
            <a:ext cx="3127500" cy="831000"/>
          </a:xfrm>
          <a:prstGeom prst="rect">
            <a:avLst/>
          </a:prstGeom>
          <a:noFill/>
          <a:ln>
            <a:noFill/>
          </a:ln>
        </p:spPr>
        <p:txBody>
          <a:bodyPr anchorCtr="0" anchor="t" bIns="45700" lIns="91425" spcFirstLastPara="1" rIns="91425" wrap="square" tIns="45700">
            <a:spAutoFit/>
          </a:bodyPr>
          <a:lstStyle/>
          <a:p>
            <a:pPr indent="-215900" lvl="0" marL="342900" marR="0" rtl="0" algn="l">
              <a:lnSpc>
                <a:spcPct val="100000"/>
              </a:lnSpc>
              <a:spcBef>
                <a:spcPts val="0"/>
              </a:spcBef>
              <a:spcAft>
                <a:spcPts val="0"/>
              </a:spcAft>
              <a:buClr>
                <a:schemeClr val="lt1"/>
              </a:buClr>
              <a:buSzPts val="2000"/>
              <a:buFont typeface="Arial"/>
              <a:buNone/>
            </a:pPr>
            <a:r>
              <a:t/>
            </a:r>
            <a:endParaRPr b="0" i="0" sz="2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800" u="none" cap="none" strike="noStrike">
                <a:solidFill>
                  <a:schemeClr val="lt1"/>
                </a:solidFill>
                <a:latin typeface="Arial"/>
                <a:ea typeface="Arial"/>
                <a:cs typeface="Arial"/>
                <a:sym typeface="Arial"/>
              </a:rPr>
              <a:t>DropdownButton</a:t>
            </a:r>
            <a:endParaRPr b="1" i="0" sz="2800" u="none" cap="none" strike="noStrike">
              <a:solidFill>
                <a:schemeClr val="lt1"/>
              </a:solidFill>
              <a:latin typeface="Arial"/>
              <a:ea typeface="Arial"/>
              <a:cs typeface="Arial"/>
              <a:sym typeface="Arial"/>
            </a:endParaRPr>
          </a:p>
        </p:txBody>
      </p:sp>
      <p:pic>
        <p:nvPicPr>
          <p:cNvPr id="188" name="Google Shape;188;p8"/>
          <p:cNvPicPr preferRelativeResize="0"/>
          <p:nvPr/>
        </p:nvPicPr>
        <p:blipFill rotWithShape="1">
          <a:blip r:embed="rId3">
            <a:alphaModFix/>
          </a:blip>
          <a:srcRect b="0" l="0" r="0" t="0"/>
          <a:stretch/>
        </p:blipFill>
        <p:spPr>
          <a:xfrm>
            <a:off x="10685875" y="0"/>
            <a:ext cx="1506125" cy="1129601"/>
          </a:xfrm>
          <a:prstGeom prst="rect">
            <a:avLst/>
          </a:prstGeom>
          <a:noFill/>
          <a:ln>
            <a:noFill/>
          </a:ln>
        </p:spPr>
      </p:pic>
      <p:pic>
        <p:nvPicPr>
          <p:cNvPr id="189" name="Google Shape;189;p8"/>
          <p:cNvPicPr preferRelativeResize="0"/>
          <p:nvPr/>
        </p:nvPicPr>
        <p:blipFill rotWithShape="1">
          <a:blip r:embed="rId4">
            <a:alphaModFix/>
          </a:blip>
          <a:srcRect b="0" l="0" r="0" t="0"/>
          <a:stretch/>
        </p:blipFill>
        <p:spPr>
          <a:xfrm>
            <a:off x="2207260" y="764540"/>
            <a:ext cx="2637790" cy="5906135"/>
          </a:xfrm>
          <a:prstGeom prst="rect">
            <a:avLst/>
          </a:prstGeom>
          <a:noFill/>
          <a:ln>
            <a:noFill/>
          </a:ln>
        </p:spPr>
      </p:pic>
      <p:pic>
        <p:nvPicPr>
          <p:cNvPr id="190" name="Google Shape;190;p8"/>
          <p:cNvPicPr preferRelativeResize="0"/>
          <p:nvPr/>
        </p:nvPicPr>
        <p:blipFill rotWithShape="1">
          <a:blip r:embed="rId5">
            <a:alphaModFix/>
          </a:blip>
          <a:srcRect b="0" l="0" r="0" t="0"/>
          <a:stretch/>
        </p:blipFill>
        <p:spPr>
          <a:xfrm>
            <a:off x="5231765" y="728980"/>
            <a:ext cx="5707380" cy="58432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9"/>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cxnSp>
        <p:nvCxnSpPr>
          <p:cNvPr id="197" name="Google Shape;197;p9"/>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98" name="Google Shape;198;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id="199" name="Google Shape;199;p9"/>
          <p:cNvPicPr preferRelativeResize="0"/>
          <p:nvPr/>
        </p:nvPicPr>
        <p:blipFill rotWithShape="1">
          <a:blip r:embed="rId3">
            <a:alphaModFix/>
          </a:blip>
          <a:srcRect b="16393" l="0" r="0" t="16393"/>
          <a:stretch/>
        </p:blipFill>
        <p:spPr>
          <a:xfrm>
            <a:off x="7" y="10"/>
            <a:ext cx="12191980" cy="6857988"/>
          </a:xfrm>
          <a:prstGeom prst="rect">
            <a:avLst/>
          </a:prstGeom>
          <a:noFill/>
          <a:ln>
            <a:noFill/>
          </a:ln>
        </p:spPr>
      </p:pic>
      <p:sp>
        <p:nvSpPr>
          <p:cNvPr id="200" name="Google Shape;200;p9"/>
          <p:cNvSpPr/>
          <p:nvPr/>
        </p:nvSpPr>
        <p:spPr>
          <a:xfrm>
            <a:off x="3626" y="1"/>
            <a:ext cx="12192000" cy="6858000"/>
          </a:xfrm>
          <a:custGeom>
            <a:rect b="b" l="l" r="r" t="t"/>
            <a:pathLst>
              <a:path extrusionOk="0" h="6858000" w="1219200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sp>
        <p:nvSpPr>
          <p:cNvPr id="201" name="Google Shape;201;p9"/>
          <p:cNvSpPr txBox="1"/>
          <p:nvPr/>
        </p:nvSpPr>
        <p:spPr>
          <a:xfrm>
            <a:off x="2382781" y="5013729"/>
            <a:ext cx="4100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lt1"/>
                </a:solidFill>
                <a:latin typeface="Gill Sans"/>
                <a:ea typeface="Gill Sans"/>
                <a:cs typeface="Gill Sans"/>
                <a:sym typeface="Gill Sans"/>
              </a:rPr>
              <a:t>Ensuring Data Integrity</a:t>
            </a:r>
            <a:endParaRPr b="1" i="0" sz="20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None/>
            </a:pPr>
            <a:r>
              <a:rPr b="1" i="0" lang="en-US" sz="2000" u="none" cap="none" strike="noStrike">
                <a:solidFill>
                  <a:schemeClr val="lt1"/>
                </a:solidFill>
                <a:latin typeface="Gill Sans"/>
                <a:ea typeface="Gill Sans"/>
                <a:cs typeface="Gill Sans"/>
                <a:sym typeface="Gill Sans"/>
              </a:rPr>
              <a:t>Custom Validation Methods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chemeClr val="lt1"/>
              </a:solidFill>
              <a:latin typeface="Gill Sans"/>
              <a:ea typeface="Gill Sans"/>
              <a:cs typeface="Gill Sans"/>
              <a:sym typeface="Gill Sans"/>
            </a:endParaRPr>
          </a:p>
          <a:p>
            <a:pPr indent="0" lvl="0" marL="0" marR="0" rtl="0" algn="l">
              <a:lnSpc>
                <a:spcPct val="100000"/>
              </a:lnSpc>
              <a:spcBef>
                <a:spcPts val="0"/>
              </a:spcBef>
              <a:spcAft>
                <a:spcPts val="0"/>
              </a:spcAft>
              <a:buNone/>
            </a:pPr>
            <a:r>
              <a:rPr b="1" lang="en-US" sz="2000">
                <a:solidFill>
                  <a:schemeClr val="lt1"/>
                </a:solidFill>
                <a:latin typeface="Gill Sans"/>
                <a:ea typeface="Gill Sans"/>
                <a:cs typeface="Gill Sans"/>
                <a:sym typeface="Gill Sans"/>
              </a:rPr>
              <a:t>Displaying Error Using UI</a:t>
            </a:r>
            <a:endParaRPr b="1" i="0" sz="2000" u="none" cap="none" strike="noStrike">
              <a:solidFill>
                <a:schemeClr val="lt1"/>
              </a:solidFill>
              <a:latin typeface="Gill Sans"/>
              <a:ea typeface="Gill Sans"/>
              <a:cs typeface="Gill Sans"/>
              <a:sym typeface="Gill Sans"/>
            </a:endParaRPr>
          </a:p>
        </p:txBody>
      </p:sp>
      <p:pic>
        <p:nvPicPr>
          <p:cNvPr id="202" name="Google Shape;202;p9"/>
          <p:cNvPicPr preferRelativeResize="0"/>
          <p:nvPr/>
        </p:nvPicPr>
        <p:blipFill rotWithShape="1">
          <a:blip r:embed="rId4">
            <a:alphaModFix/>
          </a:blip>
          <a:srcRect b="0" l="0" r="0" t="0"/>
          <a:stretch/>
        </p:blipFill>
        <p:spPr>
          <a:xfrm>
            <a:off x="3625" y="0"/>
            <a:ext cx="1506125" cy="1129601"/>
          </a:xfrm>
          <a:prstGeom prst="rect">
            <a:avLst/>
          </a:prstGeom>
          <a:noFill/>
          <a:ln>
            <a:noFill/>
          </a:ln>
        </p:spPr>
      </p:pic>
      <p:sp>
        <p:nvSpPr>
          <p:cNvPr id="203" name="Google Shape;203;p9"/>
          <p:cNvSpPr/>
          <p:nvPr/>
        </p:nvSpPr>
        <p:spPr>
          <a:xfrm>
            <a:off x="4865700" y="506275"/>
            <a:ext cx="5160600" cy="8997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lt1"/>
              </a:buClr>
              <a:buSzPts val="4000"/>
              <a:buFont typeface="Gill Sans"/>
              <a:buNone/>
            </a:pPr>
            <a:r>
              <a:rPr lang="en-US" sz="4000">
                <a:solidFill>
                  <a:schemeClr val="lt1"/>
                </a:solidFill>
                <a:latin typeface="Gill Sans"/>
                <a:ea typeface="Gill Sans"/>
                <a:cs typeface="Gill Sans"/>
                <a:sym typeface="Gill Sans"/>
              </a:rPr>
              <a:t> </a:t>
            </a:r>
            <a:r>
              <a:rPr lang="en-US" sz="4000">
                <a:solidFill>
                  <a:schemeClr val="lt1"/>
                </a:solidFill>
                <a:latin typeface="Gill Sans"/>
                <a:ea typeface="Gill Sans"/>
                <a:cs typeface="Gill Sans"/>
                <a:sym typeface="Gill Sans"/>
              </a:rPr>
              <a:t>FORM VALIDATION </a:t>
            </a:r>
            <a:endParaRPr sz="4800">
              <a:solidFill>
                <a:schemeClr val="lt1"/>
              </a:solidFill>
              <a:latin typeface="Play"/>
              <a:ea typeface="Play"/>
              <a:cs typeface="Play"/>
              <a:sym typeface="Play"/>
            </a:endParaRPr>
          </a:p>
          <a:p>
            <a:pPr indent="0" lvl="0" marL="0" rtl="0" algn="ctr">
              <a:spcBef>
                <a:spcPts val="0"/>
              </a:spcBef>
              <a:spcAft>
                <a:spcPts val="0"/>
              </a:spcAft>
              <a:buNone/>
            </a:pPr>
            <a:r>
              <a:t/>
            </a:r>
            <a:endParaRPr>
              <a:latin typeface="Play"/>
              <a:ea typeface="Play"/>
              <a:cs typeface="Play"/>
              <a:sym typeface="Play"/>
            </a:endParaRPr>
          </a:p>
        </p:txBody>
      </p:sp>
      <p:sp>
        <p:nvSpPr>
          <p:cNvPr id="204" name="Google Shape;204;p9"/>
          <p:cNvSpPr/>
          <p:nvPr/>
        </p:nvSpPr>
        <p:spPr>
          <a:xfrm>
            <a:off x="333600" y="1758688"/>
            <a:ext cx="6024000" cy="2763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solidFill>
                  <a:schemeClr val="dk1"/>
                </a:solidFill>
              </a:rPr>
              <a:t>Form validation in Flutter involves checking whether the information entered by the user in a form is correct and meets certain criteria, such as filling all required fields or providing valid data.</a:t>
            </a:r>
            <a:endParaRPr sz="2200">
              <a:solidFill>
                <a:schemeClr val="dk1"/>
              </a:solidFill>
            </a:endParaRPr>
          </a:p>
          <a:p>
            <a:pPr indent="0" lvl="0" marL="0" rtl="0" algn="ctr">
              <a:spcBef>
                <a:spcPts val="0"/>
              </a:spcBef>
              <a:spcAft>
                <a:spcPts val="0"/>
              </a:spcAft>
              <a:buNone/>
            </a:pPr>
            <a:r>
              <a:t/>
            </a:r>
            <a:endParaRPr>
              <a:solidFill>
                <a:schemeClr val="dk1"/>
              </a:solidFill>
              <a:latin typeface="Play"/>
              <a:ea typeface="Play"/>
              <a:cs typeface="Play"/>
              <a:sym typeface="Play"/>
            </a:endParaRPr>
          </a:p>
        </p:txBody>
      </p:sp>
      <p:pic>
        <p:nvPicPr>
          <p:cNvPr id="205" name="Google Shape;205;p9"/>
          <p:cNvPicPr preferRelativeResize="0"/>
          <p:nvPr/>
        </p:nvPicPr>
        <p:blipFill>
          <a:blip r:embed="rId5">
            <a:alphaModFix/>
          </a:blip>
          <a:stretch>
            <a:fillRect/>
          </a:stretch>
        </p:blipFill>
        <p:spPr>
          <a:xfrm>
            <a:off x="6739075" y="1563650"/>
            <a:ext cx="5160600" cy="4989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2024-02-06T08:50:44Z</dcterms:created>
  <dc:creator>Hisham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225913BCD4D64084A81CED0A8D1CFF1B_12</vt:lpwstr>
  </property>
  <property fmtid="{D5CDD505-2E9C-101B-9397-08002B2CF9AE}" pid="3" name="KSOProductBuildVer">
    <vt:lpwstr>1033-12.2.0.13431</vt:lpwstr>
  </property>
</Properties>
</file>