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9" roundtripDataSignature="AMtx7mi4QZHeKvZWdoj7COgvhYcoRvM4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rPr lang="en-US" sz="1100">
                <a:solidFill>
                  <a:srgbClr val="0D0D0D"/>
                </a:solidFill>
                <a:latin typeface="Arial"/>
                <a:ea typeface="Arial"/>
                <a:cs typeface="Arial"/>
                <a:sym typeface="Arial"/>
              </a:rPr>
              <a:t>Hello everyone, welcome to our session on "Asynchronous Programming and Collections in Dart”.</a:t>
            </a:r>
            <a:r>
              <a:rPr lang="en-US"/>
              <a:t>, </a:t>
            </a:r>
            <a:r>
              <a:rPr b="0" i="0" lang="en-US" sz="1200" u="none" cap="none" strike="noStrike">
                <a:solidFill>
                  <a:schemeClr val="dk1"/>
                </a:solidFill>
                <a:latin typeface="Calibri"/>
                <a:ea typeface="Calibri"/>
                <a:cs typeface="Calibri"/>
                <a:sym typeface="Calibri"/>
              </a:rPr>
              <a:t>In this presentation we will delve into the world of advanced Dart programming, exploring powerful features and techniques that can take your coding skills to the next level. We'll cover </a:t>
            </a:r>
            <a:r>
              <a:rPr b="0" i="0" lang="en-US" sz="1200" u="none" cap="none" strike="noStrike">
                <a:solidFill>
                  <a:schemeClr val="dk1"/>
                </a:solidFill>
                <a:latin typeface="Calibri"/>
                <a:ea typeface="Calibri"/>
                <a:cs typeface="Calibri"/>
                <a:sym typeface="Calibri"/>
              </a:rPr>
              <a:t>asynchronous programming with Futures and Streams, data manipulation with Collections and Generics, advanced data structures, best practices and style guides, advanced features like mixins and extensions, performance optimization, and concurrency and multi-threading. Get ready to unlock the full potential of Dart and build exceptional applications!</a:t>
            </a:r>
            <a:endParaRPr b="0"/>
          </a:p>
          <a:p>
            <a:pPr indent="-228600" lvl="0" marL="457200" marR="0" rtl="0" algn="l">
              <a:lnSpc>
                <a:spcPct val="100000"/>
              </a:lnSpc>
              <a:spcBef>
                <a:spcPts val="0"/>
              </a:spcBef>
              <a:spcAft>
                <a:spcPts val="0"/>
              </a:spcAft>
              <a:buSzPts val="1400"/>
              <a:buNone/>
            </a:pPr>
            <a:br>
              <a:rPr lang="en-US"/>
            </a:br>
            <a:endParaRPr/>
          </a:p>
        </p:txBody>
      </p:sp>
      <p:sp>
        <p:nvSpPr>
          <p:cNvPr id="129" name="Google Shape;129;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SzPts val="1200"/>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800"/>
              <a:buFont typeface="Arial"/>
              <a:buChar char="•"/>
            </a:pPr>
            <a:r>
              <a:rPr b="1" lang="en-US" sz="1200">
                <a:solidFill>
                  <a:schemeClr val="dk1"/>
                </a:solidFill>
                <a:latin typeface="Calibri"/>
                <a:ea typeface="Calibri"/>
                <a:cs typeface="Calibri"/>
                <a:sym typeface="Calibri"/>
              </a:rPr>
              <a:t>Growable List</a:t>
            </a:r>
            <a:r>
              <a:rPr lang="en-US" sz="1200">
                <a:solidFill>
                  <a:schemeClr val="dk1"/>
                </a:solidFill>
                <a:latin typeface="Calibri"/>
                <a:ea typeface="Calibri"/>
                <a:cs typeface="Calibri"/>
                <a:sym typeface="Calibri"/>
              </a:rPr>
              <a:t> </a:t>
            </a:r>
            <a:endParaRPr/>
          </a:p>
          <a:p>
            <a:pPr indent="-171450" lvl="0" marL="285750" marR="0" rtl="0" algn="l">
              <a:lnSpc>
                <a:spcPct val="100000"/>
              </a:lnSpc>
              <a:spcBef>
                <a:spcPts val="0"/>
              </a:spcBef>
              <a:spcAft>
                <a:spcPts val="0"/>
              </a:spcAft>
              <a:buClr>
                <a:schemeClr val="dk1"/>
              </a:buClr>
              <a:buSzPts val="1800"/>
              <a:buFont typeface="Arial"/>
              <a:buNone/>
            </a:pPr>
            <a:r>
              <a:t/>
            </a:r>
            <a:endParaRPr sz="1200">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lang="en-US" sz="1200">
                <a:solidFill>
                  <a:schemeClr val="dk1"/>
                </a:solidFill>
                <a:latin typeface="Calibri"/>
                <a:ea typeface="Calibri"/>
                <a:cs typeface="Calibri"/>
                <a:sym typeface="Calibri"/>
              </a:rPr>
              <a:t>In Growable List the list’s length can be  changed at run time.</a:t>
            </a:r>
            <a:endParaRPr/>
          </a:p>
          <a:p>
            <a:pPr indent="-285750" lvl="0" marL="285750" marR="0" rtl="0" algn="l">
              <a:lnSpc>
                <a:spcPct val="100000"/>
              </a:lnSpc>
              <a:spcBef>
                <a:spcPts val="0"/>
              </a:spcBef>
              <a:spcAft>
                <a:spcPts val="0"/>
              </a:spcAft>
              <a:buClr>
                <a:schemeClr val="dk1"/>
              </a:buClr>
              <a:buSzPts val="1800"/>
              <a:buFont typeface="Arial"/>
              <a:buChar char="•"/>
            </a:pPr>
            <a:r>
              <a:rPr lang="en-US" sz="1200">
                <a:solidFill>
                  <a:schemeClr val="dk1"/>
                </a:solidFill>
                <a:latin typeface="Calibri"/>
                <a:ea typeface="Calibri"/>
                <a:cs typeface="Calibri"/>
                <a:sym typeface="Calibri"/>
              </a:rPr>
              <a:t>The following example shows how to create a list of 3 elements and another example which creates a zero-length list using the empty List() constructor. </a:t>
            </a:r>
            <a:endParaRPr/>
          </a:p>
          <a:p>
            <a:pPr indent="-285750" lvl="0" marL="285750" marR="0" rtl="0" algn="l">
              <a:lnSpc>
                <a:spcPct val="100000"/>
              </a:lnSpc>
              <a:spcBef>
                <a:spcPts val="0"/>
              </a:spcBef>
              <a:spcAft>
                <a:spcPts val="0"/>
              </a:spcAft>
              <a:buClr>
                <a:schemeClr val="dk1"/>
              </a:buClr>
              <a:buSzPts val="1800"/>
              <a:buFont typeface="Arial"/>
              <a:buChar char="•"/>
            </a:pPr>
            <a:r>
              <a:rPr lang="en-US" sz="1200">
                <a:solidFill>
                  <a:schemeClr val="dk1"/>
                </a:solidFill>
                <a:latin typeface="Calibri"/>
                <a:ea typeface="Calibri"/>
                <a:cs typeface="Calibri"/>
                <a:sym typeface="Calibri"/>
              </a:rPr>
              <a:t>The add() function in the List class is used to dynamically add elements to the list.</a:t>
            </a:r>
            <a:endParaRPr/>
          </a:p>
          <a:p>
            <a:pPr indent="0" lvl="0" marL="0" rtl="0" algn="l">
              <a:lnSpc>
                <a:spcPct val="100000"/>
              </a:lnSpc>
              <a:spcBef>
                <a:spcPts val="0"/>
              </a:spcBef>
              <a:spcAft>
                <a:spcPts val="0"/>
              </a:spcAft>
              <a:buSzPts val="1400"/>
              <a:buNone/>
            </a:pPr>
            <a:r>
              <a:t/>
            </a:r>
            <a:endParaRPr/>
          </a:p>
        </p:txBody>
      </p:sp>
      <p:sp>
        <p:nvSpPr>
          <p:cNvPr id="224" name="Google Shape;22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lang="en-US" sz="1200">
                <a:solidFill>
                  <a:schemeClr val="dk1"/>
                </a:solidFill>
                <a:latin typeface="Calibri"/>
                <a:ea typeface="Calibri"/>
                <a:cs typeface="Calibri"/>
                <a:sym typeface="Calibri"/>
              </a:rPr>
              <a:t>Set represents a collection of objects in which each object can occur only once. </a:t>
            </a:r>
            <a:endParaRPr/>
          </a:p>
          <a:p>
            <a:pPr indent="0" lvl="0" marL="0" rtl="0" algn="l">
              <a:lnSpc>
                <a:spcPct val="100000"/>
              </a:lnSpc>
              <a:spcBef>
                <a:spcPts val="0"/>
              </a:spcBef>
              <a:spcAft>
                <a:spcPts val="0"/>
              </a:spcAft>
              <a:buSzPts val="1400"/>
              <a:buNone/>
            </a:pPr>
            <a:r>
              <a:t/>
            </a:r>
            <a:endParaRPr/>
          </a:p>
        </p:txBody>
      </p:sp>
      <p:sp>
        <p:nvSpPr>
          <p:cNvPr id="232" name="Google Shape;23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1" lang="en-US" sz="1200">
                <a:solidFill>
                  <a:schemeClr val="dk1"/>
                </a:solidFill>
                <a:latin typeface="Calibri"/>
                <a:ea typeface="Calibri"/>
                <a:cs typeface="Calibri"/>
                <a:sym typeface="Calibri"/>
              </a:rPr>
              <a:t>Maps</a:t>
            </a:r>
            <a:r>
              <a:rPr lang="en-US" sz="1200">
                <a:solidFill>
                  <a:schemeClr val="dk1"/>
                </a:solidFill>
                <a:latin typeface="Calibri"/>
                <a:ea typeface="Calibri"/>
                <a:cs typeface="Calibri"/>
                <a:sym typeface="Calibri"/>
              </a:rPr>
              <a:t>​​</a:t>
            </a:r>
            <a:endParaRPr sz="1400">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SzPts val="1400"/>
              <a:buNone/>
            </a:pPr>
            <a:r>
              <a:rPr lang="en-US" sz="1200">
                <a:solidFill>
                  <a:schemeClr val="dk1"/>
                </a:solidFill>
                <a:latin typeface="Calibri"/>
                <a:ea typeface="Calibri"/>
                <a:cs typeface="Calibri"/>
                <a:sym typeface="Calibri"/>
              </a:rPr>
              <a:t>​</a:t>
            </a:r>
            <a:endParaRPr/>
          </a:p>
          <a:p>
            <a:pPr indent="-228600" lvl="0" marL="228600" marR="0" rtl="0" algn="l">
              <a:lnSpc>
                <a:spcPct val="100000"/>
              </a:lnSpc>
              <a:spcBef>
                <a:spcPts val="0"/>
              </a:spcBef>
              <a:spcAft>
                <a:spcPts val="0"/>
              </a:spcAft>
              <a:buClr>
                <a:schemeClr val="dk1"/>
              </a:buClr>
              <a:buSzPts val="1600"/>
              <a:buFont typeface="Calibri"/>
              <a:buChar char="•"/>
            </a:pPr>
            <a:r>
              <a:rPr lang="en-US" sz="1200">
                <a:solidFill>
                  <a:schemeClr val="dk1"/>
                </a:solidFill>
                <a:latin typeface="Calibri"/>
                <a:ea typeface="Calibri"/>
                <a:cs typeface="Calibri"/>
                <a:sym typeface="Calibri"/>
              </a:rPr>
              <a:t>Maps are collections of key-value pairs.​​</a:t>
            </a:r>
            <a:endParaRPr/>
          </a:p>
          <a:p>
            <a:pPr indent="-127000" lvl="0" marL="228600" marR="0" rtl="0" algn="l">
              <a:lnSpc>
                <a:spcPct val="100000"/>
              </a:lnSpc>
              <a:spcBef>
                <a:spcPts val="0"/>
              </a:spcBef>
              <a:spcAft>
                <a:spcPts val="0"/>
              </a:spcAft>
              <a:buClr>
                <a:schemeClr val="dk1"/>
              </a:buClr>
              <a:buSzPts val="1600"/>
              <a:buFont typeface="Trebuchet MS"/>
              <a:buNone/>
            </a:pPr>
            <a:r>
              <a:t/>
            </a:r>
            <a:endParaRPr sz="1200">
              <a:solidFill>
                <a:schemeClr val="dk1"/>
              </a:solidFill>
              <a:latin typeface="Calibri"/>
              <a:ea typeface="Calibri"/>
              <a:cs typeface="Calibri"/>
              <a:sym typeface="Calibri"/>
            </a:endParaRPr>
          </a:p>
          <a:p>
            <a:pPr indent="-228600" lvl="0" marL="228600" marR="0" rtl="0" algn="l">
              <a:lnSpc>
                <a:spcPct val="100000"/>
              </a:lnSpc>
              <a:spcBef>
                <a:spcPts val="0"/>
              </a:spcBef>
              <a:spcAft>
                <a:spcPts val="0"/>
              </a:spcAft>
              <a:buClr>
                <a:schemeClr val="dk1"/>
              </a:buClr>
              <a:buSzPts val="1600"/>
              <a:buFont typeface="Calibri"/>
              <a:buChar char="•"/>
            </a:pPr>
            <a:r>
              <a:rPr lang="en-US" sz="1200">
                <a:solidFill>
                  <a:schemeClr val="dk1"/>
                </a:solidFill>
                <a:latin typeface="Calibri"/>
                <a:ea typeface="Calibri"/>
                <a:cs typeface="Calibri"/>
                <a:sym typeface="Calibri"/>
              </a:rPr>
              <a:t>The Map class provides methods for associating keys with values and retrieving values by key.</a:t>
            </a:r>
            <a:endParaRPr sz="1400">
              <a:solidFill>
                <a:schemeClr val="dk1"/>
              </a:solidFill>
              <a:latin typeface="Trebuchet MS"/>
              <a:ea typeface="Trebuchet MS"/>
              <a:cs typeface="Trebuchet MS"/>
              <a:sym typeface="Trebuchet MS"/>
            </a:endParaRPr>
          </a:p>
          <a:p>
            <a:pPr indent="0" lvl="0" marL="0" rtl="0" algn="l">
              <a:lnSpc>
                <a:spcPct val="100000"/>
              </a:lnSpc>
              <a:spcBef>
                <a:spcPts val="0"/>
              </a:spcBef>
              <a:spcAft>
                <a:spcPts val="0"/>
              </a:spcAft>
              <a:buSzPts val="1400"/>
              <a:buNone/>
            </a:pPr>
            <a:r>
              <a:t/>
            </a:r>
            <a:endParaRPr/>
          </a:p>
        </p:txBody>
      </p:sp>
      <p:sp>
        <p:nvSpPr>
          <p:cNvPr id="240" name="Google Shape;24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1" lang="en-US" sz="1200">
                <a:solidFill>
                  <a:srgbClr val="292929"/>
                </a:solidFill>
                <a:latin typeface="Calibri"/>
                <a:ea typeface="Calibri"/>
                <a:cs typeface="Calibri"/>
                <a:sym typeface="Calibri"/>
              </a:rPr>
              <a:t>Using Map Literal</a:t>
            </a:r>
            <a:endParaRPr/>
          </a:p>
          <a:p>
            <a:pPr indent="-228600" lvl="0" marL="228600" marR="0" rtl="0" algn="l">
              <a:lnSpc>
                <a:spcPct val="100000"/>
              </a:lnSpc>
              <a:spcBef>
                <a:spcPts val="0"/>
              </a:spcBef>
              <a:spcAft>
                <a:spcPts val="0"/>
              </a:spcAft>
              <a:buClr>
                <a:srgbClr val="292929"/>
              </a:buClr>
              <a:buSzPts val="1600"/>
              <a:buFont typeface="Calibri"/>
              <a:buChar char="•"/>
            </a:pPr>
            <a:r>
              <a:rPr lang="en-US" sz="1200">
                <a:solidFill>
                  <a:srgbClr val="292929"/>
                </a:solidFill>
                <a:latin typeface="Calibri"/>
                <a:ea typeface="Calibri"/>
                <a:cs typeface="Calibri"/>
                <a:sym typeface="Calibri"/>
              </a:rPr>
              <a:t>Just like we declare list using </a:t>
            </a:r>
            <a:r>
              <a:rPr i="1" lang="en-US" sz="1200">
                <a:solidFill>
                  <a:srgbClr val="292929"/>
                </a:solidFill>
                <a:latin typeface="Calibri"/>
                <a:ea typeface="Calibri"/>
                <a:cs typeface="Calibri"/>
                <a:sym typeface="Calibri"/>
              </a:rPr>
              <a:t>var </a:t>
            </a:r>
            <a:r>
              <a:rPr lang="en-US" sz="1200">
                <a:solidFill>
                  <a:srgbClr val="292929"/>
                </a:solidFill>
                <a:latin typeface="Calibri"/>
                <a:ea typeface="Calibri"/>
                <a:cs typeface="Calibri"/>
                <a:sym typeface="Calibri"/>
              </a:rPr>
              <a:t>keyword, we can also use var for declaring Maps.</a:t>
            </a:r>
            <a:endParaRPr/>
          </a:p>
          <a:p>
            <a:pPr indent="-228600" lvl="0" marL="228600" marR="0" rtl="0" algn="l">
              <a:lnSpc>
                <a:spcPct val="100000"/>
              </a:lnSpc>
              <a:spcBef>
                <a:spcPts val="0"/>
              </a:spcBef>
              <a:spcAft>
                <a:spcPts val="0"/>
              </a:spcAft>
              <a:buClr>
                <a:srgbClr val="292929"/>
              </a:buClr>
              <a:buSzPts val="1600"/>
              <a:buFont typeface="Calibri"/>
              <a:buChar char="•"/>
            </a:pPr>
            <a:r>
              <a:rPr lang="en-US" sz="1200">
                <a:solidFill>
                  <a:srgbClr val="292929"/>
                </a:solidFill>
                <a:latin typeface="Calibri"/>
                <a:ea typeface="Calibri"/>
                <a:cs typeface="Calibri"/>
                <a:sym typeface="Calibri"/>
              </a:rPr>
              <a:t>The main difference between declaration is, for declaring list we use [](square brackets), but to declare maps we have to use {}(curly braces).</a:t>
            </a:r>
            <a:endParaRPr/>
          </a:p>
          <a:p>
            <a:pPr indent="-228600" lvl="0" marL="228600" marR="0" rtl="0" algn="l">
              <a:lnSpc>
                <a:spcPct val="100000"/>
              </a:lnSpc>
              <a:spcBef>
                <a:spcPts val="0"/>
              </a:spcBef>
              <a:spcAft>
                <a:spcPts val="0"/>
              </a:spcAft>
              <a:buClr>
                <a:srgbClr val="292929"/>
              </a:buClr>
              <a:buSzPts val="1600"/>
              <a:buFont typeface="Calibri"/>
              <a:buChar char="•"/>
            </a:pPr>
            <a:r>
              <a:rPr b="1" lang="en-US" sz="1200">
                <a:solidFill>
                  <a:srgbClr val="292929"/>
                </a:solidFill>
                <a:latin typeface="Calibri"/>
                <a:ea typeface="Calibri"/>
                <a:cs typeface="Calibri"/>
                <a:sym typeface="Calibri"/>
              </a:rPr>
              <a:t>for declaring list use [ ]</a:t>
            </a:r>
            <a:endParaRPr/>
          </a:p>
          <a:p>
            <a:pPr indent="-228600" lvl="0" marL="228600" marR="0" rtl="0" algn="l">
              <a:lnSpc>
                <a:spcPct val="100000"/>
              </a:lnSpc>
              <a:spcBef>
                <a:spcPts val="0"/>
              </a:spcBef>
              <a:spcAft>
                <a:spcPts val="0"/>
              </a:spcAft>
              <a:buClr>
                <a:srgbClr val="292929"/>
              </a:buClr>
              <a:buSzPts val="1600"/>
              <a:buFont typeface="Calibri"/>
              <a:buChar char="•"/>
            </a:pPr>
            <a:r>
              <a:rPr b="1" lang="en-US" sz="1200">
                <a:solidFill>
                  <a:srgbClr val="292929"/>
                </a:solidFill>
                <a:latin typeface="Calibri"/>
                <a:ea typeface="Calibri"/>
                <a:cs typeface="Calibri"/>
                <a:sym typeface="Calibri"/>
              </a:rPr>
              <a:t>for declaring map use {}</a:t>
            </a:r>
            <a:endParaRPr/>
          </a:p>
          <a:p>
            <a:pPr indent="0" lvl="0" marL="0" rtl="0" algn="l">
              <a:lnSpc>
                <a:spcPct val="100000"/>
              </a:lnSpc>
              <a:spcBef>
                <a:spcPts val="0"/>
              </a:spcBef>
              <a:spcAft>
                <a:spcPts val="0"/>
              </a:spcAft>
              <a:buSzPts val="1400"/>
              <a:buNone/>
            </a:pPr>
            <a:r>
              <a:t/>
            </a:r>
            <a:endParaRPr/>
          </a:p>
        </p:txBody>
      </p:sp>
      <p:sp>
        <p:nvSpPr>
          <p:cNvPr id="252" name="Google Shape;25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1" lang="en-US" sz="1200">
                <a:solidFill>
                  <a:srgbClr val="292929"/>
                </a:solidFill>
                <a:latin typeface="Calibri"/>
                <a:ea typeface="Calibri"/>
                <a:cs typeface="Calibri"/>
                <a:sym typeface="Calibri"/>
              </a:rPr>
              <a:t>Using Map Constructor</a:t>
            </a:r>
            <a:endParaRPr/>
          </a:p>
          <a:p>
            <a:pPr indent="0" lvl="0" marL="0" marR="0" rtl="0" algn="l">
              <a:lnSpc>
                <a:spcPct val="100000"/>
              </a:lnSpc>
              <a:spcBef>
                <a:spcPts val="0"/>
              </a:spcBef>
              <a:spcAft>
                <a:spcPts val="0"/>
              </a:spcAft>
              <a:buSzPts val="1400"/>
              <a:buNone/>
            </a:pPr>
            <a:r>
              <a:t/>
            </a:r>
            <a:endParaRPr sz="1200">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rgbClr val="292929"/>
              </a:buClr>
              <a:buSzPts val="1600"/>
              <a:buFont typeface="Arial"/>
              <a:buChar char="•"/>
            </a:pPr>
            <a:r>
              <a:rPr lang="en-US" sz="1200">
                <a:solidFill>
                  <a:srgbClr val="292929"/>
                </a:solidFill>
                <a:latin typeface="Calibri"/>
                <a:ea typeface="Calibri"/>
                <a:cs typeface="Calibri"/>
                <a:sym typeface="Calibri"/>
              </a:rPr>
              <a:t>For declaring Map we can also use Map() constructor.</a:t>
            </a:r>
            <a:endParaRPr/>
          </a:p>
          <a:p>
            <a:pPr indent="-184150" lvl="0" marL="285750" marR="0" rtl="0" algn="l">
              <a:lnSpc>
                <a:spcPct val="100000"/>
              </a:lnSpc>
              <a:spcBef>
                <a:spcPts val="0"/>
              </a:spcBef>
              <a:spcAft>
                <a:spcPts val="0"/>
              </a:spcAft>
              <a:buClr>
                <a:srgbClr val="292929"/>
              </a:buClr>
              <a:buSzPts val="1600"/>
              <a:buFont typeface="Arial"/>
              <a:buNone/>
            </a:pPr>
            <a:r>
              <a:t/>
            </a:r>
            <a:endParaRPr sz="1200">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292929"/>
              </a:buClr>
              <a:buSzPts val="1600"/>
              <a:buFont typeface="Arial"/>
              <a:buChar char="•"/>
            </a:pPr>
            <a:r>
              <a:rPr lang="en-US" sz="1200">
                <a:solidFill>
                  <a:srgbClr val="292929"/>
                </a:solidFill>
                <a:latin typeface="Calibri"/>
                <a:ea typeface="Calibri"/>
                <a:cs typeface="Calibri"/>
                <a:sym typeface="Calibri"/>
              </a:rPr>
              <a:t>It’s just which way you like. </a:t>
            </a:r>
            <a:endParaRPr/>
          </a:p>
          <a:p>
            <a:pPr indent="-228600" lvl="0" marL="457200" marR="0" rtl="0" algn="l">
              <a:lnSpc>
                <a:spcPct val="100000"/>
              </a:lnSpc>
              <a:spcBef>
                <a:spcPts val="0"/>
              </a:spcBef>
              <a:spcAft>
                <a:spcPts val="0"/>
              </a:spcAft>
              <a:buClr>
                <a:srgbClr val="292929"/>
              </a:buClr>
              <a:buSzPts val="1600"/>
              <a:buNone/>
            </a:pPr>
            <a:r>
              <a:t/>
            </a:r>
            <a:endParaRPr sz="1200">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292929"/>
              </a:buClr>
              <a:buSzPts val="1600"/>
              <a:buFont typeface="Arial"/>
              <a:buChar char="•"/>
            </a:pPr>
            <a:r>
              <a:rPr lang="en-US" sz="1200">
                <a:solidFill>
                  <a:srgbClr val="292929"/>
                </a:solidFill>
                <a:latin typeface="Calibri"/>
                <a:ea typeface="Calibri"/>
                <a:cs typeface="Calibri"/>
                <a:sym typeface="Calibri"/>
              </a:rPr>
              <a:t>There nothing wrong if you declare map using standard method.</a:t>
            </a:r>
            <a:endParaRPr sz="1200">
              <a:solidFill>
                <a:schemeClr val="dk1"/>
              </a:solidFill>
              <a:latin typeface="Calibri"/>
              <a:ea typeface="Calibri"/>
              <a:cs typeface="Calibri"/>
              <a:sym typeface="Calibri"/>
            </a:endParaRPr>
          </a:p>
          <a:p>
            <a:pPr indent="-228600" lvl="0" marL="45720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A </a:t>
            </a:r>
            <a:r>
              <a:rPr b="1" i="0" lang="en-US" sz="1200" u="none" cap="none" strike="noStrike">
                <a:solidFill>
                  <a:schemeClr val="dk1"/>
                </a:solidFill>
                <a:latin typeface="Calibri"/>
                <a:ea typeface="Calibri"/>
                <a:cs typeface="Calibri"/>
                <a:sym typeface="Calibri"/>
              </a:rPr>
              <a:t>Map</a:t>
            </a:r>
            <a:r>
              <a:rPr b="0" i="0" lang="en-US" sz="1200" u="none" cap="none" strike="noStrike">
                <a:solidFill>
                  <a:schemeClr val="dk1"/>
                </a:solidFill>
                <a:latin typeface="Calibri"/>
                <a:ea typeface="Calibri"/>
                <a:cs typeface="Calibri"/>
                <a:sym typeface="Calibri"/>
              </a:rPr>
              <a:t> is a collection of data that is organized into key-value pairs. Any type of key and value can be used. It is a </a:t>
            </a:r>
            <a:r>
              <a:rPr b="1" i="0" lang="en-US" sz="1200" u="none" cap="none" strike="noStrike">
                <a:solidFill>
                  <a:schemeClr val="dk1"/>
                </a:solidFill>
                <a:latin typeface="Calibri"/>
                <a:ea typeface="Calibri"/>
                <a:cs typeface="Calibri"/>
                <a:sym typeface="Calibri"/>
              </a:rPr>
              <a:t>growable</a:t>
            </a:r>
            <a:r>
              <a:rPr b="0" i="0" lang="en-US" sz="1200" u="none" cap="none" strike="noStrike">
                <a:solidFill>
                  <a:schemeClr val="dk1"/>
                </a:solidFill>
                <a:latin typeface="Calibri"/>
                <a:ea typeface="Calibri"/>
                <a:cs typeface="Calibri"/>
                <a:sym typeface="Calibri"/>
              </a:rPr>
              <a:t> collection, which means it can shrink and grow in run-time.</a:t>
            </a:r>
            <a:endParaRPr/>
          </a:p>
          <a:p>
            <a:pPr indent="-228600" lvl="0" marL="457200" marR="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To declare a Map we can use the </a:t>
            </a:r>
            <a:r>
              <a:rPr b="1" i="0" lang="en-US" sz="1200" u="none" cap="none" strike="noStrike">
                <a:solidFill>
                  <a:schemeClr val="dk1"/>
                </a:solidFill>
                <a:latin typeface="Calibri"/>
                <a:ea typeface="Calibri"/>
                <a:cs typeface="Calibri"/>
                <a:sym typeface="Calibri"/>
              </a:rPr>
              <a:t>Map() constructor</a:t>
            </a:r>
            <a:r>
              <a:rPr b="0" i="0" lang="en-US" sz="1200" u="none" cap="none" strike="noStrike">
                <a:solidFill>
                  <a:schemeClr val="dk1"/>
                </a:solidFill>
                <a:latin typeface="Calibri"/>
                <a:ea typeface="Calibri"/>
                <a:cs typeface="Calibri"/>
                <a:sym typeface="Calibri"/>
              </a:rPr>
              <a:t>.</a:t>
            </a:r>
            <a:endParaRPr/>
          </a:p>
          <a:p>
            <a:pPr indent="0" lvl="0" marL="0" rtl="0" algn="l">
              <a:lnSpc>
                <a:spcPct val="100000"/>
              </a:lnSpc>
              <a:spcBef>
                <a:spcPts val="0"/>
              </a:spcBef>
              <a:spcAft>
                <a:spcPts val="0"/>
              </a:spcAft>
              <a:buSzPts val="1400"/>
              <a:buNone/>
            </a:pPr>
            <a:r>
              <a:t/>
            </a:r>
            <a:endParaRPr/>
          </a:p>
        </p:txBody>
      </p:sp>
      <p:sp>
        <p:nvSpPr>
          <p:cNvPr id="260" name="Google Shape;260;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dk1"/>
              </a:buClr>
              <a:buSzPts val="1600"/>
              <a:buFont typeface="Calibri"/>
              <a:buChar char="•"/>
            </a:pPr>
            <a:r>
              <a:rPr lang="en-US"/>
              <a:t>What are Queues?</a:t>
            </a:r>
            <a:endParaRPr/>
          </a:p>
          <a:p>
            <a:pPr indent="-228600" lvl="0" marL="228600" marR="0" rtl="0" algn="l">
              <a:lnSpc>
                <a:spcPct val="100000"/>
              </a:lnSpc>
              <a:spcBef>
                <a:spcPts val="0"/>
              </a:spcBef>
              <a:spcAft>
                <a:spcPts val="0"/>
              </a:spcAft>
              <a:buClr>
                <a:schemeClr val="dk1"/>
              </a:buClr>
              <a:buSzPts val="1600"/>
              <a:buFont typeface="Calibri"/>
              <a:buChar char="•"/>
            </a:pPr>
            <a:r>
              <a:rPr lang="en-US" sz="1200">
                <a:solidFill>
                  <a:schemeClr val="dk1"/>
                </a:solidFill>
                <a:latin typeface="Calibri"/>
                <a:ea typeface="Calibri"/>
                <a:cs typeface="Calibri"/>
                <a:sym typeface="Calibri"/>
              </a:rPr>
              <a:t>Queues are useful when you want to build a first-in, first-out (FIFO) collection.</a:t>
            </a:r>
            <a:endParaRPr/>
          </a:p>
          <a:p>
            <a:pPr indent="-228600" lvl="0" marL="228600" marR="0" rtl="0" algn="l">
              <a:lnSpc>
                <a:spcPct val="100000"/>
              </a:lnSpc>
              <a:spcBef>
                <a:spcPts val="0"/>
              </a:spcBef>
              <a:spcAft>
                <a:spcPts val="0"/>
              </a:spcAft>
              <a:buClr>
                <a:schemeClr val="dk1"/>
              </a:buClr>
              <a:buSzPts val="1600"/>
              <a:buFont typeface="Calibri"/>
              <a:buChar char="•"/>
            </a:pPr>
            <a:r>
              <a:rPr lang="en-US" sz="1200">
                <a:solidFill>
                  <a:schemeClr val="dk1"/>
                </a:solidFill>
                <a:latin typeface="Calibri"/>
                <a:ea typeface="Calibri"/>
                <a:cs typeface="Calibri"/>
                <a:sym typeface="Calibri"/>
              </a:rPr>
              <a:t>The values are removed / read in the order of their insertion.</a:t>
            </a:r>
            <a:endParaRPr/>
          </a:p>
          <a:p>
            <a:pPr indent="-228600" lvl="0" marL="228600" marR="0" rtl="0" algn="l">
              <a:lnSpc>
                <a:spcPct val="100000"/>
              </a:lnSpc>
              <a:spcBef>
                <a:spcPts val="0"/>
              </a:spcBef>
              <a:spcAft>
                <a:spcPts val="0"/>
              </a:spcAft>
              <a:buClr>
                <a:schemeClr val="dk1"/>
              </a:buClr>
              <a:buSzPts val="1600"/>
              <a:buFont typeface="Calibri"/>
              <a:buChar char="•"/>
            </a:pPr>
            <a:r>
              <a:rPr lang="en-US" sz="1200">
                <a:solidFill>
                  <a:schemeClr val="dk1"/>
                </a:solidFill>
                <a:latin typeface="Calibri"/>
                <a:ea typeface="Calibri"/>
                <a:cs typeface="Calibri"/>
                <a:sym typeface="Calibri"/>
              </a:rPr>
              <a:t>The add() function can be used to insert values to the queue. </a:t>
            </a:r>
            <a:endParaRPr/>
          </a:p>
          <a:p>
            <a:pPr indent="-228600" lvl="0" marL="228600" marR="0" rtl="0" algn="l">
              <a:lnSpc>
                <a:spcPct val="100000"/>
              </a:lnSpc>
              <a:spcBef>
                <a:spcPts val="0"/>
              </a:spcBef>
              <a:spcAft>
                <a:spcPts val="0"/>
              </a:spcAft>
              <a:buClr>
                <a:schemeClr val="dk1"/>
              </a:buClr>
              <a:buSzPts val="1600"/>
              <a:buFont typeface="Calibri"/>
              <a:buChar char="•"/>
            </a:pPr>
            <a:r>
              <a:rPr lang="en-US" sz="1200">
                <a:solidFill>
                  <a:schemeClr val="dk1"/>
                </a:solidFill>
                <a:latin typeface="Calibri"/>
                <a:ea typeface="Calibri"/>
                <a:cs typeface="Calibri"/>
                <a:sym typeface="Calibri"/>
              </a:rPr>
              <a:t>This function inserts the value specified to the end of the queue.</a:t>
            </a:r>
            <a:endParaRPr/>
          </a:p>
          <a:p>
            <a:pPr indent="0" lvl="0" marL="0" rtl="0" algn="l">
              <a:lnSpc>
                <a:spcPct val="100000"/>
              </a:lnSpc>
              <a:spcBef>
                <a:spcPts val="0"/>
              </a:spcBef>
              <a:spcAft>
                <a:spcPts val="0"/>
              </a:spcAft>
              <a:buSzPts val="1400"/>
              <a:buNone/>
            </a:pPr>
            <a:r>
              <a:t/>
            </a:r>
            <a:endParaRPr/>
          </a:p>
        </p:txBody>
      </p:sp>
      <p:sp>
        <p:nvSpPr>
          <p:cNvPr id="268" name="Google Shape;26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200" u="none" cap="none" strike="noStrike">
                <a:solidFill>
                  <a:schemeClr val="dk1"/>
                </a:solidFill>
                <a:latin typeface="Calibri"/>
                <a:ea typeface="Calibri"/>
                <a:cs typeface="Calibri"/>
                <a:sym typeface="Calibri"/>
              </a:rPr>
              <a:t>Generics with collections</a:t>
            </a:r>
            <a:endParaRPr/>
          </a:p>
          <a:p>
            <a:pPr indent="0" lvl="0" marL="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This should only be done when you really need a collection containing many different types. If you know the intended type of a list's elements, you should specify that type within the angle brackets, which will allow the Dart analyzer to help you avoid errors:</a:t>
            </a:r>
            <a:endParaRPr/>
          </a:p>
          <a:p>
            <a:pPr indent="0" lvl="0" marL="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Similarly, if you intend for a map to contain keys and values of a particular type, include them in the declaration:</a:t>
            </a:r>
            <a:endParaRPr/>
          </a:p>
          <a:p>
            <a:pPr indent="0" lvl="0" marL="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With maps, the first type within the angle brackets constrains the map's keys while the second does the same for the map's values. It should be noted that Dart allows you to use any type for map keys, whereas in some languages only strings are allowed.</a:t>
            </a:r>
            <a:endParaRPr/>
          </a:p>
        </p:txBody>
      </p:sp>
      <p:sp>
        <p:nvSpPr>
          <p:cNvPr id="276" name="Google Shape;276;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600"/>
              <a:buFont typeface="Arial"/>
              <a:buChar char="•"/>
            </a:pPr>
            <a:r>
              <a:rPr lang="en-US" sz="1200">
                <a:solidFill>
                  <a:schemeClr val="dk1"/>
                </a:solidFill>
                <a:latin typeface="Calibri"/>
                <a:ea typeface="Calibri"/>
                <a:cs typeface="Calibri"/>
                <a:sym typeface="Calibri"/>
              </a:rPr>
              <a:t>Write clean, readable, and maintainable code.​</a:t>
            </a:r>
            <a:endParaRPr/>
          </a:p>
          <a:p>
            <a:pPr indent="0" lvl="0" marL="0" marR="0" rtl="0" algn="l">
              <a:lnSpc>
                <a:spcPct val="100000"/>
              </a:lnSpc>
              <a:spcBef>
                <a:spcPts val="0"/>
              </a:spcBef>
              <a:spcAft>
                <a:spcPts val="0"/>
              </a:spcAft>
              <a:buSzPts val="1400"/>
              <a:buNone/>
            </a:pPr>
            <a:r>
              <a:t/>
            </a:r>
            <a:endParaRPr sz="1200">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600"/>
              <a:buFont typeface="Arial"/>
              <a:buChar char="•"/>
            </a:pPr>
            <a:r>
              <a:rPr lang="en-US" sz="1200">
                <a:solidFill>
                  <a:schemeClr val="dk1"/>
                </a:solidFill>
                <a:latin typeface="Calibri"/>
                <a:ea typeface="Calibri"/>
                <a:cs typeface="Calibri"/>
                <a:sym typeface="Calibri"/>
              </a:rPr>
              <a:t>Follow consistent naming conventions.​</a:t>
            </a:r>
            <a:endParaRPr/>
          </a:p>
          <a:p>
            <a:pPr indent="-184150" lvl="0" marL="285750" marR="0" rtl="0" algn="l">
              <a:lnSpc>
                <a:spcPct val="100000"/>
              </a:lnSpc>
              <a:spcBef>
                <a:spcPts val="0"/>
              </a:spcBef>
              <a:spcAft>
                <a:spcPts val="0"/>
              </a:spcAft>
              <a:buClr>
                <a:schemeClr val="dk1"/>
              </a:buClr>
              <a:buSzPts val="1600"/>
              <a:buFont typeface="Arial"/>
              <a:buNone/>
            </a:pPr>
            <a:r>
              <a:t/>
            </a:r>
            <a:endParaRPr sz="1200">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600"/>
              <a:buFont typeface="Arial"/>
              <a:buChar char="•"/>
            </a:pPr>
            <a:r>
              <a:rPr lang="en-US" sz="1200">
                <a:solidFill>
                  <a:schemeClr val="dk1"/>
                </a:solidFill>
                <a:latin typeface="Calibri"/>
                <a:ea typeface="Calibri"/>
                <a:cs typeface="Calibri"/>
                <a:sym typeface="Calibri"/>
              </a:rPr>
              <a:t>Use comments to explain complex code.​</a:t>
            </a:r>
            <a:endParaRPr/>
          </a:p>
          <a:p>
            <a:pPr indent="-184150" lvl="0" marL="285750" marR="0" rtl="0" algn="l">
              <a:lnSpc>
                <a:spcPct val="100000"/>
              </a:lnSpc>
              <a:spcBef>
                <a:spcPts val="0"/>
              </a:spcBef>
              <a:spcAft>
                <a:spcPts val="0"/>
              </a:spcAft>
              <a:buClr>
                <a:schemeClr val="dk1"/>
              </a:buClr>
              <a:buSzPts val="1600"/>
              <a:buFont typeface="Arial"/>
              <a:buNone/>
            </a:pPr>
            <a:r>
              <a:t/>
            </a:r>
            <a:endParaRPr sz="1200">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600"/>
              <a:buFont typeface="Arial"/>
              <a:buChar char="•"/>
            </a:pPr>
            <a:r>
              <a:rPr lang="en-US" sz="1200">
                <a:solidFill>
                  <a:schemeClr val="dk1"/>
                </a:solidFill>
                <a:latin typeface="Calibri"/>
                <a:ea typeface="Calibri"/>
                <a:cs typeface="Calibri"/>
                <a:sym typeface="Calibri"/>
              </a:rPr>
              <a:t>Test your code thoroughly.​</a:t>
            </a:r>
            <a:endParaRPr/>
          </a:p>
          <a:p>
            <a:pPr indent="0" lvl="0" marL="0" rtl="0" algn="l">
              <a:lnSpc>
                <a:spcPct val="100000"/>
              </a:lnSpc>
              <a:spcBef>
                <a:spcPts val="0"/>
              </a:spcBef>
              <a:spcAft>
                <a:spcPts val="0"/>
              </a:spcAft>
              <a:buSzPts val="1400"/>
              <a:buNone/>
            </a:pPr>
            <a:r>
              <a:t/>
            </a:r>
            <a:endParaRPr/>
          </a:p>
        </p:txBody>
      </p:sp>
      <p:sp>
        <p:nvSpPr>
          <p:cNvPr id="284" name="Google Shape;284;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rtl="0" algn="l">
              <a:lnSpc>
                <a:spcPct val="100000"/>
              </a:lnSpc>
              <a:spcBef>
                <a:spcPts val="0"/>
              </a:spcBef>
              <a:spcAft>
                <a:spcPts val="0"/>
              </a:spcAft>
              <a:buSzPts val="1400"/>
              <a:buNone/>
            </a:pPr>
            <a:r>
              <a:rPr b="1" lang="en-US" sz="1200">
                <a:solidFill>
                  <a:schemeClr val="dk1"/>
                </a:solidFill>
                <a:latin typeface="Calibri"/>
                <a:ea typeface="Calibri"/>
                <a:cs typeface="Calibri"/>
                <a:sym typeface="Calibri"/>
              </a:rPr>
              <a:t>Trees</a:t>
            </a:r>
            <a:r>
              <a:rPr lang="en-US" sz="1200">
                <a:solidFill>
                  <a:schemeClr val="dk1"/>
                </a:solidFill>
                <a:latin typeface="Calibri"/>
                <a:ea typeface="Calibri"/>
                <a:cs typeface="Calibri"/>
                <a:sym typeface="Calibri"/>
              </a:rPr>
              <a:t>​</a:t>
            </a:r>
            <a:endParaRPr sz="1200"/>
          </a:p>
          <a:p>
            <a:pPr indent="-228600" lvl="0" marL="457200" rtl="0" algn="l">
              <a:lnSpc>
                <a:spcPct val="100000"/>
              </a:lnSpc>
              <a:spcBef>
                <a:spcPts val="0"/>
              </a:spcBef>
              <a:spcAft>
                <a:spcPts val="0"/>
              </a:spcAft>
              <a:buSzPts val="1400"/>
              <a:buNone/>
            </a:pPr>
            <a:r>
              <a:t/>
            </a:r>
            <a:endParaRPr sz="1200">
              <a:solidFill>
                <a:schemeClr val="dk1"/>
              </a:solidFill>
              <a:latin typeface="Calibri"/>
              <a:ea typeface="Calibri"/>
              <a:cs typeface="Calibri"/>
              <a:sym typeface="Calibri"/>
            </a:endParaRPr>
          </a:p>
          <a:p>
            <a:pPr indent="-285750" lvl="0" marL="285750" rtl="0" algn="l">
              <a:lnSpc>
                <a:spcPct val="100000"/>
              </a:lnSpc>
              <a:spcBef>
                <a:spcPts val="0"/>
              </a:spcBef>
              <a:spcAft>
                <a:spcPts val="0"/>
              </a:spcAft>
              <a:buClr>
                <a:schemeClr val="dk1"/>
              </a:buClr>
              <a:buSzPts val="1600"/>
              <a:buFont typeface="Arial"/>
              <a:buChar char="•"/>
            </a:pPr>
            <a:r>
              <a:rPr lang="en-US" sz="1200">
                <a:solidFill>
                  <a:schemeClr val="dk1"/>
                </a:solidFill>
                <a:latin typeface="Calibri"/>
                <a:ea typeface="Calibri"/>
                <a:cs typeface="Calibri"/>
                <a:sym typeface="Calibri"/>
              </a:rPr>
              <a:t>Trees are hierarchical data structures that consist of nodes connected by edges.​</a:t>
            </a:r>
            <a:endParaRPr sz="1200"/>
          </a:p>
          <a:p>
            <a:pPr indent="-228600" lvl="0" marL="457200" rtl="0" algn="l">
              <a:lnSpc>
                <a:spcPct val="100000"/>
              </a:lnSpc>
              <a:spcBef>
                <a:spcPts val="0"/>
              </a:spcBef>
              <a:spcAft>
                <a:spcPts val="0"/>
              </a:spcAft>
              <a:buSzPts val="1400"/>
              <a:buNone/>
            </a:pPr>
            <a:r>
              <a:rPr lang="en-US" sz="1200">
                <a:solidFill>
                  <a:schemeClr val="dk1"/>
                </a:solidFill>
                <a:latin typeface="Calibri"/>
                <a:ea typeface="Calibri"/>
                <a:cs typeface="Calibri"/>
                <a:sym typeface="Calibri"/>
              </a:rPr>
              <a:t>​</a:t>
            </a:r>
            <a:endParaRPr sz="1200"/>
          </a:p>
          <a:p>
            <a:pPr indent="-285750" lvl="0" marL="285750" rtl="0" algn="l">
              <a:lnSpc>
                <a:spcPct val="100000"/>
              </a:lnSpc>
              <a:spcBef>
                <a:spcPts val="0"/>
              </a:spcBef>
              <a:spcAft>
                <a:spcPts val="0"/>
              </a:spcAft>
              <a:buClr>
                <a:schemeClr val="dk1"/>
              </a:buClr>
              <a:buSzPts val="1600"/>
              <a:buFont typeface="Arial"/>
              <a:buChar char="•"/>
            </a:pPr>
            <a:r>
              <a:rPr lang="en-US" sz="1200">
                <a:solidFill>
                  <a:schemeClr val="dk1"/>
                </a:solidFill>
                <a:latin typeface="Calibri"/>
                <a:ea typeface="Calibri"/>
                <a:cs typeface="Calibri"/>
                <a:sym typeface="Calibri"/>
              </a:rPr>
              <a:t>Dart provides the Tree class for representing and manipulating trees.​</a:t>
            </a:r>
            <a:endParaRPr sz="1200"/>
          </a:p>
          <a:p>
            <a:pPr indent="-228600" lvl="0" marL="457200" rtl="0" algn="l">
              <a:lnSpc>
                <a:spcPct val="100000"/>
              </a:lnSpc>
              <a:spcBef>
                <a:spcPts val="0"/>
              </a:spcBef>
              <a:spcAft>
                <a:spcPts val="0"/>
              </a:spcAft>
              <a:buSzPts val="1400"/>
              <a:buNone/>
            </a:pPr>
            <a:r>
              <a:rPr b="1" lang="en-US" sz="1200">
                <a:solidFill>
                  <a:schemeClr val="dk1"/>
                </a:solidFill>
                <a:latin typeface="Calibri"/>
                <a:ea typeface="Calibri"/>
                <a:cs typeface="Calibri"/>
                <a:sym typeface="Calibri"/>
              </a:rPr>
              <a:t>Graphs</a:t>
            </a:r>
            <a:r>
              <a:rPr lang="en-US" sz="1200">
                <a:solidFill>
                  <a:schemeClr val="dk1"/>
                </a:solidFill>
                <a:latin typeface="Calibri"/>
                <a:ea typeface="Calibri"/>
                <a:cs typeface="Calibri"/>
                <a:sym typeface="Calibri"/>
              </a:rPr>
              <a:t>​</a:t>
            </a:r>
            <a:endParaRPr sz="1200"/>
          </a:p>
          <a:p>
            <a:pPr indent="-228600" lvl="0" marL="457200" rtl="0" algn="l">
              <a:lnSpc>
                <a:spcPct val="100000"/>
              </a:lnSpc>
              <a:spcBef>
                <a:spcPts val="0"/>
              </a:spcBef>
              <a:spcAft>
                <a:spcPts val="0"/>
              </a:spcAft>
              <a:buSzPts val="1400"/>
              <a:buNone/>
            </a:pPr>
            <a:r>
              <a:t/>
            </a:r>
            <a:endParaRPr sz="1200">
              <a:solidFill>
                <a:schemeClr val="dk1"/>
              </a:solidFill>
              <a:latin typeface="Calibri"/>
              <a:ea typeface="Calibri"/>
              <a:cs typeface="Calibri"/>
              <a:sym typeface="Calibri"/>
            </a:endParaRPr>
          </a:p>
          <a:p>
            <a:pPr indent="-228600" lvl="0" marL="228600" rtl="0" algn="l">
              <a:lnSpc>
                <a:spcPct val="100000"/>
              </a:lnSpc>
              <a:spcBef>
                <a:spcPts val="0"/>
              </a:spcBef>
              <a:spcAft>
                <a:spcPts val="0"/>
              </a:spcAft>
              <a:buClr>
                <a:schemeClr val="dk1"/>
              </a:buClr>
              <a:buSzPts val="1600"/>
              <a:buFont typeface="Arial"/>
              <a:buChar char="•"/>
            </a:pPr>
            <a:r>
              <a:rPr lang="en-US" sz="1200">
                <a:solidFill>
                  <a:schemeClr val="dk1"/>
                </a:solidFill>
                <a:latin typeface="Calibri"/>
                <a:ea typeface="Calibri"/>
                <a:cs typeface="Calibri"/>
                <a:sym typeface="Calibri"/>
              </a:rPr>
              <a:t>Graphs are collections of nodes connected by edges.​</a:t>
            </a:r>
            <a:endParaRPr sz="1200"/>
          </a:p>
          <a:p>
            <a:pPr indent="-228600" lvl="0" marL="457200" rtl="0" algn="l">
              <a:lnSpc>
                <a:spcPct val="100000"/>
              </a:lnSpc>
              <a:spcBef>
                <a:spcPts val="0"/>
              </a:spcBef>
              <a:spcAft>
                <a:spcPts val="0"/>
              </a:spcAft>
              <a:buSzPts val="1400"/>
              <a:buNone/>
            </a:pPr>
            <a:r>
              <a:rPr lang="en-US" sz="1200">
                <a:solidFill>
                  <a:schemeClr val="dk1"/>
                </a:solidFill>
                <a:latin typeface="Calibri"/>
                <a:ea typeface="Calibri"/>
                <a:cs typeface="Calibri"/>
                <a:sym typeface="Calibri"/>
              </a:rPr>
              <a:t>​</a:t>
            </a:r>
            <a:endParaRPr sz="1200"/>
          </a:p>
          <a:p>
            <a:pPr indent="-228600" lvl="0" marL="228600" rtl="0" algn="l">
              <a:lnSpc>
                <a:spcPct val="100000"/>
              </a:lnSpc>
              <a:spcBef>
                <a:spcPts val="0"/>
              </a:spcBef>
              <a:spcAft>
                <a:spcPts val="0"/>
              </a:spcAft>
              <a:buClr>
                <a:schemeClr val="dk1"/>
              </a:buClr>
              <a:buSzPts val="1600"/>
              <a:buFont typeface="Arial"/>
              <a:buChar char="•"/>
            </a:pPr>
            <a:r>
              <a:rPr lang="en-US" sz="1200">
                <a:solidFill>
                  <a:schemeClr val="dk1"/>
                </a:solidFill>
                <a:latin typeface="Calibri"/>
                <a:ea typeface="Calibri"/>
                <a:cs typeface="Calibri"/>
                <a:sym typeface="Calibri"/>
              </a:rPr>
              <a:t>Dart provides the Graph class for representing and manipulating graphs.​</a:t>
            </a:r>
            <a:endParaRPr sz="1200"/>
          </a:p>
          <a:p>
            <a:pPr indent="0" lvl="0" marL="0" rtl="0" algn="l">
              <a:lnSpc>
                <a:spcPct val="100000"/>
              </a:lnSpc>
              <a:spcBef>
                <a:spcPts val="0"/>
              </a:spcBef>
              <a:spcAft>
                <a:spcPts val="0"/>
              </a:spcAft>
              <a:buSzPts val="1400"/>
              <a:buNone/>
            </a:pPr>
            <a:r>
              <a:t/>
            </a:r>
            <a:endParaRPr/>
          </a:p>
        </p:txBody>
      </p:sp>
      <p:sp>
        <p:nvSpPr>
          <p:cNvPr id="293" name="Google Shape;29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228600" marR="0" rtl="0" algn="l">
              <a:lnSpc>
                <a:spcPct val="100000"/>
              </a:lnSpc>
              <a:spcBef>
                <a:spcPts val="0"/>
              </a:spcBef>
              <a:spcAft>
                <a:spcPts val="0"/>
              </a:spcAft>
              <a:buClr>
                <a:schemeClr val="dk1"/>
              </a:buClr>
              <a:buSzPts val="1600"/>
              <a:buFont typeface="Arial"/>
              <a:buChar char="•"/>
            </a:pPr>
            <a:r>
              <a:rPr lang="en-US" sz="1200">
                <a:solidFill>
                  <a:schemeClr val="dk1"/>
                </a:solidFill>
                <a:latin typeface="Calibri"/>
                <a:ea typeface="Calibri"/>
                <a:cs typeface="Calibri"/>
                <a:sym typeface="Calibri"/>
              </a:rPr>
              <a:t>Use efficient data structures and algorithms.​</a:t>
            </a:r>
            <a:endParaRPr/>
          </a:p>
          <a:p>
            <a:pPr indent="-127000" lvl="0" marL="228600" marR="0" rtl="0" algn="l">
              <a:lnSpc>
                <a:spcPct val="100000"/>
              </a:lnSpc>
              <a:spcBef>
                <a:spcPts val="0"/>
              </a:spcBef>
              <a:spcAft>
                <a:spcPts val="0"/>
              </a:spcAft>
              <a:buClr>
                <a:schemeClr val="dk1"/>
              </a:buClr>
              <a:buSzPts val="1600"/>
              <a:buFont typeface="Arial"/>
              <a:buNone/>
            </a:pPr>
            <a:r>
              <a:t/>
            </a:r>
            <a:endParaRPr sz="1200">
              <a:solidFill>
                <a:schemeClr val="dk1"/>
              </a:solidFill>
              <a:latin typeface="Calibri"/>
              <a:ea typeface="Calibri"/>
              <a:cs typeface="Calibri"/>
              <a:sym typeface="Calibri"/>
            </a:endParaRPr>
          </a:p>
          <a:p>
            <a:pPr indent="-228600" lvl="0" marL="228600" marR="0" rtl="0" algn="l">
              <a:lnSpc>
                <a:spcPct val="100000"/>
              </a:lnSpc>
              <a:spcBef>
                <a:spcPts val="0"/>
              </a:spcBef>
              <a:spcAft>
                <a:spcPts val="0"/>
              </a:spcAft>
              <a:buClr>
                <a:schemeClr val="dk1"/>
              </a:buClr>
              <a:buSzPts val="1600"/>
              <a:buFont typeface="Arial"/>
              <a:buChar char="•"/>
            </a:pPr>
            <a:r>
              <a:rPr lang="en-US" sz="1200">
                <a:solidFill>
                  <a:schemeClr val="dk1"/>
                </a:solidFill>
                <a:latin typeface="Calibri"/>
                <a:ea typeface="Calibri"/>
                <a:cs typeface="Calibri"/>
                <a:sym typeface="Calibri"/>
              </a:rPr>
              <a:t>Optimize code for the target platform.​</a:t>
            </a:r>
            <a:endParaRPr/>
          </a:p>
          <a:p>
            <a:pPr indent="-127000" lvl="0" marL="228600" marR="0" rtl="0" algn="l">
              <a:lnSpc>
                <a:spcPct val="100000"/>
              </a:lnSpc>
              <a:spcBef>
                <a:spcPts val="0"/>
              </a:spcBef>
              <a:spcAft>
                <a:spcPts val="0"/>
              </a:spcAft>
              <a:buClr>
                <a:schemeClr val="dk1"/>
              </a:buClr>
              <a:buSzPts val="1600"/>
              <a:buFont typeface="Arial"/>
              <a:buNone/>
            </a:pPr>
            <a:r>
              <a:t/>
            </a:r>
            <a:endParaRPr sz="1200">
              <a:solidFill>
                <a:srgbClr val="404040"/>
              </a:solidFill>
              <a:latin typeface="Bookman Old Style"/>
              <a:ea typeface="Bookman Old Style"/>
              <a:cs typeface="Bookman Old Style"/>
              <a:sym typeface="Bookman Old Style"/>
            </a:endParaRPr>
          </a:p>
          <a:p>
            <a:pPr indent="0" lvl="0" marL="0" rtl="0" algn="l">
              <a:lnSpc>
                <a:spcPct val="100000"/>
              </a:lnSpc>
              <a:spcBef>
                <a:spcPts val="0"/>
              </a:spcBef>
              <a:spcAft>
                <a:spcPts val="0"/>
              </a:spcAft>
              <a:buSzPts val="1400"/>
              <a:buNone/>
            </a:pPr>
            <a:r>
              <a:t/>
            </a:r>
            <a:endParaRPr/>
          </a:p>
        </p:txBody>
      </p:sp>
      <p:sp>
        <p:nvSpPr>
          <p:cNvPr id="303" name="Google Shape;303;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 name="Google Shape;13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What is Asynchronous Programming?</a:t>
            </a:r>
            <a:endParaRPr/>
          </a:p>
          <a:p>
            <a:pPr indent="0" lvl="0" marL="0" rtl="0" algn="l">
              <a:lnSpc>
                <a:spcPct val="100000"/>
              </a:lnSpc>
              <a:spcBef>
                <a:spcPts val="0"/>
              </a:spcBef>
              <a:spcAft>
                <a:spcPts val="0"/>
              </a:spcAft>
              <a:buSzPts val="1400"/>
              <a:buNone/>
            </a:pPr>
            <a:r>
              <a:rPr lang="en-US"/>
              <a:t>Asynchronous programming is a way for a computer program to handle multiple tasks simultaneously rather than executing them one after the other. </a:t>
            </a:r>
            <a:endParaRPr/>
          </a:p>
          <a:p>
            <a:pPr indent="-171450" lvl="0" marL="171450" rtl="0" algn="l">
              <a:lnSpc>
                <a:spcPct val="100000"/>
              </a:lnSpc>
              <a:spcBef>
                <a:spcPts val="0"/>
              </a:spcBef>
              <a:spcAft>
                <a:spcPts val="0"/>
              </a:spcAft>
              <a:buClr>
                <a:schemeClr val="dk1"/>
              </a:buClr>
              <a:buSzPts val="1200"/>
              <a:buFont typeface="Arial"/>
              <a:buChar char="•"/>
            </a:pPr>
            <a:r>
              <a:rPr b="1" lang="en-US"/>
              <a:t>Synchronous vs. Asynchronous:</a:t>
            </a:r>
            <a:endParaRPr/>
          </a:p>
          <a:p>
            <a:pPr indent="-171450" lvl="0" marL="171450" rtl="0" algn="l">
              <a:lnSpc>
                <a:spcPct val="100000"/>
              </a:lnSpc>
              <a:spcBef>
                <a:spcPts val="0"/>
              </a:spcBef>
              <a:spcAft>
                <a:spcPts val="0"/>
              </a:spcAft>
              <a:buClr>
                <a:schemeClr val="dk1"/>
              </a:buClr>
              <a:buSzPts val="1200"/>
              <a:buFont typeface="Arial"/>
              <a:buChar char="•"/>
            </a:pPr>
            <a:r>
              <a:rPr b="1" lang="en-US"/>
              <a:t>Synchronous:</a:t>
            </a:r>
            <a:r>
              <a:rPr lang="en-US"/>
              <a:t> Traditional code where each line executes one after the other, blocking the main thread until they finish. This can make your app unresponsive if waiting for something like downloading data.</a:t>
            </a:r>
            <a:endParaRPr/>
          </a:p>
          <a:p>
            <a:pPr indent="-171450" lvl="0" marL="171450" rtl="0" algn="l">
              <a:lnSpc>
                <a:spcPct val="100000"/>
              </a:lnSpc>
              <a:spcBef>
                <a:spcPts val="0"/>
              </a:spcBef>
              <a:spcAft>
                <a:spcPts val="0"/>
              </a:spcAft>
              <a:buClr>
                <a:schemeClr val="dk1"/>
              </a:buClr>
              <a:buSzPts val="1200"/>
              <a:buFont typeface="Arial"/>
              <a:buChar char="•"/>
            </a:pPr>
            <a:r>
              <a:rPr b="1" lang="en-US"/>
              <a:t>Asynchronous:</a:t>
            </a:r>
            <a:r>
              <a:rPr lang="en-US"/>
              <a:t> Code that launches an operation but continues executing other tasks without waiting for it to finish. This keeps the main thread free to handle other user interactions or tasks.</a:t>
            </a:r>
            <a:endParaRPr/>
          </a:p>
          <a:p>
            <a:pPr indent="0" lvl="0" marL="0" rtl="0" algn="l">
              <a:lnSpc>
                <a:spcPct val="100000"/>
              </a:lnSpc>
              <a:spcBef>
                <a:spcPts val="0"/>
              </a:spcBef>
              <a:spcAft>
                <a:spcPts val="0"/>
              </a:spcAft>
              <a:buSzPts val="1400"/>
              <a:buNone/>
            </a:pPr>
            <a:r>
              <a:t/>
            </a:r>
            <a:endParaRPr/>
          </a:p>
        </p:txBody>
      </p:sp>
      <p:sp>
        <p:nvSpPr>
          <p:cNvPr id="137" name="Google Shape;13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600"/>
              <a:buFont typeface="Arial"/>
              <a:buChar char="•"/>
            </a:pPr>
            <a:r>
              <a:rPr lang="en-US" sz="1200">
                <a:solidFill>
                  <a:schemeClr val="dk1"/>
                </a:solidFill>
                <a:latin typeface="Calibri"/>
                <a:ea typeface="Calibri"/>
                <a:cs typeface="Calibri"/>
                <a:sym typeface="Calibri"/>
              </a:rPr>
              <a:t>Extensions: Add functionality to existing classes without modifying their source code.​</a:t>
            </a:r>
            <a:endParaRPr/>
          </a:p>
          <a:p>
            <a:pPr indent="-184150" lvl="0" marL="285750" marR="0" rtl="0" algn="l">
              <a:lnSpc>
                <a:spcPct val="100000"/>
              </a:lnSpc>
              <a:spcBef>
                <a:spcPts val="0"/>
              </a:spcBef>
              <a:spcAft>
                <a:spcPts val="0"/>
              </a:spcAft>
              <a:buClr>
                <a:schemeClr val="dk1"/>
              </a:buClr>
              <a:buSzPts val="1600"/>
              <a:buFont typeface="Arial"/>
              <a:buNone/>
            </a:pPr>
            <a:r>
              <a:t/>
            </a:r>
            <a:endParaRPr sz="1200">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600"/>
              <a:buFont typeface="Arial"/>
              <a:buChar char="•"/>
            </a:pPr>
            <a:r>
              <a:rPr lang="en-US" sz="1200">
                <a:solidFill>
                  <a:schemeClr val="dk1"/>
                </a:solidFill>
                <a:latin typeface="Calibri"/>
                <a:ea typeface="Calibri"/>
                <a:cs typeface="Calibri"/>
                <a:sym typeface="Calibri"/>
              </a:rPr>
              <a:t>Metaprogramming: Manipulate code at runtime for powerful capabilities.​</a:t>
            </a:r>
            <a:endParaRPr/>
          </a:p>
          <a:p>
            <a:pPr indent="0" lvl="0" marL="0" rtl="0" algn="l">
              <a:lnSpc>
                <a:spcPct val="100000"/>
              </a:lnSpc>
              <a:spcBef>
                <a:spcPts val="0"/>
              </a:spcBef>
              <a:spcAft>
                <a:spcPts val="0"/>
              </a:spcAft>
              <a:buSzPts val="1400"/>
              <a:buNone/>
            </a:pPr>
            <a:r>
              <a:t/>
            </a:r>
            <a:endParaRPr/>
          </a:p>
        </p:txBody>
      </p:sp>
      <p:sp>
        <p:nvSpPr>
          <p:cNvPr id="312" name="Google Shape;312;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1000"/>
              </a:spcBef>
              <a:spcAft>
                <a:spcPts val="0"/>
              </a:spcAft>
              <a:buClr>
                <a:srgbClr val="404040"/>
              </a:buClr>
              <a:buSzPts val="1800"/>
              <a:buFont typeface="Arial"/>
              <a:buChar char="•"/>
            </a:pPr>
            <a:r>
              <a:rPr lang="en-US" sz="1200">
                <a:solidFill>
                  <a:srgbClr val="404040"/>
                </a:solidFill>
                <a:latin typeface="Calibri"/>
                <a:ea typeface="Calibri"/>
                <a:cs typeface="Calibri"/>
                <a:sym typeface="Calibri"/>
              </a:rPr>
              <a:t>The perform Action method in My Class takes a Boolean parameter should Log and uses an if-else statement to conditionally call the log Message method based on the value of should Log. </a:t>
            </a:r>
            <a:endParaRPr/>
          </a:p>
          <a:p>
            <a:pPr indent="-285750" lvl="0" marL="285750" marR="0" rtl="0" algn="l">
              <a:lnSpc>
                <a:spcPct val="100000"/>
              </a:lnSpc>
              <a:spcBef>
                <a:spcPts val="1000"/>
              </a:spcBef>
              <a:spcAft>
                <a:spcPts val="0"/>
              </a:spcAft>
              <a:buClr>
                <a:srgbClr val="404040"/>
              </a:buClr>
              <a:buSzPts val="1800"/>
              <a:buFont typeface="Arial"/>
              <a:buChar char="•"/>
            </a:pPr>
            <a:r>
              <a:rPr lang="en-US" sz="1200">
                <a:solidFill>
                  <a:srgbClr val="404040"/>
                </a:solidFill>
                <a:latin typeface="Calibri"/>
                <a:ea typeface="Calibri"/>
                <a:cs typeface="Calibri"/>
                <a:sym typeface="Calibri"/>
              </a:rPr>
              <a:t>In the main function, we create an instance of My Class and demonstrate two cases, one with logging enabled and one with logging disabled.</a:t>
            </a:r>
            <a:endParaRPr/>
          </a:p>
          <a:p>
            <a:pPr indent="0" lvl="0" marL="0" marR="0" rtl="0" algn="ctr">
              <a:lnSpc>
                <a:spcPct val="100000"/>
              </a:lnSpc>
              <a:spcBef>
                <a:spcPts val="0"/>
              </a:spcBef>
              <a:spcAft>
                <a:spcPts val="0"/>
              </a:spcAft>
              <a:buSzPts val="1400"/>
              <a:buNone/>
            </a:pPr>
            <a:r>
              <a:t/>
            </a:r>
            <a:endParaRPr sz="1200">
              <a:solidFill>
                <a:schemeClr val="dk1"/>
              </a:solidFill>
              <a:latin typeface="Trebuchet MS"/>
              <a:ea typeface="Trebuchet MS"/>
              <a:cs typeface="Trebuchet MS"/>
              <a:sym typeface="Trebuchet MS"/>
            </a:endParaRPr>
          </a:p>
          <a:p>
            <a:pPr indent="0" lvl="0" marL="0" rtl="0" algn="l">
              <a:lnSpc>
                <a:spcPct val="100000"/>
              </a:lnSpc>
              <a:spcBef>
                <a:spcPts val="0"/>
              </a:spcBef>
              <a:spcAft>
                <a:spcPts val="0"/>
              </a:spcAft>
              <a:buSzPts val="1400"/>
              <a:buNone/>
            </a:pPr>
            <a:r>
              <a:t/>
            </a:r>
            <a:endParaRPr/>
          </a:p>
        </p:txBody>
      </p:sp>
      <p:sp>
        <p:nvSpPr>
          <p:cNvPr id="327" name="Google Shape;32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Most of the time, Dart operates on a single thread in the main isolate. Async is the ability to wait and run other parts of your code without blocking but still on a single thread. Isolates allow you to run different parts of your program in parallel using multiple threads.</a:t>
            </a:r>
            <a:endParaRPr/>
          </a:p>
        </p:txBody>
      </p:sp>
      <p:sp>
        <p:nvSpPr>
          <p:cNvPr id="334" name="Google Shape;33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600"/>
              <a:buFont typeface="Arial"/>
              <a:buChar char="•"/>
            </a:pPr>
            <a:r>
              <a:rPr b="1" i="0" lang="en-US" sz="1200" u="none" cap="none" strike="noStrike">
                <a:solidFill>
                  <a:schemeClr val="dk1"/>
                </a:solidFill>
                <a:latin typeface="Calibri"/>
                <a:ea typeface="Calibri"/>
                <a:cs typeface="Calibri"/>
                <a:sym typeface="Calibri"/>
              </a:rPr>
              <a:t>Recap of Key Takeaways:</a:t>
            </a:r>
            <a:r>
              <a:rPr b="0" i="0" lang="en-US" sz="1200" u="none" cap="none" strike="noStrike">
                <a:solidFill>
                  <a:schemeClr val="dk1"/>
                </a:solidFill>
                <a:latin typeface="Calibri"/>
                <a:ea typeface="Calibri"/>
                <a:cs typeface="Calibri"/>
                <a:sym typeface="Calibri"/>
              </a:rPr>
              <a:t> Summarizing the essential concepts and techniques covered in the presentation</a:t>
            </a:r>
            <a:endParaRPr b="1" i="0" sz="1200" u="none" cap="none" strike="noStrike">
              <a:solidFill>
                <a:schemeClr val="dk1"/>
              </a:solidFill>
              <a:latin typeface="Calibri"/>
              <a:ea typeface="Calibri"/>
              <a:cs typeface="Calibri"/>
              <a:sym typeface="Calibri"/>
            </a:endParaRPr>
          </a:p>
          <a:p>
            <a:pPr indent="-184150" lvl="0" marL="285750" marR="0" rtl="0" algn="l">
              <a:lnSpc>
                <a:spcPct val="100000"/>
              </a:lnSpc>
              <a:spcBef>
                <a:spcPts val="0"/>
              </a:spcBef>
              <a:spcAft>
                <a:spcPts val="0"/>
              </a:spcAft>
              <a:buClr>
                <a:schemeClr val="dk1"/>
              </a:buClr>
              <a:buSzPts val="1600"/>
              <a:buFont typeface="Arial"/>
              <a:buNone/>
            </a:pPr>
            <a:r>
              <a:t/>
            </a:r>
            <a:endParaRPr sz="1200">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600"/>
              <a:buFont typeface="Arial"/>
              <a:buChar char="•"/>
            </a:pPr>
            <a:r>
              <a:rPr lang="en-US" sz="1200">
                <a:solidFill>
                  <a:schemeClr val="dk1"/>
                </a:solidFill>
                <a:latin typeface="Calibri"/>
                <a:ea typeface="Calibri"/>
                <a:cs typeface="Calibri"/>
                <a:sym typeface="Calibri"/>
              </a:rPr>
              <a:t>Asynchronous programming and collections are essential tools for Dart developers.​</a:t>
            </a:r>
            <a:endParaRPr/>
          </a:p>
          <a:p>
            <a:pPr indent="0" lvl="0" marL="0" marR="0" rtl="0" algn="l">
              <a:lnSpc>
                <a:spcPct val="100000"/>
              </a:lnSpc>
              <a:spcBef>
                <a:spcPts val="0"/>
              </a:spcBef>
              <a:spcAft>
                <a:spcPts val="0"/>
              </a:spcAft>
              <a:buSzPts val="1400"/>
              <a:buNone/>
            </a:pPr>
            <a:r>
              <a:t/>
            </a:r>
            <a:endParaRPr sz="1200">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600"/>
              <a:buFont typeface="Arial"/>
              <a:buChar char="•"/>
            </a:pPr>
            <a:r>
              <a:rPr lang="en-US" sz="1200">
                <a:solidFill>
                  <a:schemeClr val="dk1"/>
                </a:solidFill>
                <a:latin typeface="Calibri"/>
                <a:ea typeface="Calibri"/>
                <a:cs typeface="Calibri"/>
                <a:sym typeface="Calibri"/>
              </a:rPr>
              <a:t>Dart provides a rich set of features for asynchronous programming and collections.​</a:t>
            </a:r>
            <a:endParaRPr/>
          </a:p>
          <a:p>
            <a:pPr indent="0" lvl="0" marL="0" marR="0" rtl="0" algn="l">
              <a:lnSpc>
                <a:spcPct val="100000"/>
              </a:lnSpc>
              <a:spcBef>
                <a:spcPts val="0"/>
              </a:spcBef>
              <a:spcAft>
                <a:spcPts val="0"/>
              </a:spcAft>
              <a:buSzPts val="1400"/>
              <a:buNone/>
            </a:pPr>
            <a:r>
              <a:t/>
            </a:r>
            <a:endParaRPr sz="1200">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600"/>
              <a:buFont typeface="Arial"/>
              <a:buChar char="•"/>
            </a:pPr>
            <a:r>
              <a:rPr lang="en-US" sz="1200">
                <a:solidFill>
                  <a:schemeClr val="dk1"/>
                </a:solidFill>
                <a:latin typeface="Calibri"/>
                <a:ea typeface="Calibri"/>
                <a:cs typeface="Calibri"/>
                <a:sym typeface="Calibri"/>
              </a:rPr>
              <a:t>By following best practices and using advanced techniques, you can write high-quality Dart code.​</a:t>
            </a:r>
            <a:endParaRPr/>
          </a:p>
          <a:p>
            <a:pPr indent="0" lvl="0" marL="0" marR="0" rtl="0" algn="l">
              <a:lnSpc>
                <a:spcPct val="100000"/>
              </a:lnSpc>
              <a:spcBef>
                <a:spcPts val="0"/>
              </a:spcBef>
              <a:spcAft>
                <a:spcPts val="0"/>
              </a:spcAft>
              <a:buSzPts val="1400"/>
              <a:buNone/>
            </a:pPr>
            <a:r>
              <a:t/>
            </a:r>
            <a:endParaRPr sz="1200">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t/>
            </a:r>
            <a:endParaRPr/>
          </a:p>
        </p:txBody>
      </p:sp>
      <p:sp>
        <p:nvSpPr>
          <p:cNvPr id="344" name="Google Shape;344;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Dart offers two main tools for asynchronous programming:</a:t>
            </a:r>
            <a:endParaRPr/>
          </a:p>
          <a:p>
            <a:pPr indent="-171450" lvl="0" marL="171450" rtl="0" algn="l">
              <a:lnSpc>
                <a:spcPct val="100000"/>
              </a:lnSpc>
              <a:spcBef>
                <a:spcPts val="0"/>
              </a:spcBef>
              <a:spcAft>
                <a:spcPts val="0"/>
              </a:spcAft>
              <a:buClr>
                <a:schemeClr val="dk1"/>
              </a:buClr>
              <a:buSzPts val="1200"/>
              <a:buFont typeface="Arial"/>
              <a:buChar char="•"/>
            </a:pPr>
            <a:r>
              <a:rPr b="1" lang="en-US"/>
              <a:t>Future:</a:t>
            </a:r>
            <a:r>
              <a:rPr lang="en-US"/>
              <a:t> Represents an ongoing computation that eventually produces a result. You can use await keyword within an async function to pause execution until the Future is complete. This lets you continue with other tasks without blocking the main thread.</a:t>
            </a:r>
            <a:endParaRPr/>
          </a:p>
          <a:p>
            <a:pPr indent="-171450" lvl="0" marL="171450" rtl="0" algn="l">
              <a:lnSpc>
                <a:spcPct val="100000"/>
              </a:lnSpc>
              <a:spcBef>
                <a:spcPts val="0"/>
              </a:spcBef>
              <a:spcAft>
                <a:spcPts val="0"/>
              </a:spcAft>
              <a:buClr>
                <a:schemeClr val="dk1"/>
              </a:buClr>
              <a:buSzPts val="1200"/>
              <a:buFont typeface="Arial"/>
              <a:buChar char="•"/>
            </a:pPr>
            <a:r>
              <a:rPr b="1" lang="en-US"/>
              <a:t>Stream:</a:t>
            </a:r>
            <a:r>
              <a:rPr lang="en-US"/>
              <a:t> Represents a sequence of asynchronous events delivered over time. Similar to Future, you can use await for loop within an async function to receive each event as it arrives. This is handy for tasks like continuously streaming data from a server.</a:t>
            </a:r>
            <a:endParaRPr/>
          </a:p>
          <a:p>
            <a:pPr indent="0" lvl="0" marL="0" rtl="0" algn="l">
              <a:lnSpc>
                <a:spcPct val="100000"/>
              </a:lnSpc>
              <a:spcBef>
                <a:spcPts val="0"/>
              </a:spcBef>
              <a:spcAft>
                <a:spcPts val="0"/>
              </a:spcAft>
              <a:buSzPts val="1400"/>
              <a:buNone/>
            </a:pPr>
            <a:r>
              <a:t/>
            </a:r>
            <a:endParaRPr/>
          </a:p>
        </p:txBody>
      </p:sp>
      <p:sp>
        <p:nvSpPr>
          <p:cNvPr id="147" name="Google Shape;147;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sz="1200"/>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1" lang="en-US" sz="1200">
                <a:solidFill>
                  <a:srgbClr val="1F1F1F"/>
                </a:solidFill>
                <a:latin typeface="Calibri"/>
                <a:ea typeface="Calibri"/>
                <a:cs typeface="Calibri"/>
                <a:sym typeface="Calibri"/>
              </a:rPr>
              <a:t>1. Asynchronous Function:</a:t>
            </a:r>
            <a:endParaRPr/>
          </a:p>
          <a:p>
            <a:pPr indent="-228600" lvl="0" marL="228600" marR="0" rtl="0" algn="l">
              <a:lnSpc>
                <a:spcPct val="100000"/>
              </a:lnSpc>
              <a:spcBef>
                <a:spcPts val="0"/>
              </a:spcBef>
              <a:spcAft>
                <a:spcPts val="0"/>
              </a:spcAft>
              <a:buClr>
                <a:srgbClr val="1F1F1F"/>
              </a:buClr>
              <a:buSzPts val="1600"/>
              <a:buFont typeface="Arial"/>
              <a:buChar char="•"/>
            </a:pPr>
            <a:r>
              <a:rPr lang="en-US" sz="1200">
                <a:solidFill>
                  <a:srgbClr val="1F1F1F"/>
                </a:solidFill>
                <a:latin typeface="Calibri"/>
                <a:ea typeface="Calibri"/>
                <a:cs typeface="Calibri"/>
                <a:sym typeface="Calibri"/>
              </a:rPr>
              <a:t>Fetch User Age() is an asynchronous function that will eventually return an integer (user's age).</a:t>
            </a:r>
            <a:endParaRPr/>
          </a:p>
          <a:p>
            <a:pPr indent="-228600" lvl="0" marL="228600" marR="0" rtl="0" algn="l">
              <a:lnSpc>
                <a:spcPct val="100000"/>
              </a:lnSpc>
              <a:spcBef>
                <a:spcPts val="0"/>
              </a:spcBef>
              <a:spcAft>
                <a:spcPts val="0"/>
              </a:spcAft>
              <a:buClr>
                <a:srgbClr val="1F1F1F"/>
              </a:buClr>
              <a:buSzPts val="1600"/>
              <a:buFont typeface="Arial"/>
              <a:buChar char="•"/>
            </a:pPr>
            <a:r>
              <a:rPr lang="en-US" sz="1200">
                <a:solidFill>
                  <a:srgbClr val="1F1F1F"/>
                </a:solidFill>
                <a:latin typeface="Calibri"/>
                <a:ea typeface="Calibri"/>
                <a:cs typeface="Calibri"/>
                <a:sym typeface="Calibri"/>
              </a:rPr>
              <a:t>It uses the async keyword to handle time-consuming operations without blocking the code's flow.</a:t>
            </a:r>
            <a:endParaRPr/>
          </a:p>
          <a:p>
            <a:pPr indent="0" lvl="0" marL="0" marR="0" rtl="0" algn="l">
              <a:lnSpc>
                <a:spcPct val="100000"/>
              </a:lnSpc>
              <a:spcBef>
                <a:spcPts val="0"/>
              </a:spcBef>
              <a:spcAft>
                <a:spcPts val="0"/>
              </a:spcAft>
              <a:buSzPts val="1400"/>
              <a:buNone/>
            </a:pPr>
            <a:r>
              <a:rPr b="1" lang="en-US" sz="1200">
                <a:solidFill>
                  <a:srgbClr val="1F1F1F"/>
                </a:solidFill>
                <a:latin typeface="Calibri"/>
                <a:ea typeface="Calibri"/>
                <a:cs typeface="Calibri"/>
                <a:sym typeface="Calibri"/>
              </a:rPr>
              <a:t>2. Simulating a Network Request:</a:t>
            </a:r>
            <a:endParaRPr/>
          </a:p>
          <a:p>
            <a:pPr indent="-228600" lvl="0" marL="228600" marR="0" rtl="0" algn="l">
              <a:lnSpc>
                <a:spcPct val="100000"/>
              </a:lnSpc>
              <a:spcBef>
                <a:spcPts val="0"/>
              </a:spcBef>
              <a:spcAft>
                <a:spcPts val="0"/>
              </a:spcAft>
              <a:buClr>
                <a:srgbClr val="1F1F1F"/>
              </a:buClr>
              <a:buSzPts val="1600"/>
              <a:buFont typeface="Arial"/>
              <a:buChar char="•"/>
            </a:pPr>
            <a:r>
              <a:rPr lang="en-US" sz="1200">
                <a:solidFill>
                  <a:srgbClr val="1F1F1F"/>
                </a:solidFill>
                <a:latin typeface="Calibri"/>
                <a:ea typeface="Calibri"/>
                <a:cs typeface="Calibri"/>
                <a:sym typeface="Calibri"/>
              </a:rPr>
              <a:t>await Future .delayed(Duration(seconds: 2)) creates a 2-second delay, acting as a placeholder for a network request.</a:t>
            </a:r>
            <a:endParaRPr/>
          </a:p>
          <a:p>
            <a:pPr indent="-228600" lvl="0" marL="228600" marR="0" rtl="0" algn="l">
              <a:lnSpc>
                <a:spcPct val="100000"/>
              </a:lnSpc>
              <a:spcBef>
                <a:spcPts val="0"/>
              </a:spcBef>
              <a:spcAft>
                <a:spcPts val="0"/>
              </a:spcAft>
              <a:buClr>
                <a:srgbClr val="1F1F1F"/>
              </a:buClr>
              <a:buSzPts val="1600"/>
              <a:buFont typeface="Arial"/>
              <a:buChar char="•"/>
            </a:pPr>
            <a:r>
              <a:rPr lang="en-US" sz="1200">
                <a:solidFill>
                  <a:srgbClr val="1F1F1F"/>
                </a:solidFill>
                <a:latin typeface="Calibri"/>
                <a:ea typeface="Calibri"/>
                <a:cs typeface="Calibri"/>
                <a:sym typeface="Calibri"/>
              </a:rPr>
              <a:t>The await keyword pauses the function's execution until the delay (or actual network request) completes.</a:t>
            </a:r>
            <a:endParaRPr/>
          </a:p>
          <a:p>
            <a:pPr indent="0" lvl="0" marL="0" rtl="0" algn="l">
              <a:lnSpc>
                <a:spcPct val="100000"/>
              </a:lnSpc>
              <a:spcBef>
                <a:spcPts val="0"/>
              </a:spcBef>
              <a:spcAft>
                <a:spcPts val="0"/>
              </a:spcAft>
              <a:buSzPts val="1400"/>
              <a:buNone/>
            </a:pPr>
            <a:r>
              <a:t/>
            </a:r>
            <a:endParaRPr/>
          </a:p>
        </p:txBody>
      </p:sp>
      <p:sp>
        <p:nvSpPr>
          <p:cNvPr id="157" name="Google Shape;15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1" lang="en-US" sz="1200">
                <a:solidFill>
                  <a:srgbClr val="1F1F1F"/>
                </a:solidFill>
                <a:latin typeface="Calibri"/>
                <a:ea typeface="Calibri"/>
                <a:cs typeface="Calibri"/>
                <a:sym typeface="Calibri"/>
              </a:rPr>
              <a:t>1. Creating a Stream:</a:t>
            </a:r>
            <a:r>
              <a:rPr lang="en-US" sz="1200">
                <a:solidFill>
                  <a:srgbClr val="1F1F1F"/>
                </a:solidFill>
                <a:latin typeface="Calibri"/>
                <a:ea typeface="Calibri"/>
                <a:cs typeface="Calibri"/>
                <a:sym typeface="Calibri"/>
              </a:rPr>
              <a:t>​</a:t>
            </a:r>
            <a:endParaRPr/>
          </a:p>
          <a:p>
            <a:pPr indent="-285750" lvl="0" marL="285750" marR="0" rtl="0" algn="l">
              <a:lnSpc>
                <a:spcPct val="100000"/>
              </a:lnSpc>
              <a:spcBef>
                <a:spcPts val="0"/>
              </a:spcBef>
              <a:spcAft>
                <a:spcPts val="0"/>
              </a:spcAft>
              <a:buClr>
                <a:srgbClr val="1F1F1F"/>
              </a:buClr>
              <a:buSzPts val="1600"/>
              <a:buFont typeface="Calibri"/>
              <a:buChar char="•"/>
            </a:pPr>
            <a:r>
              <a:rPr lang="en-US" sz="1200">
                <a:solidFill>
                  <a:srgbClr val="1F1F1F"/>
                </a:solidFill>
                <a:latin typeface="Calibri"/>
                <a:ea typeface="Calibri"/>
                <a:cs typeface="Calibri"/>
                <a:sym typeface="Calibri"/>
              </a:rPr>
              <a:t>Stream&lt;int&gt; counter Stream = Stream&lt;int&gt;.periodic(Duration(seconds: 1), (x) =&gt; x);​</a:t>
            </a:r>
            <a:endParaRPr/>
          </a:p>
          <a:p>
            <a:pPr indent="-285750" lvl="0" marL="285750" marR="0" rtl="0" algn="l">
              <a:lnSpc>
                <a:spcPct val="100000"/>
              </a:lnSpc>
              <a:spcBef>
                <a:spcPts val="0"/>
              </a:spcBef>
              <a:spcAft>
                <a:spcPts val="0"/>
              </a:spcAft>
              <a:buClr>
                <a:srgbClr val="1F1F1F"/>
              </a:buClr>
              <a:buSzPts val="1600"/>
              <a:buFont typeface="Calibri"/>
              <a:buChar char="•"/>
            </a:pPr>
            <a:r>
              <a:rPr lang="en-US" sz="1200">
                <a:solidFill>
                  <a:srgbClr val="1F1F1F"/>
                </a:solidFill>
                <a:latin typeface="Calibri"/>
                <a:ea typeface="Calibri"/>
                <a:cs typeface="Calibri"/>
                <a:sym typeface="Calibri"/>
              </a:rPr>
              <a:t>Creates a Stream called counter Stream that emits an integer every second.​</a:t>
            </a:r>
            <a:endParaRPr/>
          </a:p>
          <a:p>
            <a:pPr indent="-285750" lvl="0" marL="285750" marR="0" rtl="0" algn="l">
              <a:lnSpc>
                <a:spcPct val="100000"/>
              </a:lnSpc>
              <a:spcBef>
                <a:spcPts val="0"/>
              </a:spcBef>
              <a:spcAft>
                <a:spcPts val="0"/>
              </a:spcAft>
              <a:buClr>
                <a:srgbClr val="1F1F1F"/>
              </a:buClr>
              <a:buSzPts val="1600"/>
              <a:buFont typeface="Calibri"/>
              <a:buChar char="•"/>
            </a:pPr>
            <a:r>
              <a:rPr lang="en-US" sz="1200">
                <a:solidFill>
                  <a:srgbClr val="1F1F1F"/>
                </a:solidFill>
                <a:latin typeface="Calibri"/>
                <a:ea typeface="Calibri"/>
                <a:cs typeface="Calibri"/>
                <a:sym typeface="Calibri"/>
              </a:rPr>
              <a:t>Stream&lt;int&gt; specifies that the Stream produces integer values.​</a:t>
            </a:r>
            <a:endParaRPr/>
          </a:p>
          <a:p>
            <a:pPr indent="-285750" lvl="0" marL="285750" marR="0" rtl="0" algn="l">
              <a:lnSpc>
                <a:spcPct val="100000"/>
              </a:lnSpc>
              <a:spcBef>
                <a:spcPts val="0"/>
              </a:spcBef>
              <a:spcAft>
                <a:spcPts val="0"/>
              </a:spcAft>
              <a:buClr>
                <a:srgbClr val="1F1F1F"/>
              </a:buClr>
              <a:buSzPts val="1600"/>
              <a:buFont typeface="Calibri"/>
              <a:buChar char="•"/>
            </a:pPr>
            <a:r>
              <a:rPr lang="en-US" sz="1200">
                <a:solidFill>
                  <a:srgbClr val="1F1F1F"/>
                </a:solidFill>
                <a:latin typeface="Calibri"/>
                <a:ea typeface="Calibri"/>
                <a:cs typeface="Calibri"/>
                <a:sym typeface="Calibri"/>
              </a:rPr>
              <a:t>Stream .periodic() creates a Stream that generates events at regular intervals.​</a:t>
            </a:r>
            <a:endParaRPr/>
          </a:p>
          <a:p>
            <a:pPr indent="-285750" lvl="0" marL="285750" marR="0" rtl="0" algn="l">
              <a:lnSpc>
                <a:spcPct val="100000"/>
              </a:lnSpc>
              <a:spcBef>
                <a:spcPts val="0"/>
              </a:spcBef>
              <a:spcAft>
                <a:spcPts val="0"/>
              </a:spcAft>
              <a:buClr>
                <a:srgbClr val="1F1F1F"/>
              </a:buClr>
              <a:buSzPts val="1600"/>
              <a:buFont typeface="Calibri"/>
              <a:buChar char="•"/>
            </a:pPr>
            <a:r>
              <a:rPr lang="en-US" sz="1200">
                <a:solidFill>
                  <a:srgbClr val="1F1F1F"/>
                </a:solidFill>
                <a:latin typeface="Calibri"/>
                <a:ea typeface="Calibri"/>
                <a:cs typeface="Calibri"/>
                <a:sym typeface="Calibri"/>
              </a:rPr>
              <a:t>Duration(seconds: 1) sets the interval to 1 second.​</a:t>
            </a:r>
            <a:endParaRPr/>
          </a:p>
          <a:p>
            <a:pPr indent="-285750" lvl="0" marL="285750" marR="0" rtl="0" algn="l">
              <a:lnSpc>
                <a:spcPct val="100000"/>
              </a:lnSpc>
              <a:spcBef>
                <a:spcPts val="0"/>
              </a:spcBef>
              <a:spcAft>
                <a:spcPts val="0"/>
              </a:spcAft>
              <a:buClr>
                <a:srgbClr val="1F1F1F"/>
              </a:buClr>
              <a:buSzPts val="1600"/>
              <a:buFont typeface="Calibri"/>
              <a:buChar char="•"/>
            </a:pPr>
            <a:r>
              <a:rPr lang="en-US" sz="1200">
                <a:solidFill>
                  <a:srgbClr val="1F1F1F"/>
                </a:solidFill>
                <a:latin typeface="Calibri"/>
                <a:ea typeface="Calibri"/>
                <a:cs typeface="Calibri"/>
                <a:sym typeface="Calibri"/>
              </a:rPr>
              <a:t>(x) =&gt; x is a generator function that produces the values to be emitted (here, it simply returns the current counter value x).​</a:t>
            </a:r>
            <a:endParaRPr sz="1400">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SzPts val="1400"/>
              <a:buNone/>
            </a:pPr>
            <a:r>
              <a:rPr b="1" lang="en-US" sz="1200">
                <a:solidFill>
                  <a:srgbClr val="1F1F1F"/>
                </a:solidFill>
                <a:latin typeface="Calibri"/>
                <a:ea typeface="Calibri"/>
                <a:cs typeface="Calibri"/>
                <a:sym typeface="Calibri"/>
              </a:rPr>
              <a:t>2. Asynchronously Iterating over the Stream:</a:t>
            </a:r>
            <a:r>
              <a:rPr lang="en-US" sz="1200">
                <a:solidFill>
                  <a:srgbClr val="1F1F1F"/>
                </a:solidFill>
                <a:latin typeface="Calibri"/>
                <a:ea typeface="Calibri"/>
                <a:cs typeface="Calibri"/>
                <a:sym typeface="Calibri"/>
              </a:rPr>
              <a:t>​</a:t>
            </a:r>
            <a:endParaRPr/>
          </a:p>
          <a:p>
            <a:pPr indent="-285750" lvl="0" marL="285750" marR="0" rtl="0" algn="l">
              <a:lnSpc>
                <a:spcPct val="100000"/>
              </a:lnSpc>
              <a:spcBef>
                <a:spcPts val="0"/>
              </a:spcBef>
              <a:spcAft>
                <a:spcPts val="0"/>
              </a:spcAft>
              <a:buClr>
                <a:srgbClr val="1F1F1F"/>
              </a:buClr>
              <a:buSzPts val="1600"/>
              <a:buFont typeface="Calibri"/>
              <a:buChar char="•"/>
            </a:pPr>
            <a:r>
              <a:rPr lang="en-US" sz="1200">
                <a:solidFill>
                  <a:srgbClr val="1F1F1F"/>
                </a:solidFill>
                <a:latin typeface="Calibri"/>
                <a:ea typeface="Calibri"/>
                <a:cs typeface="Calibri"/>
                <a:sym typeface="Calibri"/>
              </a:rPr>
              <a:t>await for (int value in counter Stream) { ... }​</a:t>
            </a:r>
            <a:endParaRPr/>
          </a:p>
          <a:p>
            <a:pPr indent="-285750" lvl="0" marL="285750" marR="0" rtl="0" algn="l">
              <a:lnSpc>
                <a:spcPct val="100000"/>
              </a:lnSpc>
              <a:spcBef>
                <a:spcPts val="0"/>
              </a:spcBef>
              <a:spcAft>
                <a:spcPts val="0"/>
              </a:spcAft>
              <a:buClr>
                <a:srgbClr val="1F1F1F"/>
              </a:buClr>
              <a:buSzPts val="1600"/>
              <a:buFont typeface="Calibri"/>
              <a:buChar char="•"/>
            </a:pPr>
            <a:r>
              <a:rPr lang="en-US" sz="1200">
                <a:solidFill>
                  <a:srgbClr val="1F1F1F"/>
                </a:solidFill>
                <a:latin typeface="Calibri"/>
                <a:ea typeface="Calibri"/>
                <a:cs typeface="Calibri"/>
                <a:sym typeface="Calibri"/>
              </a:rPr>
              <a:t>Uses an await for loop to iterate over the elements of the Stream asynchronously.​</a:t>
            </a:r>
            <a:endParaRPr/>
          </a:p>
          <a:p>
            <a:pPr indent="-285750" lvl="0" marL="285750" marR="0" rtl="0" algn="l">
              <a:lnSpc>
                <a:spcPct val="100000"/>
              </a:lnSpc>
              <a:spcBef>
                <a:spcPts val="0"/>
              </a:spcBef>
              <a:spcAft>
                <a:spcPts val="0"/>
              </a:spcAft>
              <a:buClr>
                <a:srgbClr val="1F1F1F"/>
              </a:buClr>
              <a:buSzPts val="1600"/>
              <a:buFont typeface="Calibri"/>
              <a:buChar char="•"/>
            </a:pPr>
            <a:r>
              <a:rPr lang="en-US" sz="1200">
                <a:solidFill>
                  <a:srgbClr val="1F1F1F"/>
                </a:solidFill>
                <a:latin typeface="Calibri"/>
                <a:ea typeface="Calibri"/>
                <a:cs typeface="Calibri"/>
                <a:sym typeface="Calibri"/>
              </a:rPr>
              <a:t>await for pauses execution until the next value is available from the Stream.​</a:t>
            </a:r>
            <a:endParaRPr/>
          </a:p>
          <a:p>
            <a:pPr indent="-285750" lvl="0" marL="285750" marR="0" rtl="0" algn="l">
              <a:lnSpc>
                <a:spcPct val="100000"/>
              </a:lnSpc>
              <a:spcBef>
                <a:spcPts val="0"/>
              </a:spcBef>
              <a:spcAft>
                <a:spcPts val="0"/>
              </a:spcAft>
              <a:buClr>
                <a:srgbClr val="1F1F1F"/>
              </a:buClr>
              <a:buSzPts val="1600"/>
              <a:buFont typeface="Calibri"/>
              <a:buChar char="•"/>
            </a:pPr>
            <a:r>
              <a:rPr lang="en-US" sz="1200">
                <a:solidFill>
                  <a:srgbClr val="1F1F1F"/>
                </a:solidFill>
                <a:latin typeface="Calibri"/>
                <a:ea typeface="Calibri"/>
                <a:cs typeface="Calibri"/>
                <a:sym typeface="Calibri"/>
              </a:rPr>
              <a:t>Each emitted value is assigned to the value variable within the loop.​</a:t>
            </a:r>
            <a:endParaRPr sz="1400">
              <a:solidFill>
                <a:schemeClr val="dk1"/>
              </a:solidFill>
              <a:latin typeface="Trebuchet MS"/>
              <a:ea typeface="Trebuchet MS"/>
              <a:cs typeface="Trebuchet MS"/>
              <a:sym typeface="Trebuchet MS"/>
            </a:endParaRPr>
          </a:p>
          <a:p>
            <a:pPr indent="0" lvl="0" marL="0" rtl="0" algn="l">
              <a:lnSpc>
                <a:spcPct val="100000"/>
              </a:lnSpc>
              <a:spcBef>
                <a:spcPts val="0"/>
              </a:spcBef>
              <a:spcAft>
                <a:spcPts val="0"/>
              </a:spcAft>
              <a:buSzPts val="1400"/>
              <a:buNone/>
            </a:pPr>
            <a:r>
              <a:t/>
            </a:r>
            <a:endParaRPr/>
          </a:p>
        </p:txBody>
      </p:sp>
      <p:sp>
        <p:nvSpPr>
          <p:cNvPr id="166" name="Google Shape;16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t/>
            </a:r>
            <a:endParaRPr b="1"/>
          </a:p>
          <a:p>
            <a:pPr indent="-228600" lvl="0" marL="457200" rtl="0" algn="l">
              <a:lnSpc>
                <a:spcPct val="100000"/>
              </a:lnSpc>
              <a:spcBef>
                <a:spcPts val="0"/>
              </a:spcBef>
              <a:spcAft>
                <a:spcPts val="0"/>
              </a:spcAft>
              <a:buSzPts val="1400"/>
              <a:buNone/>
            </a:pPr>
            <a:r>
              <a:rPr b="1" lang="en-US">
                <a:solidFill>
                  <a:srgbClr val="1F1F1F"/>
                </a:solidFill>
                <a:latin typeface="Calibri"/>
                <a:ea typeface="Calibri"/>
                <a:cs typeface="Calibri"/>
                <a:sym typeface="Calibri"/>
              </a:rPr>
              <a:t>1. async:</a:t>
            </a:r>
            <a:endParaRPr/>
          </a:p>
          <a:p>
            <a:pPr indent="-228600" lvl="0" marL="228600" rtl="0" algn="l">
              <a:lnSpc>
                <a:spcPct val="100000"/>
              </a:lnSpc>
              <a:spcBef>
                <a:spcPts val="0"/>
              </a:spcBef>
              <a:spcAft>
                <a:spcPts val="0"/>
              </a:spcAft>
              <a:buClr>
                <a:srgbClr val="1F1F1F"/>
              </a:buClr>
              <a:buSzPts val="1400"/>
              <a:buFont typeface="Calibri"/>
              <a:buChar char="•"/>
            </a:pPr>
            <a:r>
              <a:rPr lang="en-US">
                <a:solidFill>
                  <a:srgbClr val="1F1F1F"/>
                </a:solidFill>
                <a:latin typeface="Calibri"/>
                <a:ea typeface="Calibri"/>
                <a:cs typeface="Calibri"/>
                <a:sym typeface="Calibri"/>
              </a:rPr>
              <a:t>Used to </a:t>
            </a:r>
            <a:r>
              <a:rPr b="1" lang="en-US">
                <a:solidFill>
                  <a:srgbClr val="1F1F1F"/>
                </a:solidFill>
                <a:latin typeface="Calibri"/>
                <a:ea typeface="Calibri"/>
                <a:cs typeface="Calibri"/>
                <a:sym typeface="Calibri"/>
              </a:rPr>
              <a:t>mark a function</a:t>
            </a:r>
            <a:r>
              <a:rPr lang="en-US">
                <a:solidFill>
                  <a:srgbClr val="1F1F1F"/>
                </a:solidFill>
                <a:latin typeface="Calibri"/>
                <a:ea typeface="Calibri"/>
                <a:cs typeface="Calibri"/>
                <a:sym typeface="Calibri"/>
              </a:rPr>
              <a:t> as asynchronous. This means the function might take some time to complete because it may be waiting for an external event, like a network request or user input.</a:t>
            </a:r>
            <a:endParaRPr/>
          </a:p>
          <a:p>
            <a:pPr indent="-228600" lvl="0" marL="228600" rtl="0" algn="l">
              <a:lnSpc>
                <a:spcPct val="100000"/>
              </a:lnSpc>
              <a:spcBef>
                <a:spcPts val="0"/>
              </a:spcBef>
              <a:spcAft>
                <a:spcPts val="0"/>
              </a:spcAft>
              <a:buClr>
                <a:srgbClr val="1F1F1F"/>
              </a:buClr>
              <a:buSzPts val="1400"/>
              <a:buFont typeface="Calibri"/>
              <a:buChar char="•"/>
            </a:pPr>
            <a:r>
              <a:rPr lang="en-US">
                <a:solidFill>
                  <a:srgbClr val="1F1F1F"/>
                </a:solidFill>
                <a:latin typeface="Calibri"/>
                <a:ea typeface="Calibri"/>
                <a:cs typeface="Calibri"/>
                <a:sym typeface="Calibri"/>
              </a:rPr>
              <a:t>When an async function is called, it immediately returns a Future object that represents the eventual result of the function.</a:t>
            </a:r>
            <a:endParaRPr/>
          </a:p>
          <a:p>
            <a:pPr indent="-228600" lvl="0" marL="457200" rtl="0" algn="l">
              <a:lnSpc>
                <a:spcPct val="100000"/>
              </a:lnSpc>
              <a:spcBef>
                <a:spcPts val="0"/>
              </a:spcBef>
              <a:spcAft>
                <a:spcPts val="0"/>
              </a:spcAft>
              <a:buSzPts val="1400"/>
              <a:buNone/>
            </a:pPr>
            <a:r>
              <a:rPr b="1" lang="en-US">
                <a:solidFill>
                  <a:srgbClr val="1F1F1F"/>
                </a:solidFill>
                <a:latin typeface="Calibri"/>
                <a:ea typeface="Calibri"/>
                <a:cs typeface="Calibri"/>
                <a:sym typeface="Calibri"/>
              </a:rPr>
              <a:t>2. await:</a:t>
            </a:r>
            <a:endParaRPr/>
          </a:p>
          <a:p>
            <a:pPr indent="-228600" lvl="0" marL="228600" rtl="0" algn="l">
              <a:lnSpc>
                <a:spcPct val="100000"/>
              </a:lnSpc>
              <a:spcBef>
                <a:spcPts val="0"/>
              </a:spcBef>
              <a:spcAft>
                <a:spcPts val="0"/>
              </a:spcAft>
              <a:buClr>
                <a:srgbClr val="1F1F1F"/>
              </a:buClr>
              <a:buSzPts val="1400"/>
              <a:buFont typeface="Calibri"/>
              <a:buChar char="•"/>
            </a:pPr>
            <a:r>
              <a:rPr lang="en-US">
                <a:solidFill>
                  <a:srgbClr val="1F1F1F"/>
                </a:solidFill>
                <a:latin typeface="Calibri"/>
                <a:ea typeface="Calibri"/>
                <a:cs typeface="Calibri"/>
                <a:sym typeface="Calibri"/>
              </a:rPr>
              <a:t>Used </a:t>
            </a:r>
            <a:r>
              <a:rPr b="1" lang="en-US">
                <a:solidFill>
                  <a:srgbClr val="1F1F1F"/>
                </a:solidFill>
                <a:latin typeface="Calibri"/>
                <a:ea typeface="Calibri"/>
                <a:cs typeface="Calibri"/>
                <a:sym typeface="Calibri"/>
              </a:rPr>
              <a:t>within an async function</a:t>
            </a:r>
            <a:r>
              <a:rPr lang="en-US">
                <a:solidFill>
                  <a:srgbClr val="1F1F1F"/>
                </a:solidFill>
                <a:latin typeface="Calibri"/>
                <a:ea typeface="Calibri"/>
                <a:cs typeface="Calibri"/>
                <a:sym typeface="Calibri"/>
              </a:rPr>
              <a:t> to </a:t>
            </a:r>
            <a:r>
              <a:rPr b="1" lang="en-US">
                <a:solidFill>
                  <a:srgbClr val="1F1F1F"/>
                </a:solidFill>
                <a:latin typeface="Calibri"/>
                <a:ea typeface="Calibri"/>
                <a:cs typeface="Calibri"/>
                <a:sym typeface="Calibri"/>
              </a:rPr>
              <a:t>pause the execution</a:t>
            </a:r>
            <a:r>
              <a:rPr lang="en-US">
                <a:solidFill>
                  <a:srgbClr val="1F1F1F"/>
                </a:solidFill>
                <a:latin typeface="Calibri"/>
                <a:ea typeface="Calibri"/>
                <a:cs typeface="Calibri"/>
                <a:sym typeface="Calibri"/>
              </a:rPr>
              <a:t> of the function until the awaited value is ready.</a:t>
            </a:r>
            <a:endParaRPr/>
          </a:p>
          <a:p>
            <a:pPr indent="-228600" lvl="0" marL="228600" rtl="0" algn="l">
              <a:lnSpc>
                <a:spcPct val="100000"/>
              </a:lnSpc>
              <a:spcBef>
                <a:spcPts val="0"/>
              </a:spcBef>
              <a:spcAft>
                <a:spcPts val="0"/>
              </a:spcAft>
              <a:buClr>
                <a:srgbClr val="1F1F1F"/>
              </a:buClr>
              <a:buSzPts val="1400"/>
              <a:buFont typeface="Calibri"/>
              <a:buChar char="•"/>
            </a:pPr>
            <a:r>
              <a:rPr lang="en-US">
                <a:solidFill>
                  <a:srgbClr val="1F1F1F"/>
                </a:solidFill>
                <a:latin typeface="Calibri"/>
                <a:ea typeface="Calibri"/>
                <a:cs typeface="Calibri"/>
                <a:sym typeface="Calibri"/>
              </a:rPr>
              <a:t>The awaited value can be anything that represents an asynchronous operation, such as another Future or a stream.</a:t>
            </a:r>
            <a:endParaRPr/>
          </a:p>
          <a:p>
            <a:pPr indent="-228600" lvl="0" marL="228600" rtl="0" algn="l">
              <a:lnSpc>
                <a:spcPct val="100000"/>
              </a:lnSpc>
              <a:spcBef>
                <a:spcPts val="0"/>
              </a:spcBef>
              <a:spcAft>
                <a:spcPts val="0"/>
              </a:spcAft>
              <a:buClr>
                <a:srgbClr val="1F1F1F"/>
              </a:buClr>
              <a:buSzPts val="1400"/>
              <a:buFont typeface="Calibri"/>
              <a:buChar char="•"/>
            </a:pPr>
            <a:r>
              <a:rPr lang="en-US">
                <a:solidFill>
                  <a:srgbClr val="1F1F1F"/>
                </a:solidFill>
                <a:latin typeface="Calibri"/>
                <a:ea typeface="Calibri"/>
                <a:cs typeface="Calibri"/>
                <a:sym typeface="Calibri"/>
              </a:rPr>
              <a:t>While the awaited value is being retrieved, the rest of the code in the async function </a:t>
            </a:r>
            <a:r>
              <a:rPr b="1" lang="en-US">
                <a:solidFill>
                  <a:srgbClr val="1F1F1F"/>
                </a:solidFill>
                <a:latin typeface="Calibri"/>
                <a:ea typeface="Calibri"/>
                <a:cs typeface="Calibri"/>
                <a:sym typeface="Calibri"/>
              </a:rPr>
              <a:t>doesn't wait</a:t>
            </a:r>
            <a:r>
              <a:rPr lang="en-US">
                <a:solidFill>
                  <a:srgbClr val="1F1F1F"/>
                </a:solidFill>
                <a:latin typeface="Calibri"/>
                <a:ea typeface="Calibri"/>
                <a:cs typeface="Calibri"/>
                <a:sym typeface="Calibri"/>
              </a:rPr>
              <a:t>. This allows other parts of your program to continue running normally.</a:t>
            </a:r>
            <a:endParaRPr/>
          </a:p>
          <a:p>
            <a:pPr indent="-228600" lvl="0" marL="228600" rtl="0" algn="l">
              <a:lnSpc>
                <a:spcPct val="100000"/>
              </a:lnSpc>
              <a:spcBef>
                <a:spcPts val="0"/>
              </a:spcBef>
              <a:spcAft>
                <a:spcPts val="0"/>
              </a:spcAft>
              <a:buClr>
                <a:srgbClr val="1F1F1F"/>
              </a:buClr>
              <a:buSzPts val="1400"/>
              <a:buFont typeface="Calibri"/>
              <a:buChar char="•"/>
            </a:pPr>
            <a:r>
              <a:rPr lang="en-US">
                <a:solidFill>
                  <a:srgbClr val="1F1F1F"/>
                </a:solidFill>
                <a:latin typeface="Calibri"/>
                <a:ea typeface="Calibri"/>
                <a:cs typeface="Calibri"/>
                <a:sym typeface="Calibri"/>
              </a:rPr>
              <a:t>Once the awaited value is available, await resumes the execution of the async function and assigns the available value to the variable following await.</a:t>
            </a:r>
            <a:endParaRPr>
              <a:solidFill>
                <a:schemeClr val="dk1"/>
              </a:solidFill>
              <a:latin typeface="Calibri"/>
              <a:ea typeface="Calibri"/>
              <a:cs typeface="Calibri"/>
              <a:sym typeface="Calibri"/>
            </a:endParaRPr>
          </a:p>
          <a:p>
            <a:pPr indent="0" lvl="0" marL="0" rtl="0" algn="l">
              <a:lnSpc>
                <a:spcPct val="100000"/>
              </a:lnSpc>
              <a:spcBef>
                <a:spcPts val="0"/>
              </a:spcBef>
              <a:spcAft>
                <a:spcPts val="0"/>
              </a:spcAft>
              <a:buSzPts val="1400"/>
              <a:buNone/>
            </a:pPr>
            <a:r>
              <a:t/>
            </a:r>
            <a:endParaRPr b="1"/>
          </a:p>
          <a:p>
            <a:pPr indent="0" lvl="0" marL="0" rtl="0" algn="l">
              <a:lnSpc>
                <a:spcPct val="100000"/>
              </a:lnSpc>
              <a:spcBef>
                <a:spcPts val="0"/>
              </a:spcBef>
              <a:spcAft>
                <a:spcPts val="0"/>
              </a:spcAft>
              <a:buSzPts val="1400"/>
              <a:buNone/>
            </a:pPr>
            <a:r>
              <a:rPr b="1" lang="en-US"/>
              <a:t>Benefits of using async and await:</a:t>
            </a:r>
            <a:endParaRPr/>
          </a:p>
          <a:p>
            <a:pPr indent="-285750" lvl="0" marL="285750" rtl="0" algn="l">
              <a:lnSpc>
                <a:spcPct val="100000"/>
              </a:lnSpc>
              <a:spcBef>
                <a:spcPts val="0"/>
              </a:spcBef>
              <a:spcAft>
                <a:spcPts val="0"/>
              </a:spcAft>
              <a:buClr>
                <a:schemeClr val="dk1"/>
              </a:buClr>
              <a:buSzPts val="1200"/>
              <a:buFont typeface="Arial"/>
              <a:buChar char="•"/>
            </a:pPr>
            <a:r>
              <a:rPr lang="en-US"/>
              <a:t>Makes asynchronous code easier to read and understand by mimicking the flow of synchronous code.</a:t>
            </a:r>
            <a:endParaRPr/>
          </a:p>
          <a:p>
            <a:pPr indent="-285750" lvl="0" marL="285750" rtl="0" algn="l">
              <a:lnSpc>
                <a:spcPct val="100000"/>
              </a:lnSpc>
              <a:spcBef>
                <a:spcPts val="0"/>
              </a:spcBef>
              <a:spcAft>
                <a:spcPts val="0"/>
              </a:spcAft>
              <a:buClr>
                <a:schemeClr val="dk1"/>
              </a:buClr>
              <a:buSzPts val="1200"/>
              <a:buFont typeface="Arial"/>
              <a:buChar char="•"/>
            </a:pPr>
            <a:r>
              <a:rPr lang="en-US"/>
              <a:t>Reduces the need for nested callbacks or complex .then() chains, making code more concise and maintainable.</a:t>
            </a:r>
            <a:endParaRPr/>
          </a:p>
          <a:p>
            <a:pPr indent="-285750" lvl="0" marL="285750" rtl="0" algn="l">
              <a:lnSpc>
                <a:spcPct val="100000"/>
              </a:lnSpc>
              <a:spcBef>
                <a:spcPts val="0"/>
              </a:spcBef>
              <a:spcAft>
                <a:spcPts val="0"/>
              </a:spcAft>
              <a:buClr>
                <a:schemeClr val="dk1"/>
              </a:buClr>
              <a:buSzPts val="1200"/>
              <a:buFont typeface="Arial"/>
              <a:buChar char="•"/>
            </a:pPr>
            <a:r>
              <a:rPr lang="en-US"/>
              <a:t>Improves the responsiveness of your app by allowing other parts of the program to run while waiting for asynchronous operations to complete</a:t>
            </a:r>
            <a:endParaRPr/>
          </a:p>
          <a:p>
            <a:pPr indent="0" lvl="0" marL="0" rtl="0" algn="l">
              <a:lnSpc>
                <a:spcPct val="100000"/>
              </a:lnSpc>
              <a:spcBef>
                <a:spcPts val="0"/>
              </a:spcBef>
              <a:spcAft>
                <a:spcPts val="0"/>
              </a:spcAft>
              <a:buSzPts val="1400"/>
              <a:buNone/>
            </a:pPr>
            <a:r>
              <a:t/>
            </a:r>
            <a:endParaRPr/>
          </a:p>
        </p:txBody>
      </p:sp>
      <p:sp>
        <p:nvSpPr>
          <p:cNvPr id="177" name="Google Shape;17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An Iterable is a collection of elements that can be accessed sequentially.</a:t>
            </a:r>
            <a:endParaRPr/>
          </a:p>
          <a:p>
            <a:pPr indent="0" lvl="0" marL="0" rtl="0" algn="l">
              <a:lnSpc>
                <a:spcPct val="100000"/>
              </a:lnSpc>
              <a:spcBef>
                <a:spcPts val="0"/>
              </a:spcBef>
              <a:spcAft>
                <a:spcPts val="0"/>
              </a:spcAft>
              <a:buSzPts val="1400"/>
              <a:buNone/>
            </a:pPr>
            <a:r>
              <a:rPr lang="en-US"/>
              <a:t> </a:t>
            </a:r>
            <a:endParaRPr/>
          </a:p>
          <a:p>
            <a:pPr indent="0" lvl="0" marL="0" rtl="0" algn="l">
              <a:lnSpc>
                <a:spcPct val="100000"/>
              </a:lnSpc>
              <a:spcBef>
                <a:spcPts val="0"/>
              </a:spcBef>
              <a:spcAft>
                <a:spcPts val="0"/>
              </a:spcAft>
              <a:buSzPts val="1400"/>
              <a:buNone/>
            </a:pPr>
            <a:r>
              <a:rPr lang="en-US"/>
              <a:t>In Dart, an Iterable is an abstract class, meaning that you can’t instantiate it directly. However, you can create a new Iterable by creating a new List or Set.</a:t>
            </a:r>
            <a:endParaRPr/>
          </a:p>
          <a:p>
            <a:pPr indent="0" lvl="0" marL="0" rtl="0" algn="l">
              <a:lnSpc>
                <a:spcPct val="100000"/>
              </a:lnSpc>
              <a:spcBef>
                <a:spcPts val="0"/>
              </a:spcBef>
              <a:spcAft>
                <a:spcPts val="0"/>
              </a:spcAft>
              <a:buSzPts val="1400"/>
              <a:buNone/>
            </a:pPr>
            <a:r>
              <a:rPr lang="en-US"/>
              <a:t> </a:t>
            </a:r>
            <a:endParaRPr/>
          </a:p>
          <a:p>
            <a:pPr indent="0" lvl="0" marL="0" rtl="0" algn="l">
              <a:lnSpc>
                <a:spcPct val="100000"/>
              </a:lnSpc>
              <a:spcBef>
                <a:spcPts val="0"/>
              </a:spcBef>
              <a:spcAft>
                <a:spcPts val="0"/>
              </a:spcAft>
              <a:buSzPts val="1400"/>
              <a:buNone/>
            </a:pPr>
            <a:r>
              <a:rPr lang="en-US"/>
              <a:t>In Dart, an Iterable is an abstract class, meaning that you can’t instantiate it directly. However, you can create a new Iterable by creating a new List or Set.</a:t>
            </a:r>
            <a:endParaRPr/>
          </a:p>
        </p:txBody>
      </p:sp>
      <p:sp>
        <p:nvSpPr>
          <p:cNvPr id="189" name="Google Shape;189;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400"/>
              <a:buNone/>
            </a:pPr>
            <a:r>
              <a:rPr b="1" lang="en-US" sz="1200">
                <a:solidFill>
                  <a:srgbClr val="1F1F1F"/>
                </a:solidFill>
                <a:latin typeface="Calibri"/>
                <a:ea typeface="Calibri"/>
                <a:cs typeface="Calibri"/>
                <a:sym typeface="Calibri"/>
              </a:rPr>
              <a:t>Lists</a:t>
            </a:r>
            <a:r>
              <a:rPr lang="en-US" sz="1200">
                <a:solidFill>
                  <a:srgbClr val="1F1F1F"/>
                </a:solidFill>
                <a:latin typeface="Calibri"/>
                <a:ea typeface="Calibri"/>
                <a:cs typeface="Calibri"/>
                <a:sym typeface="Calibri"/>
              </a:rPr>
              <a:t>​</a:t>
            </a:r>
            <a:endParaRPr/>
          </a:p>
          <a:p>
            <a:pPr indent="0" lvl="0" marL="0" marR="0" rtl="0" algn="l">
              <a:lnSpc>
                <a:spcPct val="100000"/>
              </a:lnSpc>
              <a:spcBef>
                <a:spcPts val="0"/>
              </a:spcBef>
              <a:spcAft>
                <a:spcPts val="0"/>
              </a:spcAft>
              <a:buSzPts val="1400"/>
              <a:buNone/>
            </a:pPr>
            <a:r>
              <a:rPr lang="en-US" sz="1200">
                <a:solidFill>
                  <a:srgbClr val="1F1F1F"/>
                </a:solidFill>
                <a:latin typeface="Calibri"/>
                <a:ea typeface="Calibri"/>
                <a:cs typeface="Calibri"/>
                <a:sym typeface="Calibri"/>
              </a:rPr>
              <a:t>​</a:t>
            </a:r>
            <a:endParaRPr/>
          </a:p>
          <a:p>
            <a:pPr indent="-228600" lvl="0" marL="228600" marR="0" rtl="0" algn="l">
              <a:lnSpc>
                <a:spcPct val="100000"/>
              </a:lnSpc>
              <a:spcBef>
                <a:spcPts val="0"/>
              </a:spcBef>
              <a:spcAft>
                <a:spcPts val="0"/>
              </a:spcAft>
              <a:buClr>
                <a:srgbClr val="1F1F1F"/>
              </a:buClr>
              <a:buSzPts val="1600"/>
              <a:buFont typeface="Calibri"/>
              <a:buChar char="•"/>
            </a:pPr>
            <a:r>
              <a:rPr lang="en-US" sz="1200">
                <a:solidFill>
                  <a:srgbClr val="1F1F1F"/>
                </a:solidFill>
                <a:latin typeface="Calibri"/>
                <a:ea typeface="Calibri"/>
                <a:cs typeface="Calibri"/>
                <a:sym typeface="Calibri"/>
              </a:rPr>
              <a:t>Lists are ordered collections of elements that can be accessed by index.​</a:t>
            </a:r>
            <a:endParaRPr/>
          </a:p>
          <a:p>
            <a:pPr indent="0" lvl="0" marL="0" marR="0" rtl="0" algn="l">
              <a:lnSpc>
                <a:spcPct val="100000"/>
              </a:lnSpc>
              <a:spcBef>
                <a:spcPts val="0"/>
              </a:spcBef>
              <a:spcAft>
                <a:spcPts val="0"/>
              </a:spcAft>
              <a:buSzPts val="1400"/>
              <a:buNone/>
            </a:pPr>
            <a:r>
              <a:t/>
            </a:r>
            <a:endParaRPr sz="1200">
              <a:solidFill>
                <a:srgbClr val="1F1F1F"/>
              </a:solidFill>
              <a:latin typeface="Calibri"/>
              <a:ea typeface="Calibri"/>
              <a:cs typeface="Calibri"/>
              <a:sym typeface="Calibri"/>
            </a:endParaRPr>
          </a:p>
          <a:p>
            <a:pPr indent="-228600" lvl="0" marL="228600" marR="0" rtl="0" algn="l">
              <a:lnSpc>
                <a:spcPct val="100000"/>
              </a:lnSpc>
              <a:spcBef>
                <a:spcPts val="0"/>
              </a:spcBef>
              <a:spcAft>
                <a:spcPts val="0"/>
              </a:spcAft>
              <a:buClr>
                <a:srgbClr val="1F1F1F"/>
              </a:buClr>
              <a:buSzPts val="1600"/>
              <a:buFont typeface="Calibri"/>
              <a:buChar char="•"/>
            </a:pPr>
            <a:r>
              <a:rPr lang="en-US" sz="1200">
                <a:solidFill>
                  <a:srgbClr val="1F1F1F"/>
                </a:solidFill>
                <a:latin typeface="Calibri"/>
                <a:ea typeface="Calibri"/>
                <a:cs typeface="Calibri"/>
                <a:sym typeface="Calibri"/>
              </a:rPr>
              <a:t>The List class provides methods for adding, removing, and searching for elements.​</a:t>
            </a:r>
            <a:endParaRPr/>
          </a:p>
          <a:p>
            <a:pPr indent="0" lvl="0" marL="0" rtl="0" algn="l">
              <a:lnSpc>
                <a:spcPct val="100000"/>
              </a:lnSpc>
              <a:spcBef>
                <a:spcPts val="0"/>
              </a:spcBef>
              <a:spcAft>
                <a:spcPts val="0"/>
              </a:spcAft>
              <a:buSzPts val="1400"/>
              <a:buNone/>
            </a:pPr>
            <a:r>
              <a:t/>
            </a:r>
            <a:endParaRPr/>
          </a:p>
        </p:txBody>
      </p:sp>
      <p:sp>
        <p:nvSpPr>
          <p:cNvPr id="201" name="Google Shape;20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800"/>
              <a:buFont typeface="Arial"/>
              <a:buChar char="•"/>
            </a:pPr>
            <a:r>
              <a:rPr b="1" lang="en-US" sz="1200">
                <a:solidFill>
                  <a:schemeClr val="dk1"/>
                </a:solidFill>
                <a:latin typeface="Calibri"/>
                <a:ea typeface="Calibri"/>
                <a:cs typeface="Calibri"/>
                <a:sym typeface="Calibri"/>
              </a:rPr>
              <a:t>Fixed Length List</a:t>
            </a:r>
            <a:r>
              <a:rPr lang="en-US" sz="1200">
                <a:solidFill>
                  <a:schemeClr val="dk1"/>
                </a:solidFill>
                <a:latin typeface="Calibri"/>
                <a:ea typeface="Calibri"/>
                <a:cs typeface="Calibri"/>
                <a:sym typeface="Calibri"/>
              </a:rPr>
              <a:t>  </a:t>
            </a:r>
            <a:endParaRPr/>
          </a:p>
          <a:p>
            <a:pPr indent="0" lvl="0" marL="0" marR="0" rtl="0" algn="l">
              <a:lnSpc>
                <a:spcPct val="100000"/>
              </a:lnSpc>
              <a:spcBef>
                <a:spcPts val="0"/>
              </a:spcBef>
              <a:spcAft>
                <a:spcPts val="0"/>
              </a:spcAft>
              <a:buSzPts val="1400"/>
              <a:buNone/>
            </a:pPr>
            <a:r>
              <a:t/>
            </a:r>
            <a:endParaRPr b="1" sz="1200">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lang="en-US" sz="1200">
                <a:solidFill>
                  <a:schemeClr val="dk1"/>
                </a:solidFill>
                <a:latin typeface="Calibri"/>
                <a:ea typeface="Calibri"/>
                <a:cs typeface="Calibri"/>
                <a:sym typeface="Calibri"/>
              </a:rPr>
              <a:t>In Fixed Length List the list’s length cannot be changed at run-time.</a:t>
            </a:r>
            <a:endParaRPr/>
          </a:p>
          <a:p>
            <a:pPr indent="-285750" lvl="0" marL="285750" marR="0" rtl="0" algn="l">
              <a:lnSpc>
                <a:spcPct val="100000"/>
              </a:lnSpc>
              <a:spcBef>
                <a:spcPts val="0"/>
              </a:spcBef>
              <a:spcAft>
                <a:spcPts val="0"/>
              </a:spcAft>
              <a:buClr>
                <a:schemeClr val="dk1"/>
              </a:buClr>
              <a:buSzPts val="1800"/>
              <a:buFont typeface="Arial"/>
              <a:buChar char="•"/>
            </a:pPr>
            <a:r>
              <a:rPr lang="en-US" sz="1200">
                <a:solidFill>
                  <a:schemeClr val="dk1"/>
                </a:solidFill>
                <a:latin typeface="Calibri"/>
                <a:ea typeface="Calibri"/>
                <a:cs typeface="Calibri"/>
                <a:sym typeface="Calibri"/>
              </a:rPr>
              <a:t>These list’s are defined with a specific length.</a:t>
            </a:r>
            <a:endParaRPr/>
          </a:p>
          <a:p>
            <a:pPr indent="0" lvl="0" marL="0" rtl="0" algn="l">
              <a:lnSpc>
                <a:spcPct val="100000"/>
              </a:lnSpc>
              <a:spcBef>
                <a:spcPts val="0"/>
              </a:spcBef>
              <a:spcAft>
                <a:spcPts val="0"/>
              </a:spcAft>
              <a:buSzPts val="1400"/>
              <a:buNone/>
            </a:pPr>
            <a:r>
              <a:t/>
            </a:r>
            <a:endParaRPr/>
          </a:p>
        </p:txBody>
      </p:sp>
      <p:sp>
        <p:nvSpPr>
          <p:cNvPr id="215" name="Google Shape;21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2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29" name="Google Shape;29;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3" name="Shape 83"/>
        <p:cNvGrpSpPr/>
        <p:nvPr/>
      </p:nvGrpSpPr>
      <p:grpSpPr>
        <a:xfrm>
          <a:off x="0" y="0"/>
          <a:ext cx="0" cy="0"/>
          <a:chOff x="0" y="0"/>
          <a:chExt cx="0" cy="0"/>
        </a:xfrm>
      </p:grpSpPr>
      <p:sp>
        <p:nvSpPr>
          <p:cNvPr id="84" name="Google Shape;84;p38"/>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38"/>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lnSpc>
                <a:spcPct val="100000"/>
              </a:lnSpc>
              <a:spcBef>
                <a:spcPts val="1000"/>
              </a:spcBef>
              <a:spcAft>
                <a:spcPts val="0"/>
              </a:spcAft>
              <a:buSzPts val="1280"/>
              <a:buFont typeface="Trebuchet MS"/>
              <a:buNone/>
              <a:defRPr sz="1600">
                <a:solidFill>
                  <a:srgbClr val="7F7F7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86" name="Google Shape;86;p38"/>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87" name="Google Shape;87;p3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3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90" name="Google Shape;90;p38"/>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91" name="Google Shape;91;p38"/>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2" name="Shape 92"/>
        <p:cNvGrpSpPr/>
        <p:nvPr/>
      </p:nvGrpSpPr>
      <p:grpSpPr>
        <a:xfrm>
          <a:off x="0" y="0"/>
          <a:ext cx="0" cy="0"/>
          <a:chOff x="0" y="0"/>
          <a:chExt cx="0" cy="0"/>
        </a:xfrm>
      </p:grpSpPr>
      <p:sp>
        <p:nvSpPr>
          <p:cNvPr id="93" name="Google Shape;93;p39"/>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39"/>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95" name="Google Shape;95;p3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3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98" name="Shape 98"/>
        <p:cNvGrpSpPr/>
        <p:nvPr/>
      </p:nvGrpSpPr>
      <p:grpSpPr>
        <a:xfrm>
          <a:off x="0" y="0"/>
          <a:ext cx="0" cy="0"/>
          <a:chOff x="0" y="0"/>
          <a:chExt cx="0" cy="0"/>
        </a:xfrm>
      </p:grpSpPr>
      <p:sp>
        <p:nvSpPr>
          <p:cNvPr id="99" name="Google Shape;99;p40"/>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40"/>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rgbClr val="3F3F3F"/>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01" name="Google Shape;101;p40"/>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02" name="Google Shape;102;p4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4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4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105" name="Google Shape;105;p40"/>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106" name="Google Shape;106;p40"/>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US" sz="8000" u="none" cap="none" strike="noStrike">
                <a:solidFill>
                  <a:srgbClr val="9EDFF5"/>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07" name="Shape 107"/>
        <p:cNvGrpSpPr/>
        <p:nvPr/>
      </p:nvGrpSpPr>
      <p:grpSpPr>
        <a:xfrm>
          <a:off x="0" y="0"/>
          <a:ext cx="0" cy="0"/>
          <a:chOff x="0" y="0"/>
          <a:chExt cx="0" cy="0"/>
        </a:xfrm>
      </p:grpSpPr>
      <p:sp>
        <p:nvSpPr>
          <p:cNvPr id="108" name="Google Shape;108;p41"/>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41"/>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Font typeface="Trebuchet MS"/>
              <a:buNone/>
              <a:defRPr sz="2400">
                <a:solidFill>
                  <a:schemeClr val="accent1"/>
                </a:solidFill>
              </a:defRPr>
            </a:lvl1pPr>
            <a:lvl2pPr indent="-228600" lvl="1" marL="914400" algn="l">
              <a:lnSpc>
                <a:spcPct val="100000"/>
              </a:lnSpc>
              <a:spcBef>
                <a:spcPts val="1000"/>
              </a:spcBef>
              <a:spcAft>
                <a:spcPts val="0"/>
              </a:spcAft>
              <a:buSzPts val="1280"/>
              <a:buFont typeface="Trebuchet MS"/>
              <a:buNone/>
              <a:defRPr/>
            </a:lvl2pPr>
            <a:lvl3pPr indent="-228600" lvl="2" marL="1371600" algn="l">
              <a:lnSpc>
                <a:spcPct val="100000"/>
              </a:lnSpc>
              <a:spcBef>
                <a:spcPts val="1000"/>
              </a:spcBef>
              <a:spcAft>
                <a:spcPts val="0"/>
              </a:spcAft>
              <a:buSzPts val="1120"/>
              <a:buFont typeface="Trebuchet MS"/>
              <a:buNone/>
              <a:defRPr/>
            </a:lvl3pPr>
            <a:lvl4pPr indent="-228600" lvl="3" marL="1828800" algn="l">
              <a:lnSpc>
                <a:spcPct val="100000"/>
              </a:lnSpc>
              <a:spcBef>
                <a:spcPts val="1000"/>
              </a:spcBef>
              <a:spcAft>
                <a:spcPts val="0"/>
              </a:spcAft>
              <a:buSzPts val="960"/>
              <a:buFont typeface="Trebuchet MS"/>
              <a:buNone/>
              <a:defRPr/>
            </a:lvl4pPr>
            <a:lvl5pPr indent="-228600" lvl="4" marL="2286000" algn="l">
              <a:lnSpc>
                <a:spcPct val="100000"/>
              </a:lnSpc>
              <a:spcBef>
                <a:spcPts val="1000"/>
              </a:spcBef>
              <a:spcAft>
                <a:spcPts val="0"/>
              </a:spcAft>
              <a:buSzPts val="960"/>
              <a:buFont typeface="Trebuchet MS"/>
              <a:buNone/>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10" name="Google Shape;110;p41"/>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111" name="Google Shape;111;p4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2" name="Google Shape;112;p4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4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4" name="Shape 114"/>
        <p:cNvGrpSpPr/>
        <p:nvPr/>
      </p:nvGrpSpPr>
      <p:grpSpPr>
        <a:xfrm>
          <a:off x="0" y="0"/>
          <a:ext cx="0" cy="0"/>
          <a:chOff x="0" y="0"/>
          <a:chExt cx="0" cy="0"/>
        </a:xfrm>
      </p:grpSpPr>
      <p:sp>
        <p:nvSpPr>
          <p:cNvPr id="115" name="Google Shape;115;p4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42"/>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17" name="Google Shape;117;p4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4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9" name="Google Shape;119;p4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0" name="Shape 120"/>
        <p:cNvGrpSpPr/>
        <p:nvPr/>
      </p:nvGrpSpPr>
      <p:grpSpPr>
        <a:xfrm>
          <a:off x="0" y="0"/>
          <a:ext cx="0" cy="0"/>
          <a:chOff x="0" y="0"/>
          <a:chExt cx="0" cy="0"/>
        </a:xfrm>
      </p:grpSpPr>
      <p:sp>
        <p:nvSpPr>
          <p:cNvPr id="121" name="Google Shape;121;p43"/>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43"/>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23" name="Google Shape;123;p4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4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4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30"/>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4000"/>
              <a:buFont typeface="Trebuchet MS"/>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0"/>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a:solidFill>
                  <a:srgbClr val="7F7F7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35" name="Google Shape;35;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3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31"/>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41" name="Google Shape;41;p31"/>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42" name="Google Shape;42;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3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2"/>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48" name="Google Shape;48;p32"/>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49" name="Google Shape;49;p32"/>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50" name="Google Shape;50;p32"/>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51" name="Google Shape;51;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3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3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3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35"/>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000"/>
              <a:buFont typeface="Trebuchet MS"/>
              <a:buNone/>
              <a:defRPr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5"/>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66" name="Google Shape;66;p35"/>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1120"/>
              <a:buNone/>
              <a:defRPr sz="1400"/>
            </a:lvl2pPr>
            <a:lvl3pPr indent="-228600" lvl="2" marL="1371600" algn="l">
              <a:lnSpc>
                <a:spcPct val="100000"/>
              </a:lnSpc>
              <a:spcBef>
                <a:spcPts val="1000"/>
              </a:spcBef>
              <a:spcAft>
                <a:spcPts val="0"/>
              </a:spcAft>
              <a:buSzPts val="960"/>
              <a:buNone/>
              <a:defRPr sz="1200"/>
            </a:lvl3pPr>
            <a:lvl4pPr indent="-228600" lvl="3" marL="1828800" algn="l">
              <a:lnSpc>
                <a:spcPct val="100000"/>
              </a:lnSpc>
              <a:spcBef>
                <a:spcPts val="1000"/>
              </a:spcBef>
              <a:spcAft>
                <a:spcPts val="0"/>
              </a:spcAft>
              <a:buSzPts val="800"/>
              <a:buNone/>
              <a:defRPr sz="1000"/>
            </a:lvl4pPr>
            <a:lvl5pPr indent="-228600" lvl="4" marL="2286000" algn="l">
              <a:lnSpc>
                <a:spcPct val="100000"/>
              </a:lnSpc>
              <a:spcBef>
                <a:spcPts val="1000"/>
              </a:spcBef>
              <a:spcAft>
                <a:spcPts val="0"/>
              </a:spcAft>
              <a:buSzPts val="800"/>
              <a:buNone/>
              <a:defRPr sz="1000"/>
            </a:lvl5pPr>
            <a:lvl6pPr indent="-228600" lvl="5" marL="2743200" algn="l">
              <a:lnSpc>
                <a:spcPct val="100000"/>
              </a:lnSpc>
              <a:spcBef>
                <a:spcPts val="1000"/>
              </a:spcBef>
              <a:spcAft>
                <a:spcPts val="0"/>
              </a:spcAft>
              <a:buSzPts val="800"/>
              <a:buNone/>
              <a:defRPr sz="1000"/>
            </a:lvl6pPr>
            <a:lvl7pPr indent="-228600" lvl="6" marL="3200400" algn="l">
              <a:lnSpc>
                <a:spcPct val="100000"/>
              </a:lnSpc>
              <a:spcBef>
                <a:spcPts val="1000"/>
              </a:spcBef>
              <a:spcAft>
                <a:spcPts val="0"/>
              </a:spcAft>
              <a:buSzPts val="800"/>
              <a:buNone/>
              <a:defRPr sz="1000"/>
            </a:lvl7pPr>
            <a:lvl8pPr indent="-228600" lvl="7" marL="3657600" algn="l">
              <a:lnSpc>
                <a:spcPct val="100000"/>
              </a:lnSpc>
              <a:spcBef>
                <a:spcPts val="1000"/>
              </a:spcBef>
              <a:spcAft>
                <a:spcPts val="0"/>
              </a:spcAft>
              <a:buSzPts val="800"/>
              <a:buNone/>
              <a:defRPr sz="1000"/>
            </a:lvl8pPr>
            <a:lvl9pPr indent="-228600" lvl="8" marL="4114800" algn="l">
              <a:lnSpc>
                <a:spcPct val="100000"/>
              </a:lnSpc>
              <a:spcBef>
                <a:spcPts val="1000"/>
              </a:spcBef>
              <a:spcAft>
                <a:spcPts val="0"/>
              </a:spcAft>
              <a:buSzPts val="800"/>
              <a:buNone/>
              <a:defRPr sz="1000"/>
            </a:lvl9pPr>
          </a:lstStyle>
          <a:p/>
        </p:txBody>
      </p:sp>
      <p:sp>
        <p:nvSpPr>
          <p:cNvPr id="67" name="Google Shape;67;p3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3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36"/>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accent1"/>
              </a:buClr>
              <a:buSzPts val="2400"/>
              <a:buFont typeface="Trebuchet MS"/>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6"/>
          <p:cNvSpPr/>
          <p:nvPr>
            <p:ph idx="2" type="pic"/>
          </p:nvPr>
        </p:nvSpPr>
        <p:spPr>
          <a:xfrm>
            <a:off x="677334" y="609600"/>
            <a:ext cx="8596668" cy="3845718"/>
          </a:xfrm>
          <a:prstGeom prst="rect">
            <a:avLst/>
          </a:prstGeom>
          <a:noFill/>
          <a:ln>
            <a:noFill/>
          </a:ln>
        </p:spPr>
      </p:sp>
      <p:sp>
        <p:nvSpPr>
          <p:cNvPr id="73" name="Google Shape;73;p36"/>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74" name="Google Shape;74;p3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3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76" name="Google Shape;76;p3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7" name="Shape 77"/>
        <p:cNvGrpSpPr/>
        <p:nvPr/>
      </p:nvGrpSpPr>
      <p:grpSpPr>
        <a:xfrm>
          <a:off x="0" y="0"/>
          <a:ext cx="0" cy="0"/>
          <a:chOff x="0" y="0"/>
          <a:chExt cx="0" cy="0"/>
        </a:xfrm>
      </p:grpSpPr>
      <p:sp>
        <p:nvSpPr>
          <p:cNvPr id="78" name="Google Shape;78;p37"/>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accent1"/>
              </a:buClr>
              <a:buSzPts val="4400"/>
              <a:buFont typeface="Trebuchet MS"/>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7"/>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solidFill>
                  <a:srgbClr val="3F3F3F"/>
                </a:solidFill>
              </a:defRPr>
            </a:lvl1pPr>
            <a:lvl2pPr indent="-228600" lvl="1" marL="914400" algn="l">
              <a:lnSpc>
                <a:spcPct val="100000"/>
              </a:lnSpc>
              <a:spcBef>
                <a:spcPts val="1000"/>
              </a:spcBef>
              <a:spcAft>
                <a:spcPts val="0"/>
              </a:spcAft>
              <a:buSzPts val="1440"/>
              <a:buNone/>
              <a:defRPr sz="1800">
                <a:solidFill>
                  <a:srgbClr val="888888"/>
                </a:solidFill>
              </a:defRPr>
            </a:lvl2pPr>
            <a:lvl3pPr indent="-228600" lvl="2" marL="1371600" algn="l">
              <a:lnSpc>
                <a:spcPct val="100000"/>
              </a:lnSpc>
              <a:spcBef>
                <a:spcPts val="1000"/>
              </a:spcBef>
              <a:spcAft>
                <a:spcPts val="0"/>
              </a:spcAft>
              <a:buSzPts val="1280"/>
              <a:buNone/>
              <a:defRPr sz="1600">
                <a:solidFill>
                  <a:srgbClr val="888888"/>
                </a:solidFill>
              </a:defRPr>
            </a:lvl3pPr>
            <a:lvl4pPr indent="-228600" lvl="3" marL="1828800" algn="l">
              <a:lnSpc>
                <a:spcPct val="100000"/>
              </a:lnSpc>
              <a:spcBef>
                <a:spcPts val="1000"/>
              </a:spcBef>
              <a:spcAft>
                <a:spcPts val="0"/>
              </a:spcAft>
              <a:buSzPts val="1120"/>
              <a:buNone/>
              <a:defRPr sz="1400">
                <a:solidFill>
                  <a:srgbClr val="888888"/>
                </a:solidFill>
              </a:defRPr>
            </a:lvl4pPr>
            <a:lvl5pPr indent="-228600" lvl="4" marL="2286000" algn="l">
              <a:lnSpc>
                <a:spcPct val="100000"/>
              </a:lnSpc>
              <a:spcBef>
                <a:spcPts val="1000"/>
              </a:spcBef>
              <a:spcAft>
                <a:spcPts val="0"/>
              </a:spcAft>
              <a:buSzPts val="1120"/>
              <a:buNone/>
              <a:defRPr sz="1400">
                <a:solidFill>
                  <a:srgbClr val="888888"/>
                </a:solidFill>
              </a:defRPr>
            </a:lvl5pPr>
            <a:lvl6pPr indent="-228600" lvl="5" marL="2743200" algn="l">
              <a:lnSpc>
                <a:spcPct val="100000"/>
              </a:lnSpc>
              <a:spcBef>
                <a:spcPts val="1000"/>
              </a:spcBef>
              <a:spcAft>
                <a:spcPts val="0"/>
              </a:spcAft>
              <a:buSzPts val="1120"/>
              <a:buNone/>
              <a:defRPr sz="1400">
                <a:solidFill>
                  <a:srgbClr val="888888"/>
                </a:solidFill>
              </a:defRPr>
            </a:lvl6pPr>
            <a:lvl7pPr indent="-228600" lvl="6" marL="3200400" algn="l">
              <a:lnSpc>
                <a:spcPct val="100000"/>
              </a:lnSpc>
              <a:spcBef>
                <a:spcPts val="1000"/>
              </a:spcBef>
              <a:spcAft>
                <a:spcPts val="0"/>
              </a:spcAft>
              <a:buSzPts val="1120"/>
              <a:buNone/>
              <a:defRPr sz="1400">
                <a:solidFill>
                  <a:srgbClr val="888888"/>
                </a:solidFill>
              </a:defRPr>
            </a:lvl7pPr>
            <a:lvl8pPr indent="-228600" lvl="7" marL="3657600" algn="l">
              <a:lnSpc>
                <a:spcPct val="100000"/>
              </a:lnSpc>
              <a:spcBef>
                <a:spcPts val="1000"/>
              </a:spcBef>
              <a:spcAft>
                <a:spcPts val="0"/>
              </a:spcAft>
              <a:buSzPts val="1120"/>
              <a:buNone/>
              <a:defRPr sz="1400">
                <a:solidFill>
                  <a:srgbClr val="888888"/>
                </a:solidFill>
              </a:defRPr>
            </a:lvl8pPr>
            <a:lvl9pPr indent="-228600" lvl="8" marL="4114800" algn="l">
              <a:lnSpc>
                <a:spcPct val="100000"/>
              </a:lnSpc>
              <a:spcBef>
                <a:spcPts val="1000"/>
              </a:spcBef>
              <a:spcAft>
                <a:spcPts val="0"/>
              </a:spcAft>
              <a:buSzPts val="1120"/>
              <a:buNone/>
              <a:defRPr sz="1400">
                <a:solidFill>
                  <a:srgbClr val="888888"/>
                </a:solidFill>
              </a:defRPr>
            </a:lvl9pPr>
          </a:lstStyle>
          <a:p/>
        </p:txBody>
      </p:sp>
      <p:sp>
        <p:nvSpPr>
          <p:cNvPr id="80" name="Google Shape;80;p3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27"/>
          <p:cNvGrpSpPr/>
          <p:nvPr/>
        </p:nvGrpSpPr>
        <p:grpSpPr>
          <a:xfrm>
            <a:off x="0" y="-8467"/>
            <a:ext cx="12192000" cy="6866467"/>
            <a:chOff x="0" y="-8467"/>
            <a:chExt cx="12192000" cy="6866467"/>
          </a:xfrm>
        </p:grpSpPr>
        <p:cxnSp>
          <p:nvCxnSpPr>
            <p:cNvPr id="11" name="Google Shape;11;p27"/>
            <p:cNvCxnSpPr/>
            <p:nvPr/>
          </p:nvCxnSpPr>
          <p:spPr>
            <a:xfrm>
              <a:off x="9371012" y="0"/>
              <a:ext cx="1219200" cy="6858000"/>
            </a:xfrm>
            <a:prstGeom prst="straightConnector1">
              <a:avLst/>
            </a:prstGeom>
            <a:noFill/>
            <a:ln cap="flat" cmpd="sng" w="9525">
              <a:solidFill>
                <a:schemeClr val="accent1">
                  <a:alpha val="69411"/>
                </a:schemeClr>
              </a:solidFill>
              <a:prstDash val="solid"/>
              <a:round/>
              <a:headEnd len="sm" w="sm" type="none"/>
              <a:tailEnd len="sm" w="sm" type="none"/>
            </a:ln>
          </p:spPr>
        </p:cxnSp>
        <p:cxnSp>
          <p:nvCxnSpPr>
            <p:cNvPr id="12" name="Google Shape;12;p27"/>
            <p:cNvCxnSpPr/>
            <p:nvPr/>
          </p:nvCxnSpPr>
          <p:spPr>
            <a:xfrm flipH="1">
              <a:off x="7425267" y="3681413"/>
              <a:ext cx="4763558" cy="3176587"/>
            </a:xfrm>
            <a:prstGeom prst="straightConnector1">
              <a:avLst/>
            </a:prstGeom>
            <a:noFill/>
            <a:ln cap="flat" cmpd="sng" w="9525">
              <a:solidFill>
                <a:schemeClr val="accent1">
                  <a:alpha val="69411"/>
                </a:schemeClr>
              </a:solidFill>
              <a:prstDash val="solid"/>
              <a:round/>
              <a:headEnd len="sm" w="sm" type="none"/>
              <a:tailEnd len="sm" w="sm" type="none"/>
            </a:ln>
          </p:spPr>
        </p:cxnSp>
        <p:sp>
          <p:nvSpPr>
            <p:cNvPr id="13" name="Google Shape;13;p27"/>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294"/>
              </a:schemeClr>
            </a:solidFill>
            <a:ln>
              <a:noFill/>
            </a:ln>
          </p:spPr>
        </p:sp>
        <p:sp>
          <p:nvSpPr>
            <p:cNvPr id="14" name="Google Shape;14;p27"/>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27"/>
            <p:cNvSpPr/>
            <p:nvPr/>
          </p:nvSpPr>
          <p:spPr>
            <a:xfrm>
              <a:off x="8932333" y="3048000"/>
              <a:ext cx="3259667" cy="3810000"/>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7"/>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411"/>
              </a:srgbClr>
            </a:solidFill>
            <a:ln>
              <a:noFill/>
            </a:ln>
          </p:spPr>
        </p:sp>
        <p:sp>
          <p:nvSpPr>
            <p:cNvPr id="17" name="Google Shape;17;p27"/>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411"/>
              </a:schemeClr>
            </a:solidFill>
            <a:ln>
              <a:noFill/>
            </a:ln>
          </p:spPr>
        </p:sp>
        <p:sp>
          <p:nvSpPr>
            <p:cNvPr id="18" name="Google Shape;18;p27"/>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9" name="Google Shape;19;p27"/>
            <p:cNvSpPr/>
            <p:nvPr/>
          </p:nvSpPr>
          <p:spPr>
            <a:xfrm>
              <a:off x="10371666" y="3589867"/>
              <a:ext cx="1817159" cy="3268133"/>
            </a:xfrm>
            <a:prstGeom prst="triangle">
              <a:avLst>
                <a:gd fmla="val 100000" name="adj"/>
              </a:avLst>
            </a:prstGeom>
            <a:solidFill>
              <a:srgbClr val="16B0E3">
                <a:alpha val="6549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27"/>
            <p:cNvSpPr/>
            <p:nvPr/>
          </p:nvSpPr>
          <p:spPr>
            <a:xfrm>
              <a:off x="0" y="4013200"/>
              <a:ext cx="448733" cy="2844800"/>
            </a:xfrm>
            <a:prstGeom prst="triangle">
              <a:avLst>
                <a:gd fmla="val 0" name="adj"/>
              </a:avLst>
            </a:prstGeom>
            <a:solidFill>
              <a:schemeClr val="accent1">
                <a:alpha val="6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1" name="Google Shape;21;p27"/>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lnSpc>
                <a:spcPct val="100000"/>
              </a:lnSpc>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22" name="Google Shape;22;p27"/>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lnSpc>
                <a:spcPct val="100000"/>
              </a:lnSpc>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lnSpc>
                <a:spcPct val="100000"/>
              </a:lnSpc>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lnSpc>
                <a:spcPct val="100000"/>
              </a:lnSpc>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lnSpc>
                <a:spcPct val="100000"/>
              </a:lnSpc>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888888"/>
                </a:solidFill>
                <a:latin typeface="Trebuchet MS"/>
                <a:ea typeface="Trebuchet MS"/>
                <a:cs typeface="Trebuchet MS"/>
                <a:sym typeface="Trebuchet M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9.jp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4.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5.png"/><Relationship Id="rId4"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1.jp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33.png"/><Relationship Id="rId5"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31.png"/><Relationship Id="rId5" Type="http://schemas.openxmlformats.org/officeDocument/2006/relationships/image" Target="../media/image2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image" Target="../media/image22.png"/><Relationship Id="rId5"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0.jpg"/><Relationship Id="rId4" Type="http://schemas.openxmlformats.org/officeDocument/2006/relationships/image" Target="../media/image29.png"/><Relationship Id="rId5"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8.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3.png"/><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5.jp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2.png"/><Relationship Id="rId5"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6.png"/><Relationship Id="rId4" Type="http://schemas.openxmlformats.org/officeDocument/2006/relationships/image" Target="../media/image6.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3.jpg"/><Relationship Id="rId4" Type="http://schemas.openxmlformats.org/officeDocument/2006/relationships/image" Target="../media/image11.jp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6.png"/><Relationship Id="rId4" Type="http://schemas.openxmlformats.org/officeDocument/2006/relationships/image" Target="../media/image20.png"/><Relationship Id="rId5"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44"/>
          <p:cNvPicPr preferRelativeResize="0"/>
          <p:nvPr/>
        </p:nvPicPr>
        <p:blipFill rotWithShape="1">
          <a:blip r:embed="rId3">
            <a:alphaModFix/>
          </a:blip>
          <a:srcRect b="0" l="0" r="0" t="0"/>
          <a:stretch/>
        </p:blipFill>
        <p:spPr>
          <a:xfrm>
            <a:off x="0" y="0"/>
            <a:ext cx="12191999" cy="6858000"/>
          </a:xfrm>
          <a:prstGeom prst="rect">
            <a:avLst/>
          </a:prstGeom>
          <a:noFill/>
          <a:ln>
            <a:noFill/>
          </a:ln>
        </p:spPr>
      </p:pic>
      <p:sp>
        <p:nvSpPr>
          <p:cNvPr id="132" name="Google Shape;132;p44"/>
          <p:cNvSpPr/>
          <p:nvPr/>
        </p:nvSpPr>
        <p:spPr>
          <a:xfrm>
            <a:off x="2242765" y="2600912"/>
            <a:ext cx="8444941" cy="132343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4000" u="none" cap="none" strike="noStrike">
                <a:solidFill>
                  <a:schemeClr val="lt1"/>
                </a:solidFill>
                <a:latin typeface="Arial"/>
                <a:ea typeface="Arial"/>
                <a:cs typeface="Arial"/>
                <a:sym typeface="Arial"/>
              </a:rPr>
              <a:t>Asynchronous Programming and </a:t>
            </a:r>
            <a:endParaRPr b="1" i="0" sz="4000" u="none" cap="none" strike="noStrike">
              <a:solidFill>
                <a:schemeClr val="lt1"/>
              </a:solidFill>
              <a:latin typeface="Arial"/>
              <a:ea typeface="Arial"/>
              <a:cs typeface="Arial"/>
              <a:sym typeface="Arial"/>
            </a:endParaRPr>
          </a:p>
          <a:p>
            <a:pPr indent="0" lvl="0" marL="0" marR="0" rtl="0" algn="l">
              <a:lnSpc>
                <a:spcPct val="100000"/>
              </a:lnSpc>
              <a:spcBef>
                <a:spcPts val="0"/>
              </a:spcBef>
              <a:spcAft>
                <a:spcPts val="0"/>
              </a:spcAft>
              <a:buNone/>
            </a:pPr>
            <a:r>
              <a:rPr b="1" i="0" lang="en-US" sz="4000" u="none" cap="none" strike="noStrike">
                <a:solidFill>
                  <a:schemeClr val="lt1"/>
                </a:solidFill>
                <a:latin typeface="Arial"/>
                <a:ea typeface="Arial"/>
                <a:cs typeface="Arial"/>
                <a:sym typeface="Arial"/>
              </a:rPr>
              <a:t>          Collections in Dart</a:t>
            </a:r>
            <a:endParaRPr b="0" i="0" sz="4000" u="none" cap="none" strike="noStrike">
              <a:solidFill>
                <a:srgbClr val="000000"/>
              </a:solidFill>
              <a:latin typeface="Arial"/>
              <a:ea typeface="Arial"/>
              <a:cs typeface="Arial"/>
              <a:sym typeface="Arial"/>
            </a:endParaRPr>
          </a:p>
        </p:txBody>
      </p:sp>
      <p:sp>
        <p:nvSpPr>
          <p:cNvPr id="133" name="Google Shape;133;p44"/>
          <p:cNvSpPr/>
          <p:nvPr/>
        </p:nvSpPr>
        <p:spPr>
          <a:xfrm>
            <a:off x="4612952" y="6217486"/>
            <a:ext cx="3163045"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chemeClr val="lt1"/>
                </a:solidFill>
                <a:latin typeface="Arial"/>
                <a:ea typeface="Arial"/>
                <a:cs typeface="Arial"/>
                <a:sym typeface="Arial"/>
              </a:rPr>
              <a:t>A Comprehensive Guide</a:t>
            </a:r>
            <a:endParaRPr b="0" i="0" sz="2000" u="none" cap="none" strike="noStrike">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5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5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1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Clr>
                <a:schemeClr val="dk1"/>
              </a:buClr>
              <a:buSzPts val="2500"/>
              <a:buFont typeface="Arial"/>
              <a:buChar char="•"/>
            </a:pPr>
            <a:r>
              <a:rPr b="1" lang="en-US" sz="2500">
                <a:solidFill>
                  <a:schemeClr val="dk1"/>
                </a:solidFill>
                <a:latin typeface="Calibri"/>
                <a:ea typeface="Calibri"/>
                <a:cs typeface="Calibri"/>
                <a:sym typeface="Calibri"/>
              </a:rPr>
              <a:t>Growable List</a:t>
            </a:r>
            <a:r>
              <a:rPr lang="en-US" sz="2500">
                <a:solidFill>
                  <a:schemeClr val="dk1"/>
                </a:solidFill>
                <a:latin typeface="Calibri"/>
                <a:ea typeface="Calibri"/>
                <a:cs typeface="Calibri"/>
                <a:sym typeface="Calibri"/>
              </a:rPr>
              <a:t> </a:t>
            </a:r>
            <a:endParaRPr/>
          </a:p>
          <a:p>
            <a:pPr indent="0" lvl="0" marL="0" rtl="0" algn="l">
              <a:lnSpc>
                <a:spcPct val="100000"/>
              </a:lnSpc>
              <a:spcBef>
                <a:spcPts val="0"/>
              </a:spcBef>
              <a:spcAft>
                <a:spcPts val="0"/>
              </a:spcAft>
              <a:buClr>
                <a:schemeClr val="accent1"/>
              </a:buClr>
              <a:buSzPts val="3600"/>
              <a:buFont typeface="Trebuchet MS"/>
              <a:buNone/>
            </a:pPr>
            <a:r>
              <a:t/>
            </a:r>
            <a:endParaRPr/>
          </a:p>
        </p:txBody>
      </p:sp>
      <p:sp>
        <p:nvSpPr>
          <p:cNvPr id="227" name="Google Shape;227;p11"/>
          <p:cNvSpPr/>
          <p:nvPr/>
        </p:nvSpPr>
        <p:spPr>
          <a:xfrm>
            <a:off x="853224" y="1926463"/>
            <a:ext cx="4292090" cy="4175707"/>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Growable List</a:t>
            </a:r>
            <a:r>
              <a:rPr b="0" i="0" lang="en-US" sz="1800" u="none" cap="none" strike="noStrike">
                <a:solidFill>
                  <a:schemeClr val="dk1"/>
                </a:solidFill>
                <a:latin typeface="Calibri"/>
                <a:ea typeface="Calibri"/>
                <a:cs typeface="Calibri"/>
                <a:sym typeface="Calibri"/>
              </a:rPr>
              <a:t> </a:t>
            </a:r>
            <a:endParaRPr b="0" i="0" sz="1800" u="none" cap="none" strike="noStrike">
              <a:solidFill>
                <a:srgbClr val="000000"/>
              </a:solidFill>
              <a:latin typeface="Arial"/>
              <a:ea typeface="Arial"/>
              <a:cs typeface="Arial"/>
              <a:sym typeface="Arial"/>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In Growable List the list’s length can be  changed at run time.</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following example shows how to create a list of 3 elements and another example which creates a zero-length list using the empty List() constructor. </a:t>
            </a:r>
            <a:endParaRPr b="0" i="0" sz="1800" u="none" cap="none" strike="noStrike">
              <a:solidFill>
                <a:schemeClr val="dk1"/>
              </a:solidFill>
              <a:latin typeface="Calibri"/>
              <a:ea typeface="Calibri"/>
              <a:cs typeface="Calibri"/>
              <a:sym typeface="Calibri"/>
            </a:endParaRPr>
          </a:p>
          <a:p>
            <a:pPr indent="-171450" lvl="0" marL="285750" marR="0" rtl="0" algn="l">
              <a:lnSpc>
                <a:spcPct val="100000"/>
              </a:lnSpc>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 add() function in the List class is used to dynamically add elements to the list.</a:t>
            </a:r>
            <a:endParaRPr b="0" i="0" sz="1800" u="none" cap="none" strike="noStrike">
              <a:solidFill>
                <a:schemeClr val="dk1"/>
              </a:solidFill>
              <a:latin typeface="Calibri"/>
              <a:ea typeface="Calibri"/>
              <a:cs typeface="Calibri"/>
              <a:sym typeface="Calibri"/>
            </a:endParaRPr>
          </a:p>
        </p:txBody>
      </p:sp>
      <p:pic>
        <p:nvPicPr>
          <p:cNvPr descr="A screen shot of a computer program&#10;&#10;Description automatically generated" id="228" name="Google Shape;228;p11"/>
          <p:cNvPicPr preferRelativeResize="0"/>
          <p:nvPr/>
        </p:nvPicPr>
        <p:blipFill rotWithShape="1">
          <a:blip r:embed="rId3">
            <a:alphaModFix/>
          </a:blip>
          <a:srcRect b="0" l="0" r="0" t="0"/>
          <a:stretch/>
        </p:blipFill>
        <p:spPr>
          <a:xfrm>
            <a:off x="6095130" y="820225"/>
            <a:ext cx="5142558" cy="5281946"/>
          </a:xfrm>
          <a:prstGeom prst="rect">
            <a:avLst/>
          </a:prstGeom>
          <a:noFill/>
          <a:ln>
            <a:noFill/>
          </a:ln>
          <a:effectLst>
            <a:outerShdw blurRad="292100" rotWithShape="0" algn="tl" dir="2700000" dist="139700">
              <a:srgbClr val="333333">
                <a:alpha val="64313"/>
              </a:srgbClr>
            </a:outerShdw>
          </a:effectLst>
        </p:spPr>
      </p:pic>
      <p:pic>
        <p:nvPicPr>
          <p:cNvPr descr="A blue and black logo&#10;&#10;Description automatically generated" id="229" name="Google Shape;229;p11"/>
          <p:cNvPicPr preferRelativeResize="0"/>
          <p:nvPr/>
        </p:nvPicPr>
        <p:blipFill rotWithShape="1">
          <a:blip r:embed="rId4">
            <a:alphaModFix/>
          </a:blip>
          <a:srcRect b="0" l="0" r="0" t="0"/>
          <a:stretch/>
        </p:blipFill>
        <p:spPr>
          <a:xfrm>
            <a:off x="10608101" y="5782613"/>
            <a:ext cx="1579403" cy="1174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5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5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5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0" st="0"/>
                                            </p:txEl>
                                          </p:spTgt>
                                        </p:tgtEl>
                                        <p:attrNameLst>
                                          <p:attrName>style.visibility</p:attrName>
                                        </p:attrNameLst>
                                      </p:cBhvr>
                                      <p:to>
                                        <p:strVal val="visible"/>
                                      </p:to>
                                    </p:set>
                                    <p:animEffect filter="fade" transition="in">
                                      <p:cBhvr>
                                        <p:cTn dur="500"/>
                                        <p:tgtEl>
                                          <p:spTgt spid="22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1" st="1"/>
                                            </p:txEl>
                                          </p:spTgt>
                                        </p:tgtEl>
                                        <p:attrNameLst>
                                          <p:attrName>style.visibility</p:attrName>
                                        </p:attrNameLst>
                                      </p:cBhvr>
                                      <p:to>
                                        <p:strVal val="visible"/>
                                      </p:to>
                                    </p:set>
                                    <p:animEffect filter="fade" transition="in">
                                      <p:cBhvr>
                                        <p:cTn dur="500"/>
                                        <p:tgtEl>
                                          <p:spTgt spid="22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2" st="2"/>
                                            </p:txEl>
                                          </p:spTgt>
                                        </p:tgtEl>
                                        <p:attrNameLst>
                                          <p:attrName>style.visibility</p:attrName>
                                        </p:attrNameLst>
                                      </p:cBhvr>
                                      <p:to>
                                        <p:strVal val="visible"/>
                                      </p:to>
                                    </p:set>
                                    <p:animEffect filter="fade" transition="in">
                                      <p:cBhvr>
                                        <p:cTn dur="500"/>
                                        <p:tgtEl>
                                          <p:spTgt spid="22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3" st="3"/>
                                            </p:txEl>
                                          </p:spTgt>
                                        </p:tgtEl>
                                        <p:attrNameLst>
                                          <p:attrName>style.visibility</p:attrName>
                                        </p:attrNameLst>
                                      </p:cBhvr>
                                      <p:to>
                                        <p:strVal val="visible"/>
                                      </p:to>
                                    </p:set>
                                    <p:animEffect filter="fade" transition="in">
                                      <p:cBhvr>
                                        <p:cTn dur="500"/>
                                        <p:tgtEl>
                                          <p:spTgt spid="22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4" st="4"/>
                                            </p:txEl>
                                          </p:spTgt>
                                        </p:tgtEl>
                                        <p:attrNameLst>
                                          <p:attrName>style.visibility</p:attrName>
                                        </p:attrNameLst>
                                      </p:cBhvr>
                                      <p:to>
                                        <p:strVal val="visible"/>
                                      </p:to>
                                    </p:set>
                                    <p:animEffect filter="fade" transition="in">
                                      <p:cBhvr>
                                        <p:cTn dur="500"/>
                                        <p:tgtEl>
                                          <p:spTgt spid="22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5" st="5"/>
                                            </p:txEl>
                                          </p:spTgt>
                                        </p:tgtEl>
                                        <p:attrNameLst>
                                          <p:attrName>style.visibility</p:attrName>
                                        </p:attrNameLst>
                                      </p:cBhvr>
                                      <p:to>
                                        <p:strVal val="visible"/>
                                      </p:to>
                                    </p:set>
                                    <p:animEffect filter="fade" transition="in">
                                      <p:cBhvr>
                                        <p:cTn dur="500"/>
                                        <p:tgtEl>
                                          <p:spTgt spid="22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xEl>
                                              <p:pRg end="6" st="6"/>
                                            </p:txEl>
                                          </p:spTgt>
                                        </p:tgtEl>
                                        <p:attrNameLst>
                                          <p:attrName>style.visibility</p:attrName>
                                        </p:attrNameLst>
                                      </p:cBhvr>
                                      <p:to>
                                        <p:strVal val="visible"/>
                                      </p:to>
                                    </p:set>
                                    <p:animEffect filter="fade" transition="in">
                                      <p:cBhvr>
                                        <p:cTn dur="500"/>
                                        <p:tgtEl>
                                          <p:spTgt spid="227">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500"/>
              <a:buFont typeface="Calibri"/>
              <a:buNone/>
            </a:pPr>
            <a:r>
              <a:rPr b="1" lang="en-US" sz="2500">
                <a:solidFill>
                  <a:schemeClr val="dk1"/>
                </a:solidFill>
                <a:latin typeface="Calibri"/>
                <a:ea typeface="Calibri"/>
                <a:cs typeface="Calibri"/>
                <a:sym typeface="Calibri"/>
              </a:rPr>
              <a:t>Set</a:t>
            </a:r>
            <a:endParaRPr b="1" sz="2500">
              <a:solidFill>
                <a:schemeClr val="dk1"/>
              </a:solidFill>
              <a:latin typeface="Calibri"/>
              <a:ea typeface="Calibri"/>
              <a:cs typeface="Calibri"/>
              <a:sym typeface="Calibri"/>
            </a:endParaRPr>
          </a:p>
        </p:txBody>
      </p:sp>
      <p:pic>
        <p:nvPicPr>
          <p:cNvPr descr="A computer screen shot of a program code&#10;&#10;Description automatically generated" id="235" name="Google Shape;235;p12"/>
          <p:cNvPicPr preferRelativeResize="0"/>
          <p:nvPr>
            <p:ph idx="1" type="body"/>
          </p:nvPr>
        </p:nvPicPr>
        <p:blipFill rotWithShape="1">
          <a:blip r:embed="rId3">
            <a:alphaModFix/>
          </a:blip>
          <a:srcRect b="0" l="0" r="0" t="0"/>
          <a:stretch/>
        </p:blipFill>
        <p:spPr>
          <a:xfrm>
            <a:off x="5886112" y="606374"/>
            <a:ext cx="5230297" cy="5239822"/>
          </a:xfrm>
          <a:prstGeom prst="rect">
            <a:avLst/>
          </a:prstGeom>
          <a:noFill/>
          <a:ln>
            <a:noFill/>
          </a:ln>
          <a:effectLst>
            <a:outerShdw blurRad="292100" rotWithShape="0" algn="tl" dir="2700000" dist="139700">
              <a:srgbClr val="333333">
                <a:alpha val="64313"/>
              </a:srgbClr>
            </a:outerShdw>
          </a:effectLst>
        </p:spPr>
      </p:pic>
      <p:sp>
        <p:nvSpPr>
          <p:cNvPr id="236" name="Google Shape;236;p12"/>
          <p:cNvSpPr/>
          <p:nvPr/>
        </p:nvSpPr>
        <p:spPr>
          <a:xfrm>
            <a:off x="638577" y="1821823"/>
            <a:ext cx="4282225" cy="3681211"/>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Set represents a collection of objects in which each object can occur only once. </a:t>
            </a:r>
            <a:endParaRPr b="0" i="0" sz="1800" u="none" cap="none" strike="noStrike">
              <a:solidFill>
                <a:schemeClr val="dk1"/>
              </a:solidFill>
              <a:latin typeface="Calibri"/>
              <a:ea typeface="Calibri"/>
              <a:cs typeface="Calibri"/>
              <a:sym typeface="Calibri"/>
            </a:endParaRPr>
          </a:p>
          <a:p>
            <a:pPr indent="-184150" lvl="0" marL="285750" marR="0" rtl="0" algn="l">
              <a:lnSpc>
                <a:spcPct val="100000"/>
              </a:lnSpc>
              <a:spcBef>
                <a:spcPts val="0"/>
              </a:spcBef>
              <a:spcAft>
                <a:spcPts val="0"/>
              </a:spcAft>
              <a:buClr>
                <a:schemeClr val="dk1"/>
              </a:buClr>
              <a:buSzPts val="16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The dart :core library provides the Set class to implement the same.</a:t>
            </a:r>
            <a:endParaRPr b="0" i="0" sz="1800" u="none" cap="none" strike="noStrike">
              <a:solidFill>
                <a:schemeClr val="dk1"/>
              </a:solidFill>
              <a:latin typeface="Calibri"/>
              <a:ea typeface="Calibri"/>
              <a:cs typeface="Calibri"/>
              <a:sym typeface="Calibri"/>
            </a:endParaRPr>
          </a:p>
          <a:p>
            <a:pPr indent="-184150" lvl="0" marL="285750" marR="0" rtl="0" algn="l">
              <a:lnSpc>
                <a:spcPct val="100000"/>
              </a:lnSpc>
              <a:spcBef>
                <a:spcPts val="0"/>
              </a:spcBef>
              <a:spcAft>
                <a:spcPts val="0"/>
              </a:spcAft>
              <a:buClr>
                <a:schemeClr val="dk1"/>
              </a:buClr>
              <a:buSzPts val="16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Must be useful when the program doesn't want a object to be added twice.</a:t>
            </a:r>
            <a:endParaRPr b="0" i="0" sz="1800" u="none" cap="none" strike="noStrike">
              <a:solidFill>
                <a:schemeClr val="dk1"/>
              </a:solidFill>
              <a:latin typeface="Calibri"/>
              <a:ea typeface="Calibri"/>
              <a:cs typeface="Calibri"/>
              <a:sym typeface="Calibri"/>
            </a:endParaRPr>
          </a:p>
        </p:txBody>
      </p:sp>
      <p:pic>
        <p:nvPicPr>
          <p:cNvPr descr="A blue and black logo&#10;&#10;Description automatically generated" id="237" name="Google Shape;237;p12"/>
          <p:cNvPicPr preferRelativeResize="0"/>
          <p:nvPr/>
        </p:nvPicPr>
        <p:blipFill rotWithShape="1">
          <a:blip r:embed="rId4">
            <a:alphaModFix/>
          </a:blip>
          <a:srcRect b="0" l="0" r="0" t="0"/>
          <a:stretch/>
        </p:blipFill>
        <p:spPr>
          <a:xfrm>
            <a:off x="10608101" y="5782613"/>
            <a:ext cx="1579403" cy="1174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5"/>
                                        </p:tgtEl>
                                        <p:attrNameLst>
                                          <p:attrName>style.visibility</p:attrName>
                                        </p:attrNameLst>
                                      </p:cBhvr>
                                      <p:to>
                                        <p:strVal val="visible"/>
                                      </p:to>
                                    </p:set>
                                    <p:animEffect filter="fade" transition="in">
                                      <p:cBhvr>
                                        <p:cTn dur="500"/>
                                        <p:tgtEl>
                                          <p:spTgt spid="2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500"/>
                                        <p:tgtEl>
                                          <p:spTgt spid="2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500"/>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0" st="0"/>
                                            </p:txEl>
                                          </p:spTgt>
                                        </p:tgtEl>
                                        <p:attrNameLst>
                                          <p:attrName>style.visibility</p:attrName>
                                        </p:attrNameLst>
                                      </p:cBhvr>
                                      <p:to>
                                        <p:strVal val="visible"/>
                                      </p:to>
                                    </p:set>
                                    <p:animEffect filter="fade" transition="in">
                                      <p:cBhvr>
                                        <p:cTn dur="500"/>
                                        <p:tgtEl>
                                          <p:spTgt spid="23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1" st="1"/>
                                            </p:txEl>
                                          </p:spTgt>
                                        </p:tgtEl>
                                        <p:attrNameLst>
                                          <p:attrName>style.visibility</p:attrName>
                                        </p:attrNameLst>
                                      </p:cBhvr>
                                      <p:to>
                                        <p:strVal val="visible"/>
                                      </p:to>
                                    </p:set>
                                    <p:animEffect filter="fade" transition="in">
                                      <p:cBhvr>
                                        <p:cTn dur="500"/>
                                        <p:tgtEl>
                                          <p:spTgt spid="23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2" st="2"/>
                                            </p:txEl>
                                          </p:spTgt>
                                        </p:tgtEl>
                                        <p:attrNameLst>
                                          <p:attrName>style.visibility</p:attrName>
                                        </p:attrNameLst>
                                      </p:cBhvr>
                                      <p:to>
                                        <p:strVal val="visible"/>
                                      </p:to>
                                    </p:set>
                                    <p:animEffect filter="fade" transition="in">
                                      <p:cBhvr>
                                        <p:cTn dur="500"/>
                                        <p:tgtEl>
                                          <p:spTgt spid="23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3" st="3"/>
                                            </p:txEl>
                                          </p:spTgt>
                                        </p:tgtEl>
                                        <p:attrNameLst>
                                          <p:attrName>style.visibility</p:attrName>
                                        </p:attrNameLst>
                                      </p:cBhvr>
                                      <p:to>
                                        <p:strVal val="visible"/>
                                      </p:to>
                                    </p:set>
                                    <p:animEffect filter="fade" transition="in">
                                      <p:cBhvr>
                                        <p:cTn dur="500"/>
                                        <p:tgtEl>
                                          <p:spTgt spid="23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xEl>
                                              <p:pRg end="4" st="4"/>
                                            </p:txEl>
                                          </p:spTgt>
                                        </p:tgtEl>
                                        <p:attrNameLst>
                                          <p:attrName>style.visibility</p:attrName>
                                        </p:attrNameLst>
                                      </p:cBhvr>
                                      <p:to>
                                        <p:strVal val="visible"/>
                                      </p:to>
                                    </p:set>
                                    <p:animEffect filter="fade" transition="in">
                                      <p:cBhvr>
                                        <p:cTn dur="500"/>
                                        <p:tgtEl>
                                          <p:spTgt spid="236">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pic>
        <p:nvPicPr>
          <p:cNvPr descr="A computer screen with graphics&#10;&#10;Description automatically generated" id="242" name="Google Shape;242;p13"/>
          <p:cNvPicPr preferRelativeResize="0"/>
          <p:nvPr/>
        </p:nvPicPr>
        <p:blipFill rotWithShape="1">
          <a:blip r:embed="rId3">
            <a:alphaModFix/>
          </a:blip>
          <a:srcRect b="0" l="0" r="0" t="0"/>
          <a:stretch/>
        </p:blipFill>
        <p:spPr>
          <a:xfrm>
            <a:off x="7769723" y="1356558"/>
            <a:ext cx="3245477" cy="3245477"/>
          </a:xfrm>
          <a:prstGeom prst="rect">
            <a:avLst/>
          </a:prstGeom>
          <a:noFill/>
          <a:ln>
            <a:noFill/>
          </a:ln>
          <a:effectLst>
            <a:outerShdw blurRad="190500" rotWithShape="0" algn="tl">
              <a:srgbClr val="000000">
                <a:alpha val="69411"/>
              </a:srgbClr>
            </a:outerShdw>
          </a:effectLst>
        </p:spPr>
      </p:pic>
      <p:sp>
        <p:nvSpPr>
          <p:cNvPr id="243" name="Google Shape;243;p13"/>
          <p:cNvSpPr txBox="1"/>
          <p:nvPr/>
        </p:nvSpPr>
        <p:spPr>
          <a:xfrm>
            <a:off x="4188421" y="369034"/>
            <a:ext cx="274320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Maps</a:t>
            </a:r>
            <a:r>
              <a:rPr b="0" i="0" lang="en-US" sz="2800" u="none" cap="none" strike="noStrike">
                <a:solidFill>
                  <a:schemeClr val="dk1"/>
                </a:solidFill>
                <a:latin typeface="Calibri"/>
                <a:ea typeface="Calibri"/>
                <a:cs typeface="Calibri"/>
                <a:sym typeface="Calibri"/>
              </a:rPr>
              <a:t>​​</a:t>
            </a:r>
            <a:endParaRPr b="0" i="0" sz="2800" u="none" cap="none" strike="noStrike">
              <a:solidFill>
                <a:schemeClr val="dk1"/>
              </a:solidFill>
              <a:latin typeface="Calibri"/>
              <a:ea typeface="Calibri"/>
              <a:cs typeface="Calibri"/>
              <a:sym typeface="Calibri"/>
            </a:endParaRPr>
          </a:p>
        </p:txBody>
      </p:sp>
      <p:sp>
        <p:nvSpPr>
          <p:cNvPr id="244" name="Google Shape;244;p13"/>
          <p:cNvSpPr/>
          <p:nvPr/>
        </p:nvSpPr>
        <p:spPr>
          <a:xfrm>
            <a:off x="494875" y="1115695"/>
            <a:ext cx="3981718" cy="3166056"/>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t/>
            </a:r>
            <a:endParaRPr b="1" i="0" sz="16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Maps</a:t>
            </a: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600"/>
              <a:buFont typeface="Calibri"/>
              <a:buChar char="•"/>
            </a:pPr>
            <a:r>
              <a:rPr b="0" i="0" lang="en-US" sz="1800" u="none" cap="none" strike="noStrike">
                <a:solidFill>
                  <a:schemeClr val="dk1"/>
                </a:solidFill>
                <a:latin typeface="Calibri"/>
                <a:ea typeface="Calibri"/>
                <a:cs typeface="Calibri"/>
                <a:sym typeface="Calibri"/>
              </a:rPr>
              <a:t>Maps are collections of key-value pairs.​​</a:t>
            </a:r>
            <a:endParaRPr b="0" i="0" sz="1800" u="none" cap="none" strike="noStrike">
              <a:solidFill>
                <a:srgbClr val="000000"/>
              </a:solidFill>
              <a:latin typeface="Arial"/>
              <a:ea typeface="Arial"/>
              <a:cs typeface="Arial"/>
              <a:sym typeface="Arial"/>
            </a:endParaRPr>
          </a:p>
          <a:p>
            <a:pPr indent="-127000" lvl="0" marL="228600" marR="0" rtl="0" algn="l">
              <a:lnSpc>
                <a:spcPct val="100000"/>
              </a:lnSpc>
              <a:spcBef>
                <a:spcPts val="0"/>
              </a:spcBef>
              <a:spcAft>
                <a:spcPts val="0"/>
              </a:spcAft>
              <a:buClr>
                <a:schemeClr val="dk1"/>
              </a:buClr>
              <a:buSzPts val="1600"/>
              <a:buFont typeface="Trebuchet MS"/>
              <a:buNone/>
            </a:pPr>
            <a:r>
              <a:t/>
            </a:r>
            <a:endParaRPr b="0" i="0" sz="1800" u="none" cap="none" strike="noStrike">
              <a:solidFill>
                <a:schemeClr val="dk1"/>
              </a:solidFill>
              <a:latin typeface="Calibri"/>
              <a:ea typeface="Calibri"/>
              <a:cs typeface="Calibri"/>
              <a:sym typeface="Calibri"/>
            </a:endParaRPr>
          </a:p>
          <a:p>
            <a:pPr indent="-228600" lvl="0" marL="228600" marR="0" rtl="0" algn="l">
              <a:lnSpc>
                <a:spcPct val="100000"/>
              </a:lnSpc>
              <a:spcBef>
                <a:spcPts val="0"/>
              </a:spcBef>
              <a:spcAft>
                <a:spcPts val="0"/>
              </a:spcAft>
              <a:buClr>
                <a:schemeClr val="dk1"/>
              </a:buClr>
              <a:buSzPts val="1600"/>
              <a:buFont typeface="Calibri"/>
              <a:buChar char="•"/>
            </a:pPr>
            <a:r>
              <a:rPr b="0" i="0" lang="en-US" sz="1800" u="none" cap="none" strike="noStrike">
                <a:solidFill>
                  <a:schemeClr val="dk1"/>
                </a:solidFill>
                <a:latin typeface="Calibri"/>
                <a:ea typeface="Calibri"/>
                <a:cs typeface="Calibri"/>
                <a:sym typeface="Calibri"/>
              </a:rPr>
              <a:t>The Map class provides methods for associating keys with values and retrieving values by key.</a:t>
            </a:r>
            <a:endParaRPr b="0" i="0" sz="1800" u="none" cap="none" strike="noStrike">
              <a:solidFill>
                <a:schemeClr val="dk1"/>
              </a:solidFill>
              <a:latin typeface="Trebuchet MS"/>
              <a:ea typeface="Trebuchet MS"/>
              <a:cs typeface="Trebuchet MS"/>
              <a:sym typeface="Trebuchet MS"/>
            </a:endParaRPr>
          </a:p>
        </p:txBody>
      </p:sp>
      <p:pic>
        <p:nvPicPr>
          <p:cNvPr descr="A blue and black logo&#10;&#10;Description automatically generated" id="245" name="Google Shape;245;p13"/>
          <p:cNvPicPr preferRelativeResize="0"/>
          <p:nvPr/>
        </p:nvPicPr>
        <p:blipFill rotWithShape="1">
          <a:blip r:embed="rId4">
            <a:alphaModFix/>
          </a:blip>
          <a:srcRect b="0" l="0" r="0" t="0"/>
          <a:stretch/>
        </p:blipFill>
        <p:spPr>
          <a:xfrm>
            <a:off x="-49167" y="5847008"/>
            <a:ext cx="1579403" cy="1174125"/>
          </a:xfrm>
          <a:prstGeom prst="rect">
            <a:avLst/>
          </a:prstGeom>
          <a:noFill/>
          <a:ln>
            <a:noFill/>
          </a:ln>
        </p:spPr>
      </p:pic>
      <p:sp>
        <p:nvSpPr>
          <p:cNvPr id="246" name="Google Shape;246;p13"/>
          <p:cNvSpPr/>
          <p:nvPr/>
        </p:nvSpPr>
        <p:spPr>
          <a:xfrm>
            <a:off x="2129884" y="4697249"/>
            <a:ext cx="6096000"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br>
              <a:rPr b="0" i="0" lang="en-US" sz="1400" u="none" cap="none" strike="noStrike">
                <a:solidFill>
                  <a:srgbClr val="000000"/>
                </a:solidFill>
                <a:latin typeface="Arial"/>
                <a:ea typeface="Arial"/>
                <a:cs typeface="Arial"/>
                <a:sym typeface="Arial"/>
              </a:rPr>
            </a:br>
            <a:endParaRPr b="0" i="0" sz="1400" u="none" cap="none" strike="noStrike">
              <a:solidFill>
                <a:srgbClr val="000000"/>
              </a:solidFill>
              <a:latin typeface="Arial"/>
              <a:ea typeface="Arial"/>
              <a:cs typeface="Arial"/>
              <a:sym typeface="Arial"/>
            </a:endParaRPr>
          </a:p>
        </p:txBody>
      </p:sp>
      <p:sp>
        <p:nvSpPr>
          <p:cNvPr id="247" name="Google Shape;247;p13"/>
          <p:cNvSpPr/>
          <p:nvPr/>
        </p:nvSpPr>
        <p:spPr>
          <a:xfrm>
            <a:off x="2921422" y="5207522"/>
            <a:ext cx="4228563" cy="686873"/>
          </a:xfrm>
          <a:prstGeom prst="homePlate">
            <a:avLst>
              <a:gd fmla="val 50000"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Using Map Literals</a:t>
            </a:r>
            <a:endParaRPr b="1" i="0" sz="1800" u="none" cap="none" strike="noStrike">
              <a:solidFill>
                <a:schemeClr val="dk1"/>
              </a:solidFill>
              <a:latin typeface="Calibri"/>
              <a:ea typeface="Calibri"/>
              <a:cs typeface="Calibri"/>
              <a:sym typeface="Calibri"/>
            </a:endParaRPr>
          </a:p>
        </p:txBody>
      </p:sp>
      <p:sp>
        <p:nvSpPr>
          <p:cNvPr id="248" name="Google Shape;248;p13"/>
          <p:cNvSpPr/>
          <p:nvPr/>
        </p:nvSpPr>
        <p:spPr>
          <a:xfrm>
            <a:off x="2921422" y="6013844"/>
            <a:ext cx="4228563" cy="686873"/>
          </a:xfrm>
          <a:prstGeom prst="homePlate">
            <a:avLst>
              <a:gd fmla="val 50000"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228600" lvl="0" marL="2286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Arial"/>
                <a:ea typeface="Arial"/>
                <a:cs typeface="Arial"/>
                <a:sym typeface="Arial"/>
              </a:rPr>
              <a:t> </a:t>
            </a:r>
            <a:r>
              <a:rPr b="1" i="0" lang="en-US" sz="1800" u="none" cap="none" strike="noStrike">
                <a:solidFill>
                  <a:schemeClr val="dk1"/>
                </a:solidFill>
                <a:latin typeface="Calibri"/>
                <a:ea typeface="Calibri"/>
                <a:cs typeface="Calibri"/>
                <a:sym typeface="Calibri"/>
              </a:rPr>
              <a:t>Using a Map constructor</a:t>
            </a:r>
            <a:endParaRPr b="0" i="0" sz="1800" u="none" cap="none" strike="noStrike">
              <a:solidFill>
                <a:srgbClr val="000000"/>
              </a:solidFill>
              <a:latin typeface="Arial"/>
              <a:ea typeface="Arial"/>
              <a:cs typeface="Arial"/>
              <a:sym typeface="Arial"/>
            </a:endParaRPr>
          </a:p>
        </p:txBody>
      </p:sp>
      <p:sp>
        <p:nvSpPr>
          <p:cNvPr id="249" name="Google Shape;249;p13"/>
          <p:cNvSpPr/>
          <p:nvPr/>
        </p:nvSpPr>
        <p:spPr>
          <a:xfrm>
            <a:off x="2074139" y="4401200"/>
            <a:ext cx="4228563" cy="686873"/>
          </a:xfrm>
          <a:prstGeom prst="homePlate">
            <a:avLst>
              <a:gd fmla="val 50000"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Maps can be declared in two ways :</a:t>
            </a:r>
            <a:endParaRPr/>
          </a:p>
          <a:p>
            <a:pPr indent="0" lvl="0" marL="0" marR="0" rtl="0" algn="l">
              <a:lnSpc>
                <a:spcPct val="100000"/>
              </a:lnSpc>
              <a:spcBef>
                <a:spcPts val="0"/>
              </a:spcBef>
              <a:spcAft>
                <a:spcPts val="0"/>
              </a:spcAft>
              <a:buNone/>
            </a:pPr>
            <a:r>
              <a:t/>
            </a:r>
            <a:endParaRPr b="1" i="0" sz="16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500"/>
                                        <p:tgtEl>
                                          <p:spTgt spid="2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5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500"/>
                                        <p:tgtEl>
                                          <p:spTgt spid="2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500"/>
                                        <p:tgtEl>
                                          <p:spTgt spid="2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5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xEl>
                                              <p:pRg end="0" st="0"/>
                                            </p:txEl>
                                          </p:spTgt>
                                        </p:tgtEl>
                                        <p:attrNameLst>
                                          <p:attrName>style.visibility</p:attrName>
                                        </p:attrNameLst>
                                      </p:cBhvr>
                                      <p:to>
                                        <p:strVal val="visible"/>
                                      </p:to>
                                    </p:set>
                                    <p:animEffect filter="fade" transition="in">
                                      <p:cBhvr>
                                        <p:cTn dur="500"/>
                                        <p:tgtEl>
                                          <p:spTgt spid="24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500"/>
                                        <p:tgtEl>
                                          <p:spTgt spid="2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xEl>
                                              <p:pRg end="0" st="0"/>
                                            </p:txEl>
                                          </p:spTgt>
                                        </p:tgtEl>
                                        <p:attrNameLst>
                                          <p:attrName>style.visibility</p:attrName>
                                        </p:attrNameLst>
                                      </p:cBhvr>
                                      <p:to>
                                        <p:strVal val="visible"/>
                                      </p:to>
                                    </p:set>
                                    <p:animEffect filter="fade" transition="in">
                                      <p:cBhvr>
                                        <p:cTn dur="500"/>
                                        <p:tgtEl>
                                          <p:spTgt spid="24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4"/>
          <p:cNvSpPr txBox="1"/>
          <p:nvPr>
            <p:ph type="title"/>
          </p:nvPr>
        </p:nvSpPr>
        <p:spPr>
          <a:xfrm>
            <a:off x="720264" y="255431"/>
            <a:ext cx="8596668" cy="13208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rgbClr val="000000"/>
              </a:buClr>
              <a:buSzPct val="100000"/>
              <a:buFont typeface="Calibri"/>
              <a:buNone/>
            </a:pPr>
            <a:r>
              <a:rPr b="1" lang="en-US" sz="2800">
                <a:solidFill>
                  <a:srgbClr val="000000"/>
                </a:solidFill>
                <a:latin typeface="Calibri"/>
                <a:ea typeface="Calibri"/>
                <a:cs typeface="Calibri"/>
                <a:sym typeface="Calibri"/>
              </a:rPr>
              <a:t>Maps can be declared in two ways :</a:t>
            </a:r>
            <a:endParaRPr b="1" sz="2800">
              <a:latin typeface="Calibri"/>
              <a:ea typeface="Calibri"/>
              <a:cs typeface="Calibri"/>
              <a:sym typeface="Calibri"/>
            </a:endParaRPr>
          </a:p>
          <a:p>
            <a:pPr indent="0" lvl="0" marL="0" rtl="0" algn="l">
              <a:lnSpc>
                <a:spcPct val="100000"/>
              </a:lnSpc>
              <a:spcBef>
                <a:spcPts val="0"/>
              </a:spcBef>
              <a:spcAft>
                <a:spcPts val="0"/>
              </a:spcAft>
              <a:buClr>
                <a:schemeClr val="accent1"/>
              </a:buClr>
              <a:buSzPct val="100000"/>
              <a:buFont typeface="Trebuchet MS"/>
              <a:buNone/>
            </a:pPr>
            <a:br>
              <a:rPr lang="en-US"/>
            </a:br>
            <a:endParaRPr/>
          </a:p>
        </p:txBody>
      </p:sp>
      <p:pic>
        <p:nvPicPr>
          <p:cNvPr descr="A screenshot of a computer program&#10;&#10;Description automatically generated" id="255" name="Google Shape;255;p14"/>
          <p:cNvPicPr preferRelativeResize="0"/>
          <p:nvPr>
            <p:ph idx="1" type="body"/>
          </p:nvPr>
        </p:nvPicPr>
        <p:blipFill rotWithShape="1">
          <a:blip r:embed="rId3">
            <a:alphaModFix/>
          </a:blip>
          <a:srcRect b="0" l="0" r="0" t="0"/>
          <a:stretch/>
        </p:blipFill>
        <p:spPr>
          <a:xfrm>
            <a:off x="6306620" y="1084232"/>
            <a:ext cx="5333731" cy="5604187"/>
          </a:xfrm>
          <a:prstGeom prst="rect">
            <a:avLst/>
          </a:prstGeom>
          <a:noFill/>
          <a:ln>
            <a:noFill/>
          </a:ln>
          <a:effectLst>
            <a:outerShdw blurRad="292100" rotWithShape="0" algn="tl" dir="2700000" dist="139700">
              <a:srgbClr val="333333">
                <a:alpha val="64313"/>
              </a:srgbClr>
            </a:outerShdw>
          </a:effectLst>
        </p:spPr>
      </p:pic>
      <p:sp>
        <p:nvSpPr>
          <p:cNvPr id="256" name="Google Shape;256;p14"/>
          <p:cNvSpPr/>
          <p:nvPr/>
        </p:nvSpPr>
        <p:spPr>
          <a:xfrm>
            <a:off x="740534" y="1645329"/>
            <a:ext cx="4046954" cy="4132581"/>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92929"/>
                </a:solidFill>
                <a:latin typeface="Calibri"/>
                <a:ea typeface="Calibri"/>
                <a:cs typeface="Calibri"/>
                <a:sym typeface="Calibri"/>
              </a:rPr>
              <a:t>Using Map Literal</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292929"/>
              </a:buClr>
              <a:buSzPts val="1600"/>
              <a:buFont typeface="Calibri"/>
              <a:buChar char="•"/>
            </a:pPr>
            <a:r>
              <a:rPr b="0" i="0" lang="en-US" sz="1800" u="none" cap="none" strike="noStrike">
                <a:solidFill>
                  <a:srgbClr val="292929"/>
                </a:solidFill>
                <a:latin typeface="Calibri"/>
                <a:ea typeface="Calibri"/>
                <a:cs typeface="Calibri"/>
                <a:sym typeface="Calibri"/>
              </a:rPr>
              <a:t>Just like we declare list using </a:t>
            </a:r>
            <a:r>
              <a:rPr b="0" i="1" lang="en-US" sz="1800" u="none" cap="none" strike="noStrike">
                <a:solidFill>
                  <a:srgbClr val="292929"/>
                </a:solidFill>
                <a:latin typeface="Calibri"/>
                <a:ea typeface="Calibri"/>
                <a:cs typeface="Calibri"/>
                <a:sym typeface="Calibri"/>
              </a:rPr>
              <a:t>var </a:t>
            </a:r>
            <a:r>
              <a:rPr b="0" i="0" lang="en-US" sz="1800" u="none" cap="none" strike="noStrike">
                <a:solidFill>
                  <a:srgbClr val="292929"/>
                </a:solidFill>
                <a:latin typeface="Calibri"/>
                <a:ea typeface="Calibri"/>
                <a:cs typeface="Calibri"/>
                <a:sym typeface="Calibri"/>
              </a:rPr>
              <a:t>keyword, we can also use var for declaring Maps.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292929"/>
              </a:buClr>
              <a:buSzPts val="1600"/>
              <a:buFont typeface="Calibri"/>
              <a:buChar char="•"/>
            </a:pPr>
            <a:r>
              <a:rPr b="0" i="0" lang="en-US" sz="1800" u="none" cap="none" strike="noStrike">
                <a:solidFill>
                  <a:srgbClr val="292929"/>
                </a:solidFill>
                <a:latin typeface="Calibri"/>
                <a:ea typeface="Calibri"/>
                <a:cs typeface="Calibri"/>
                <a:sym typeface="Calibri"/>
              </a:rPr>
              <a:t>The main difference between declaration is, for declaring list we use [](square brackets), but to declare maps we have to use {}(curly braces).</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292929"/>
              </a:buClr>
              <a:buSzPts val="1600"/>
              <a:buFont typeface="Calibri"/>
              <a:buChar char="•"/>
            </a:pPr>
            <a:r>
              <a:rPr b="1" i="0" lang="en-US" sz="1800" u="none" cap="none" strike="noStrike">
                <a:solidFill>
                  <a:srgbClr val="292929"/>
                </a:solidFill>
                <a:latin typeface="Calibri"/>
                <a:ea typeface="Calibri"/>
                <a:cs typeface="Calibri"/>
                <a:sym typeface="Calibri"/>
              </a:rPr>
              <a:t>for declaring list use [ ]</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292929"/>
              </a:buClr>
              <a:buSzPts val="1600"/>
              <a:buFont typeface="Calibri"/>
              <a:buChar char="•"/>
            </a:pPr>
            <a:r>
              <a:rPr b="1" i="0" lang="en-US" sz="1800" u="none" cap="none" strike="noStrike">
                <a:solidFill>
                  <a:srgbClr val="292929"/>
                </a:solidFill>
                <a:latin typeface="Calibri"/>
                <a:ea typeface="Calibri"/>
                <a:cs typeface="Calibri"/>
                <a:sym typeface="Calibri"/>
              </a:rPr>
              <a:t>for declaring map use {}</a:t>
            </a:r>
            <a:endParaRPr b="0" i="0" sz="1800" u="none" cap="none" strike="noStrike">
              <a:solidFill>
                <a:srgbClr val="000000"/>
              </a:solidFill>
              <a:latin typeface="Arial"/>
              <a:ea typeface="Arial"/>
              <a:cs typeface="Arial"/>
              <a:sym typeface="Arial"/>
            </a:endParaRPr>
          </a:p>
        </p:txBody>
      </p:sp>
      <p:pic>
        <p:nvPicPr>
          <p:cNvPr descr="A blue and black logo&#10;&#10;Description automatically generated" id="257" name="Google Shape;257;p14"/>
          <p:cNvPicPr preferRelativeResize="0"/>
          <p:nvPr/>
        </p:nvPicPr>
        <p:blipFill rotWithShape="1">
          <a:blip r:embed="rId4">
            <a:alphaModFix/>
          </a:blip>
          <a:srcRect b="0" l="0" r="0" t="0"/>
          <a:stretch/>
        </p:blipFill>
        <p:spPr>
          <a:xfrm>
            <a:off x="-49167" y="5847008"/>
            <a:ext cx="1579403" cy="1174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500"/>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500"/>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5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0" st="0"/>
                                            </p:txEl>
                                          </p:spTgt>
                                        </p:tgtEl>
                                        <p:attrNameLst>
                                          <p:attrName>style.visibility</p:attrName>
                                        </p:attrNameLst>
                                      </p:cBhvr>
                                      <p:to>
                                        <p:strVal val="visible"/>
                                      </p:to>
                                    </p:set>
                                    <p:animEffect filter="fade" transition="in">
                                      <p:cBhvr>
                                        <p:cTn dur="500"/>
                                        <p:tgtEl>
                                          <p:spTgt spid="2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1" st="1"/>
                                            </p:txEl>
                                          </p:spTgt>
                                        </p:tgtEl>
                                        <p:attrNameLst>
                                          <p:attrName>style.visibility</p:attrName>
                                        </p:attrNameLst>
                                      </p:cBhvr>
                                      <p:to>
                                        <p:strVal val="visible"/>
                                      </p:to>
                                    </p:set>
                                    <p:animEffect filter="fade" transition="in">
                                      <p:cBhvr>
                                        <p:cTn dur="500"/>
                                        <p:tgtEl>
                                          <p:spTgt spid="25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2" st="2"/>
                                            </p:txEl>
                                          </p:spTgt>
                                        </p:tgtEl>
                                        <p:attrNameLst>
                                          <p:attrName>style.visibility</p:attrName>
                                        </p:attrNameLst>
                                      </p:cBhvr>
                                      <p:to>
                                        <p:strVal val="visible"/>
                                      </p:to>
                                    </p:set>
                                    <p:animEffect filter="fade" transition="in">
                                      <p:cBhvr>
                                        <p:cTn dur="500"/>
                                        <p:tgtEl>
                                          <p:spTgt spid="25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3" st="3"/>
                                            </p:txEl>
                                          </p:spTgt>
                                        </p:tgtEl>
                                        <p:attrNameLst>
                                          <p:attrName>style.visibility</p:attrName>
                                        </p:attrNameLst>
                                      </p:cBhvr>
                                      <p:to>
                                        <p:strVal val="visible"/>
                                      </p:to>
                                    </p:set>
                                    <p:animEffect filter="fade" transition="in">
                                      <p:cBhvr>
                                        <p:cTn dur="500"/>
                                        <p:tgtEl>
                                          <p:spTgt spid="25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4" st="4"/>
                                            </p:txEl>
                                          </p:spTgt>
                                        </p:tgtEl>
                                        <p:attrNameLst>
                                          <p:attrName>style.visibility</p:attrName>
                                        </p:attrNameLst>
                                      </p:cBhvr>
                                      <p:to>
                                        <p:strVal val="visible"/>
                                      </p:to>
                                    </p:set>
                                    <p:animEffect filter="fade" transition="in">
                                      <p:cBhvr>
                                        <p:cTn dur="500"/>
                                        <p:tgtEl>
                                          <p:spTgt spid="25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5" st="5"/>
                                            </p:txEl>
                                          </p:spTgt>
                                        </p:tgtEl>
                                        <p:attrNameLst>
                                          <p:attrName>style.visibility</p:attrName>
                                        </p:attrNameLst>
                                      </p:cBhvr>
                                      <p:to>
                                        <p:strVal val="visible"/>
                                      </p:to>
                                    </p:set>
                                    <p:animEffect filter="fade" transition="in">
                                      <p:cBhvr>
                                        <p:cTn dur="500"/>
                                        <p:tgtEl>
                                          <p:spTgt spid="25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6" st="6"/>
                                            </p:txEl>
                                          </p:spTgt>
                                        </p:tgtEl>
                                        <p:attrNameLst>
                                          <p:attrName>style.visibility</p:attrName>
                                        </p:attrNameLst>
                                      </p:cBhvr>
                                      <p:to>
                                        <p:strVal val="visible"/>
                                      </p:to>
                                    </p:set>
                                    <p:animEffect filter="fade" transition="in">
                                      <p:cBhvr>
                                        <p:cTn dur="500"/>
                                        <p:tgtEl>
                                          <p:spTgt spid="25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xEl>
                                              <p:pRg end="7" st="7"/>
                                            </p:txEl>
                                          </p:spTgt>
                                        </p:tgtEl>
                                        <p:attrNameLst>
                                          <p:attrName>style.visibility</p:attrName>
                                        </p:attrNameLst>
                                      </p:cBhvr>
                                      <p:to>
                                        <p:strVal val="visible"/>
                                      </p:to>
                                    </p:set>
                                    <p:animEffect filter="fade" transition="in">
                                      <p:cBhvr>
                                        <p:cTn dur="500"/>
                                        <p:tgtEl>
                                          <p:spTgt spid="256">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5"/>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292929"/>
              </a:buClr>
              <a:buSzPts val="2800"/>
              <a:buFont typeface="Calibri"/>
              <a:buNone/>
            </a:pPr>
            <a:r>
              <a:rPr b="1" lang="en-US" sz="2800">
                <a:solidFill>
                  <a:srgbClr val="292929"/>
                </a:solidFill>
                <a:latin typeface="Calibri"/>
                <a:ea typeface="Calibri"/>
                <a:cs typeface="Calibri"/>
                <a:sym typeface="Calibri"/>
              </a:rPr>
              <a:t>Using Map Constructor</a:t>
            </a:r>
            <a:br>
              <a:rPr b="1" lang="en-US" sz="2800">
                <a:solidFill>
                  <a:srgbClr val="292929"/>
                </a:solidFill>
                <a:latin typeface="Calibri"/>
                <a:ea typeface="Calibri"/>
                <a:cs typeface="Calibri"/>
                <a:sym typeface="Calibri"/>
              </a:rPr>
            </a:br>
            <a:endParaRPr sz="2800">
              <a:solidFill>
                <a:srgbClr val="292929"/>
              </a:solidFill>
              <a:latin typeface="Calibri"/>
              <a:ea typeface="Calibri"/>
              <a:cs typeface="Calibri"/>
              <a:sym typeface="Calibri"/>
            </a:endParaRPr>
          </a:p>
          <a:p>
            <a:pPr indent="0" lvl="0" marL="0" rtl="0" algn="l">
              <a:lnSpc>
                <a:spcPct val="100000"/>
              </a:lnSpc>
              <a:spcBef>
                <a:spcPts val="0"/>
              </a:spcBef>
              <a:spcAft>
                <a:spcPts val="0"/>
              </a:spcAft>
              <a:buClr>
                <a:schemeClr val="accent1"/>
              </a:buClr>
              <a:buSzPts val="2800"/>
              <a:buFont typeface="Trebuchet MS"/>
              <a:buNone/>
            </a:pPr>
            <a:r>
              <a:t/>
            </a:r>
            <a:endParaRPr sz="2800">
              <a:latin typeface="Calibri"/>
              <a:ea typeface="Calibri"/>
              <a:cs typeface="Calibri"/>
              <a:sym typeface="Calibri"/>
            </a:endParaRPr>
          </a:p>
        </p:txBody>
      </p:sp>
      <p:pic>
        <p:nvPicPr>
          <p:cNvPr descr="A screenshot of a computer program&#10;&#10;Description automatically generated" id="263" name="Google Shape;263;p15"/>
          <p:cNvPicPr preferRelativeResize="0"/>
          <p:nvPr>
            <p:ph idx="1" type="body"/>
          </p:nvPr>
        </p:nvPicPr>
        <p:blipFill rotWithShape="1">
          <a:blip r:embed="rId3">
            <a:alphaModFix/>
          </a:blip>
          <a:srcRect b="0" l="0" r="0" t="0"/>
          <a:stretch/>
        </p:blipFill>
        <p:spPr>
          <a:xfrm>
            <a:off x="5344326" y="1224360"/>
            <a:ext cx="6163614" cy="4926839"/>
          </a:xfrm>
          <a:prstGeom prst="rect">
            <a:avLst/>
          </a:prstGeom>
          <a:noFill/>
          <a:ln>
            <a:noFill/>
          </a:ln>
          <a:effectLst>
            <a:outerShdw blurRad="292100" rotWithShape="0" algn="tl" dir="2700000" dist="139700">
              <a:srgbClr val="333333">
                <a:alpha val="64313"/>
              </a:srgbClr>
            </a:outerShdw>
          </a:effectLst>
        </p:spPr>
      </p:pic>
      <p:sp>
        <p:nvSpPr>
          <p:cNvPr id="264" name="Google Shape;264;p15"/>
          <p:cNvSpPr/>
          <p:nvPr/>
        </p:nvSpPr>
        <p:spPr>
          <a:xfrm>
            <a:off x="581799" y="2103932"/>
            <a:ext cx="3905071" cy="3569543"/>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292929"/>
                </a:solidFill>
                <a:latin typeface="Calibri"/>
                <a:ea typeface="Calibri"/>
                <a:cs typeface="Calibri"/>
                <a:sym typeface="Calibri"/>
              </a:rPr>
              <a:t>Using Map Constructor</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rgbClr val="292929"/>
              </a:buClr>
              <a:buSzPts val="1600"/>
              <a:buFont typeface="Arial"/>
              <a:buChar char="•"/>
            </a:pPr>
            <a:r>
              <a:rPr b="0" i="0" lang="en-US" sz="1800" u="none" cap="none" strike="noStrike">
                <a:solidFill>
                  <a:srgbClr val="292929"/>
                </a:solidFill>
                <a:latin typeface="Calibri"/>
                <a:ea typeface="Calibri"/>
                <a:cs typeface="Calibri"/>
                <a:sym typeface="Calibri"/>
              </a:rPr>
              <a:t>For declaring Map we can also use Map() constructor.</a:t>
            </a:r>
            <a:endParaRPr/>
          </a:p>
          <a:p>
            <a:pPr indent="-184150" lvl="0" marL="285750" marR="0" rtl="0" algn="l">
              <a:lnSpc>
                <a:spcPct val="100000"/>
              </a:lnSpc>
              <a:spcBef>
                <a:spcPts val="0"/>
              </a:spcBef>
              <a:spcAft>
                <a:spcPts val="0"/>
              </a:spcAft>
              <a:buClr>
                <a:srgbClr val="292929"/>
              </a:buClr>
              <a:buSzPts val="1600"/>
              <a:buFont typeface="Arial"/>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292929"/>
              </a:buClr>
              <a:buSzPts val="1600"/>
              <a:buFont typeface="Arial"/>
              <a:buChar char="•"/>
            </a:pPr>
            <a:r>
              <a:rPr b="0" i="0" lang="en-US" sz="1800" u="none" cap="none" strike="noStrike">
                <a:solidFill>
                  <a:srgbClr val="292929"/>
                </a:solidFill>
                <a:latin typeface="Calibri"/>
                <a:ea typeface="Calibri"/>
                <a:cs typeface="Calibri"/>
                <a:sym typeface="Calibri"/>
              </a:rPr>
              <a:t>It’s just which way you like. </a:t>
            </a:r>
            <a:endParaRPr b="0" i="0" sz="1800" u="none" cap="none" strike="noStrike">
              <a:solidFill>
                <a:srgbClr val="292929"/>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Calibri"/>
              <a:ea typeface="Calibri"/>
              <a:cs typeface="Calibri"/>
              <a:sym typeface="Calibri"/>
            </a:endParaRPr>
          </a:p>
          <a:p>
            <a:pPr indent="-285750" lvl="0" marL="285750" marR="0" rtl="0" algn="l">
              <a:lnSpc>
                <a:spcPct val="100000"/>
              </a:lnSpc>
              <a:spcBef>
                <a:spcPts val="0"/>
              </a:spcBef>
              <a:spcAft>
                <a:spcPts val="0"/>
              </a:spcAft>
              <a:buClr>
                <a:srgbClr val="292929"/>
              </a:buClr>
              <a:buSzPts val="1600"/>
              <a:buFont typeface="Arial"/>
              <a:buChar char="•"/>
            </a:pPr>
            <a:r>
              <a:rPr b="0" i="0" lang="en-US" sz="1800" u="none" cap="none" strike="noStrike">
                <a:solidFill>
                  <a:srgbClr val="292929"/>
                </a:solidFill>
                <a:latin typeface="Calibri"/>
                <a:ea typeface="Calibri"/>
                <a:cs typeface="Calibri"/>
                <a:sym typeface="Calibri"/>
              </a:rPr>
              <a:t>There nothing wrong if you declare map using standard method.</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br>
              <a:rPr b="0" i="0" lang="en-US" sz="1800" u="none" cap="none" strike="noStrike">
                <a:solidFill>
                  <a:schemeClr val="dk1"/>
                </a:solidFill>
                <a:latin typeface="Trebuchet MS"/>
                <a:ea typeface="Trebuchet MS"/>
                <a:cs typeface="Trebuchet MS"/>
                <a:sym typeface="Trebuchet MS"/>
              </a:rPr>
            </a:br>
            <a:endParaRPr b="0" i="0" sz="1800" u="none" cap="none" strike="noStrike">
              <a:solidFill>
                <a:schemeClr val="dk1"/>
              </a:solidFill>
              <a:latin typeface="Trebuchet MS"/>
              <a:ea typeface="Trebuchet MS"/>
              <a:cs typeface="Trebuchet MS"/>
              <a:sym typeface="Trebuchet MS"/>
            </a:endParaRPr>
          </a:p>
        </p:txBody>
      </p:sp>
      <p:pic>
        <p:nvPicPr>
          <p:cNvPr descr="A blue and black logo&#10;&#10;Description automatically generated" id="265" name="Google Shape;265;p15"/>
          <p:cNvPicPr preferRelativeResize="0"/>
          <p:nvPr/>
        </p:nvPicPr>
        <p:blipFill rotWithShape="1">
          <a:blip r:embed="rId4">
            <a:alphaModFix/>
          </a:blip>
          <a:srcRect b="0" l="0" r="0" t="0"/>
          <a:stretch/>
        </p:blipFill>
        <p:spPr>
          <a:xfrm>
            <a:off x="-49167" y="5847008"/>
            <a:ext cx="1579403" cy="1174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5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5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500"/>
                                        <p:tgtEl>
                                          <p:spTgt spid="2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0" st="0"/>
                                            </p:txEl>
                                          </p:spTgt>
                                        </p:tgtEl>
                                        <p:attrNameLst>
                                          <p:attrName>style.visibility</p:attrName>
                                        </p:attrNameLst>
                                      </p:cBhvr>
                                      <p:to>
                                        <p:strVal val="visible"/>
                                      </p:to>
                                    </p:set>
                                    <p:animEffect filter="fade" transition="in">
                                      <p:cBhvr>
                                        <p:cTn dur="500"/>
                                        <p:tgtEl>
                                          <p:spTgt spid="26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1" st="1"/>
                                            </p:txEl>
                                          </p:spTgt>
                                        </p:tgtEl>
                                        <p:attrNameLst>
                                          <p:attrName>style.visibility</p:attrName>
                                        </p:attrNameLst>
                                      </p:cBhvr>
                                      <p:to>
                                        <p:strVal val="visible"/>
                                      </p:to>
                                    </p:set>
                                    <p:animEffect filter="fade" transition="in">
                                      <p:cBhvr>
                                        <p:cTn dur="500"/>
                                        <p:tgtEl>
                                          <p:spTgt spid="26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2" st="2"/>
                                            </p:txEl>
                                          </p:spTgt>
                                        </p:tgtEl>
                                        <p:attrNameLst>
                                          <p:attrName>style.visibility</p:attrName>
                                        </p:attrNameLst>
                                      </p:cBhvr>
                                      <p:to>
                                        <p:strVal val="visible"/>
                                      </p:to>
                                    </p:set>
                                    <p:animEffect filter="fade" transition="in">
                                      <p:cBhvr>
                                        <p:cTn dur="500"/>
                                        <p:tgtEl>
                                          <p:spTgt spid="26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3" st="3"/>
                                            </p:txEl>
                                          </p:spTgt>
                                        </p:tgtEl>
                                        <p:attrNameLst>
                                          <p:attrName>style.visibility</p:attrName>
                                        </p:attrNameLst>
                                      </p:cBhvr>
                                      <p:to>
                                        <p:strVal val="visible"/>
                                      </p:to>
                                    </p:set>
                                    <p:animEffect filter="fade" transition="in">
                                      <p:cBhvr>
                                        <p:cTn dur="500"/>
                                        <p:tgtEl>
                                          <p:spTgt spid="26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4" st="4"/>
                                            </p:txEl>
                                          </p:spTgt>
                                        </p:tgtEl>
                                        <p:attrNameLst>
                                          <p:attrName>style.visibility</p:attrName>
                                        </p:attrNameLst>
                                      </p:cBhvr>
                                      <p:to>
                                        <p:strVal val="visible"/>
                                      </p:to>
                                    </p:set>
                                    <p:animEffect filter="fade" transition="in">
                                      <p:cBhvr>
                                        <p:cTn dur="500"/>
                                        <p:tgtEl>
                                          <p:spTgt spid="26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5" st="5"/>
                                            </p:txEl>
                                          </p:spTgt>
                                        </p:tgtEl>
                                        <p:attrNameLst>
                                          <p:attrName>style.visibility</p:attrName>
                                        </p:attrNameLst>
                                      </p:cBhvr>
                                      <p:to>
                                        <p:strVal val="visible"/>
                                      </p:to>
                                    </p:set>
                                    <p:animEffect filter="fade" transition="in">
                                      <p:cBhvr>
                                        <p:cTn dur="500"/>
                                        <p:tgtEl>
                                          <p:spTgt spid="26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6" st="6"/>
                                            </p:txEl>
                                          </p:spTgt>
                                        </p:tgtEl>
                                        <p:attrNameLst>
                                          <p:attrName>style.visibility</p:attrName>
                                        </p:attrNameLst>
                                      </p:cBhvr>
                                      <p:to>
                                        <p:strVal val="visible"/>
                                      </p:to>
                                    </p:set>
                                    <p:animEffect filter="fade" transition="in">
                                      <p:cBhvr>
                                        <p:cTn dur="500"/>
                                        <p:tgtEl>
                                          <p:spTgt spid="26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xEl>
                                              <p:pRg end="7" st="7"/>
                                            </p:txEl>
                                          </p:spTgt>
                                        </p:tgtEl>
                                        <p:attrNameLst>
                                          <p:attrName>style.visibility</p:attrName>
                                        </p:attrNameLst>
                                      </p:cBhvr>
                                      <p:to>
                                        <p:strVal val="visible"/>
                                      </p:to>
                                    </p:set>
                                    <p:animEffect filter="fade" transition="in">
                                      <p:cBhvr>
                                        <p:cTn dur="500"/>
                                        <p:tgtEl>
                                          <p:spTgt spid="264">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6"/>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rgbClr val="000000"/>
              </a:buClr>
              <a:buSzPct val="100000"/>
              <a:buFont typeface="Calibri"/>
              <a:buNone/>
            </a:pPr>
            <a:r>
              <a:rPr lang="en-US" sz="3100">
                <a:solidFill>
                  <a:srgbClr val="000000"/>
                </a:solidFill>
                <a:latin typeface="Calibri"/>
                <a:ea typeface="Calibri"/>
                <a:cs typeface="Calibri"/>
                <a:sym typeface="Calibri"/>
              </a:rPr>
              <a:t>Queue</a:t>
            </a:r>
            <a:endParaRPr>
              <a:solidFill>
                <a:srgbClr val="5FCBEF"/>
              </a:solidFill>
              <a:latin typeface="Calibri"/>
              <a:ea typeface="Calibri"/>
              <a:cs typeface="Calibri"/>
              <a:sym typeface="Calibri"/>
            </a:endParaRPr>
          </a:p>
          <a:p>
            <a:pPr indent="0" lvl="0" marL="0" rtl="0" algn="l">
              <a:lnSpc>
                <a:spcPct val="100000"/>
              </a:lnSpc>
              <a:spcBef>
                <a:spcPts val="0"/>
              </a:spcBef>
              <a:spcAft>
                <a:spcPts val="0"/>
              </a:spcAft>
              <a:buClr>
                <a:schemeClr val="accent1"/>
              </a:buClr>
              <a:buSzPct val="100000"/>
              <a:buFont typeface="Trebuchet MS"/>
              <a:buNone/>
            </a:pPr>
            <a:br>
              <a:rPr lang="en-US"/>
            </a:br>
            <a:endParaRPr/>
          </a:p>
          <a:p>
            <a:pPr indent="0" lvl="0" marL="0" rtl="0" algn="l">
              <a:lnSpc>
                <a:spcPct val="100000"/>
              </a:lnSpc>
              <a:spcBef>
                <a:spcPts val="0"/>
              </a:spcBef>
              <a:spcAft>
                <a:spcPts val="0"/>
              </a:spcAft>
              <a:buClr>
                <a:schemeClr val="accent1"/>
              </a:buClr>
              <a:buSzPct val="100000"/>
              <a:buFont typeface="Trebuchet MS"/>
              <a:buNone/>
            </a:pPr>
            <a:br>
              <a:rPr lang="en-US"/>
            </a:br>
            <a:endParaRPr/>
          </a:p>
        </p:txBody>
      </p:sp>
      <p:pic>
        <p:nvPicPr>
          <p:cNvPr descr="A screenshot of a computer program&#10;&#10;Description automatically generated" id="271" name="Google Shape;271;p16"/>
          <p:cNvPicPr preferRelativeResize="0"/>
          <p:nvPr>
            <p:ph idx="1" type="body"/>
          </p:nvPr>
        </p:nvPicPr>
        <p:blipFill rotWithShape="1">
          <a:blip r:embed="rId3">
            <a:alphaModFix/>
          </a:blip>
          <a:srcRect b="0" l="0" r="0" t="0"/>
          <a:stretch/>
        </p:blipFill>
        <p:spPr>
          <a:xfrm>
            <a:off x="6206405" y="271692"/>
            <a:ext cx="4718498" cy="6435080"/>
          </a:xfrm>
          <a:prstGeom prst="rect">
            <a:avLst/>
          </a:prstGeom>
          <a:noFill/>
          <a:ln>
            <a:noFill/>
          </a:ln>
          <a:effectLst>
            <a:outerShdw blurRad="292100" rotWithShape="0" algn="tl" dir="2700000" dist="139700">
              <a:srgbClr val="333333">
                <a:alpha val="64313"/>
              </a:srgbClr>
            </a:outerShdw>
          </a:effectLst>
        </p:spPr>
      </p:pic>
      <p:sp>
        <p:nvSpPr>
          <p:cNvPr id="272" name="Google Shape;272;p16"/>
          <p:cNvSpPr/>
          <p:nvPr/>
        </p:nvSpPr>
        <p:spPr>
          <a:xfrm>
            <a:off x="573206" y="1446663"/>
            <a:ext cx="4612943" cy="4536823"/>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228600" lvl="0" marL="228600" marR="0" rtl="0" algn="l">
              <a:lnSpc>
                <a:spcPct val="100000"/>
              </a:lnSpc>
              <a:spcBef>
                <a:spcPts val="0"/>
              </a:spcBef>
              <a:spcAft>
                <a:spcPts val="0"/>
              </a:spcAft>
              <a:buClr>
                <a:schemeClr val="dk1"/>
              </a:buClr>
              <a:buSzPts val="1600"/>
              <a:buFont typeface="Calibri"/>
              <a:buChar char="•"/>
            </a:pPr>
            <a:r>
              <a:rPr b="0" i="0" lang="en-US" sz="1800" u="none" cap="none" strike="noStrike">
                <a:solidFill>
                  <a:schemeClr val="dk1"/>
                </a:solidFill>
                <a:latin typeface="Calibri"/>
                <a:ea typeface="Calibri"/>
                <a:cs typeface="Calibri"/>
                <a:sym typeface="Calibri"/>
              </a:rPr>
              <a:t>A Queue is a collection that can be manipulated at both ends.</a:t>
            </a:r>
            <a:endParaRPr/>
          </a:p>
          <a:p>
            <a:pPr indent="-127000" lvl="0" marL="228600" marR="0" rtl="0" algn="l">
              <a:lnSpc>
                <a:spcPct val="100000"/>
              </a:lnSpc>
              <a:spcBef>
                <a:spcPts val="0"/>
              </a:spcBef>
              <a:spcAft>
                <a:spcPts val="0"/>
              </a:spcAft>
              <a:buClr>
                <a:schemeClr val="dk1"/>
              </a:buClr>
              <a:buSzPts val="1600"/>
              <a:buFont typeface="Calibri"/>
              <a:buNone/>
            </a:pPr>
            <a:r>
              <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600"/>
              <a:buFont typeface="Calibri"/>
              <a:buChar char="•"/>
            </a:pPr>
            <a:r>
              <a:rPr b="0" i="0" lang="en-US" sz="1800" u="none" cap="none" strike="noStrike">
                <a:solidFill>
                  <a:schemeClr val="dk1"/>
                </a:solidFill>
                <a:latin typeface="Calibri"/>
                <a:ea typeface="Calibri"/>
                <a:cs typeface="Calibri"/>
                <a:sym typeface="Calibri"/>
              </a:rPr>
              <a:t>Queues are useful when you want to build a first-in, first-out (FIFO) collection.</a:t>
            </a:r>
            <a:endParaRPr/>
          </a:p>
          <a:p>
            <a:pPr indent="-127000" lvl="0" marL="228600" marR="0" rtl="0" algn="l">
              <a:lnSpc>
                <a:spcPct val="100000"/>
              </a:lnSpc>
              <a:spcBef>
                <a:spcPts val="0"/>
              </a:spcBef>
              <a:spcAft>
                <a:spcPts val="0"/>
              </a:spcAft>
              <a:buClr>
                <a:schemeClr val="dk1"/>
              </a:buClr>
              <a:buSzPts val="1600"/>
              <a:buFont typeface="Calibri"/>
              <a:buNone/>
            </a:pPr>
            <a:r>
              <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600"/>
              <a:buFont typeface="Calibri"/>
              <a:buChar char="•"/>
            </a:pPr>
            <a:r>
              <a:rPr b="0" i="0" lang="en-US" sz="1800" u="none" cap="none" strike="noStrike">
                <a:solidFill>
                  <a:schemeClr val="dk1"/>
                </a:solidFill>
                <a:latin typeface="Calibri"/>
                <a:ea typeface="Calibri"/>
                <a:cs typeface="Calibri"/>
                <a:sym typeface="Calibri"/>
              </a:rPr>
              <a:t>The values are removed / read in the order of their insertion.</a:t>
            </a:r>
            <a:endParaRPr/>
          </a:p>
          <a:p>
            <a:pPr indent="-127000" lvl="0" marL="228600" marR="0" rtl="0" algn="l">
              <a:lnSpc>
                <a:spcPct val="100000"/>
              </a:lnSpc>
              <a:spcBef>
                <a:spcPts val="0"/>
              </a:spcBef>
              <a:spcAft>
                <a:spcPts val="0"/>
              </a:spcAft>
              <a:buClr>
                <a:schemeClr val="dk1"/>
              </a:buClr>
              <a:buSzPts val="1600"/>
              <a:buFont typeface="Calibri"/>
              <a:buNone/>
            </a:pPr>
            <a:r>
              <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600"/>
              <a:buFont typeface="Calibri"/>
              <a:buChar char="•"/>
            </a:pPr>
            <a:r>
              <a:rPr b="0" i="0" lang="en-US" sz="1800" u="none" cap="none" strike="noStrike">
                <a:solidFill>
                  <a:schemeClr val="dk1"/>
                </a:solidFill>
                <a:latin typeface="Calibri"/>
                <a:ea typeface="Calibri"/>
                <a:cs typeface="Calibri"/>
                <a:sym typeface="Calibri"/>
              </a:rPr>
              <a:t>The add() function can be used to insert values to the queue. </a:t>
            </a:r>
            <a:endParaRPr b="0" i="0" sz="1800" u="none" cap="none" strike="noStrike">
              <a:solidFill>
                <a:schemeClr val="dk1"/>
              </a:solidFill>
              <a:latin typeface="Calibri"/>
              <a:ea typeface="Calibri"/>
              <a:cs typeface="Calibri"/>
              <a:sym typeface="Calibri"/>
            </a:endParaRPr>
          </a:p>
          <a:p>
            <a:pPr indent="-127000" lvl="0" marL="228600" marR="0" rtl="0" algn="l">
              <a:lnSpc>
                <a:spcPct val="100000"/>
              </a:lnSpc>
              <a:spcBef>
                <a:spcPts val="0"/>
              </a:spcBef>
              <a:spcAft>
                <a:spcPts val="0"/>
              </a:spcAft>
              <a:buClr>
                <a:schemeClr val="dk1"/>
              </a:buClr>
              <a:buSzPts val="1600"/>
              <a:buFont typeface="Calibri"/>
              <a:buNone/>
            </a:pPr>
            <a:r>
              <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600"/>
              <a:buFont typeface="Calibri"/>
              <a:buChar char="•"/>
            </a:pPr>
            <a:r>
              <a:rPr b="0" i="0" lang="en-US" sz="1800" u="none" cap="none" strike="noStrike">
                <a:solidFill>
                  <a:schemeClr val="dk1"/>
                </a:solidFill>
                <a:latin typeface="Calibri"/>
                <a:ea typeface="Calibri"/>
                <a:cs typeface="Calibri"/>
                <a:sym typeface="Calibri"/>
              </a:rPr>
              <a:t>This function inserts the value specified to the end of the queue.</a:t>
            </a:r>
            <a:endParaRPr b="0" i="0" sz="1800" u="none" cap="none" strike="noStrike">
              <a:solidFill>
                <a:schemeClr val="dk1"/>
              </a:solidFill>
              <a:latin typeface="Calibri"/>
              <a:ea typeface="Calibri"/>
              <a:cs typeface="Calibri"/>
              <a:sym typeface="Calibri"/>
            </a:endParaRPr>
          </a:p>
        </p:txBody>
      </p:sp>
      <p:pic>
        <p:nvPicPr>
          <p:cNvPr descr="A blue and black logo&#10;&#10;Description automatically generated" id="273" name="Google Shape;273;p16"/>
          <p:cNvPicPr preferRelativeResize="0"/>
          <p:nvPr/>
        </p:nvPicPr>
        <p:blipFill rotWithShape="1">
          <a:blip r:embed="rId4">
            <a:alphaModFix/>
          </a:blip>
          <a:srcRect b="0" l="0" r="0" t="0"/>
          <a:stretch/>
        </p:blipFill>
        <p:spPr>
          <a:xfrm>
            <a:off x="-49167" y="5847008"/>
            <a:ext cx="1579403" cy="1174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500"/>
                                        <p:tgtEl>
                                          <p:spTgt spid="2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0"/>
                                        </p:tgtEl>
                                        <p:attrNameLst>
                                          <p:attrName>style.visibility</p:attrName>
                                        </p:attrNameLst>
                                      </p:cBhvr>
                                      <p:to>
                                        <p:strVal val="visible"/>
                                      </p:to>
                                    </p:set>
                                    <p:animEffect filter="fade" transition="in">
                                      <p:cBhvr>
                                        <p:cTn dur="500"/>
                                        <p:tgtEl>
                                          <p:spTgt spid="2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gtEl>
                                        <p:attrNameLst>
                                          <p:attrName>style.visibility</p:attrName>
                                        </p:attrNameLst>
                                      </p:cBhvr>
                                      <p:to>
                                        <p:strVal val="visible"/>
                                      </p:to>
                                    </p:set>
                                    <p:animEffect filter="fade" transition="in">
                                      <p:cBhvr>
                                        <p:cTn dur="500"/>
                                        <p:tgtEl>
                                          <p:spTgt spid="2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0" st="0"/>
                                            </p:txEl>
                                          </p:spTgt>
                                        </p:tgtEl>
                                        <p:attrNameLst>
                                          <p:attrName>style.visibility</p:attrName>
                                        </p:attrNameLst>
                                      </p:cBhvr>
                                      <p:to>
                                        <p:strVal val="visible"/>
                                      </p:to>
                                    </p:set>
                                    <p:animEffect filter="fade" transition="in">
                                      <p:cBhvr>
                                        <p:cTn dur="500"/>
                                        <p:tgtEl>
                                          <p:spTgt spid="2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1" st="1"/>
                                            </p:txEl>
                                          </p:spTgt>
                                        </p:tgtEl>
                                        <p:attrNameLst>
                                          <p:attrName>style.visibility</p:attrName>
                                        </p:attrNameLst>
                                      </p:cBhvr>
                                      <p:to>
                                        <p:strVal val="visible"/>
                                      </p:to>
                                    </p:set>
                                    <p:animEffect filter="fade" transition="in">
                                      <p:cBhvr>
                                        <p:cTn dur="500"/>
                                        <p:tgtEl>
                                          <p:spTgt spid="2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2" st="2"/>
                                            </p:txEl>
                                          </p:spTgt>
                                        </p:tgtEl>
                                        <p:attrNameLst>
                                          <p:attrName>style.visibility</p:attrName>
                                        </p:attrNameLst>
                                      </p:cBhvr>
                                      <p:to>
                                        <p:strVal val="visible"/>
                                      </p:to>
                                    </p:set>
                                    <p:animEffect filter="fade" transition="in">
                                      <p:cBhvr>
                                        <p:cTn dur="500"/>
                                        <p:tgtEl>
                                          <p:spTgt spid="2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3" st="3"/>
                                            </p:txEl>
                                          </p:spTgt>
                                        </p:tgtEl>
                                        <p:attrNameLst>
                                          <p:attrName>style.visibility</p:attrName>
                                        </p:attrNameLst>
                                      </p:cBhvr>
                                      <p:to>
                                        <p:strVal val="visible"/>
                                      </p:to>
                                    </p:set>
                                    <p:animEffect filter="fade" transition="in">
                                      <p:cBhvr>
                                        <p:cTn dur="500"/>
                                        <p:tgtEl>
                                          <p:spTgt spid="2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4" st="4"/>
                                            </p:txEl>
                                          </p:spTgt>
                                        </p:tgtEl>
                                        <p:attrNameLst>
                                          <p:attrName>style.visibility</p:attrName>
                                        </p:attrNameLst>
                                      </p:cBhvr>
                                      <p:to>
                                        <p:strVal val="visible"/>
                                      </p:to>
                                    </p:set>
                                    <p:animEffect filter="fade" transition="in">
                                      <p:cBhvr>
                                        <p:cTn dur="500"/>
                                        <p:tgtEl>
                                          <p:spTgt spid="27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5" st="5"/>
                                            </p:txEl>
                                          </p:spTgt>
                                        </p:tgtEl>
                                        <p:attrNameLst>
                                          <p:attrName>style.visibility</p:attrName>
                                        </p:attrNameLst>
                                      </p:cBhvr>
                                      <p:to>
                                        <p:strVal val="visible"/>
                                      </p:to>
                                    </p:set>
                                    <p:animEffect filter="fade" transition="in">
                                      <p:cBhvr>
                                        <p:cTn dur="500"/>
                                        <p:tgtEl>
                                          <p:spTgt spid="27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6" st="6"/>
                                            </p:txEl>
                                          </p:spTgt>
                                        </p:tgtEl>
                                        <p:attrNameLst>
                                          <p:attrName>style.visibility</p:attrName>
                                        </p:attrNameLst>
                                      </p:cBhvr>
                                      <p:to>
                                        <p:strVal val="visible"/>
                                      </p:to>
                                    </p:set>
                                    <p:animEffect filter="fade" transition="in">
                                      <p:cBhvr>
                                        <p:cTn dur="500"/>
                                        <p:tgtEl>
                                          <p:spTgt spid="27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7" st="7"/>
                                            </p:txEl>
                                          </p:spTgt>
                                        </p:tgtEl>
                                        <p:attrNameLst>
                                          <p:attrName>style.visibility</p:attrName>
                                        </p:attrNameLst>
                                      </p:cBhvr>
                                      <p:to>
                                        <p:strVal val="visible"/>
                                      </p:to>
                                    </p:set>
                                    <p:animEffect filter="fade" transition="in">
                                      <p:cBhvr>
                                        <p:cTn dur="500"/>
                                        <p:tgtEl>
                                          <p:spTgt spid="27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2">
                                            <p:txEl>
                                              <p:pRg end="8" st="8"/>
                                            </p:txEl>
                                          </p:spTgt>
                                        </p:tgtEl>
                                        <p:attrNameLst>
                                          <p:attrName>style.visibility</p:attrName>
                                        </p:attrNameLst>
                                      </p:cBhvr>
                                      <p:to>
                                        <p:strVal val="visible"/>
                                      </p:to>
                                    </p:set>
                                    <p:animEffect filter="fade" transition="in">
                                      <p:cBhvr>
                                        <p:cTn dur="500"/>
                                        <p:tgtEl>
                                          <p:spTgt spid="272">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7" name="Shape 277"/>
        <p:cNvGrpSpPr/>
        <p:nvPr/>
      </p:nvGrpSpPr>
      <p:grpSpPr>
        <a:xfrm>
          <a:off x="0" y="0"/>
          <a:ext cx="0" cy="0"/>
          <a:chOff x="0" y="0"/>
          <a:chExt cx="0" cy="0"/>
        </a:xfrm>
      </p:grpSpPr>
      <p:sp>
        <p:nvSpPr>
          <p:cNvPr id="278" name="Google Shape;278;p17"/>
          <p:cNvSpPr txBox="1"/>
          <p:nvPr>
            <p:ph type="title"/>
          </p:nvPr>
        </p:nvSpPr>
        <p:spPr>
          <a:xfrm>
            <a:off x="657670" y="324624"/>
            <a:ext cx="4368602" cy="1340518"/>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100000"/>
              </a:lnSpc>
              <a:spcBef>
                <a:spcPts val="0"/>
              </a:spcBef>
              <a:spcAft>
                <a:spcPts val="0"/>
              </a:spcAft>
              <a:buClr>
                <a:schemeClr val="accent1"/>
              </a:buClr>
              <a:buSzPct val="100000"/>
              <a:buFont typeface="Calibri"/>
              <a:buNone/>
            </a:pPr>
            <a:br>
              <a:rPr b="1" lang="en-US" sz="1800">
                <a:latin typeface="Calibri"/>
                <a:ea typeface="Calibri"/>
                <a:cs typeface="Calibri"/>
                <a:sym typeface="Calibri"/>
              </a:rPr>
            </a:br>
            <a:br>
              <a:rPr b="1" lang="en-US" sz="1800">
                <a:latin typeface="Calibri"/>
                <a:ea typeface="Calibri"/>
                <a:cs typeface="Calibri"/>
                <a:sym typeface="Calibri"/>
              </a:rPr>
            </a:br>
            <a:br>
              <a:rPr b="1" lang="en-US" sz="1800">
                <a:latin typeface="Calibri"/>
                <a:ea typeface="Calibri"/>
                <a:cs typeface="Calibri"/>
                <a:sym typeface="Calibri"/>
              </a:rPr>
            </a:br>
            <a:br>
              <a:rPr b="1" lang="en-US" sz="1800">
                <a:latin typeface="Calibri"/>
                <a:ea typeface="Calibri"/>
                <a:cs typeface="Calibri"/>
                <a:sym typeface="Calibri"/>
              </a:rPr>
            </a:br>
            <a:r>
              <a:rPr b="1" lang="en-US" sz="2800">
                <a:solidFill>
                  <a:schemeClr val="dk1"/>
                </a:solidFill>
                <a:latin typeface="Calibri"/>
                <a:ea typeface="Calibri"/>
                <a:cs typeface="Calibri"/>
                <a:sym typeface="Calibri"/>
              </a:rPr>
              <a:t>Generics in Dart</a:t>
            </a:r>
            <a:endParaRPr sz="28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accent1"/>
              </a:buClr>
              <a:buSzPct val="100000"/>
              <a:buFont typeface="Calibri"/>
              <a:buNone/>
            </a:pPr>
            <a:br>
              <a:rPr lang="en-US" sz="1800">
                <a:latin typeface="Calibri"/>
                <a:ea typeface="Calibri"/>
                <a:cs typeface="Calibri"/>
                <a:sym typeface="Calibri"/>
              </a:rPr>
            </a:br>
            <a:endParaRPr sz="1800">
              <a:latin typeface="Calibri"/>
              <a:ea typeface="Calibri"/>
              <a:cs typeface="Calibri"/>
              <a:sym typeface="Calibri"/>
            </a:endParaRPr>
          </a:p>
        </p:txBody>
      </p:sp>
      <p:pic>
        <p:nvPicPr>
          <p:cNvPr descr="A person typing on a computer&#10;&#10;Description automatically generated" id="279" name="Google Shape;279;p17"/>
          <p:cNvPicPr preferRelativeResize="0"/>
          <p:nvPr/>
        </p:nvPicPr>
        <p:blipFill rotWithShape="1">
          <a:blip r:embed="rId3">
            <a:alphaModFix/>
          </a:blip>
          <a:srcRect b="4092" l="26063" r="18210" t="0"/>
          <a:stretch/>
        </p:blipFill>
        <p:spPr>
          <a:xfrm>
            <a:off x="6410352" y="1089664"/>
            <a:ext cx="4351492" cy="4999662"/>
          </a:xfrm>
          <a:prstGeom prst="ellipse">
            <a:avLst/>
          </a:prstGeom>
          <a:noFill/>
          <a:ln>
            <a:noFill/>
          </a:ln>
        </p:spPr>
      </p:pic>
      <p:sp>
        <p:nvSpPr>
          <p:cNvPr id="280" name="Google Shape;280;p17"/>
          <p:cNvSpPr/>
          <p:nvPr/>
        </p:nvSpPr>
        <p:spPr>
          <a:xfrm>
            <a:off x="727870" y="1665142"/>
            <a:ext cx="4594757" cy="4007994"/>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Generics allow you to write code that is reusable and type-safe.​</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Generic types are represented by type parameters that are declared with angle brackets (&lt;&gt;).​</a:t>
            </a:r>
            <a:endParaRPr b="0" i="0" sz="1800" u="none" cap="none" strike="noStrike">
              <a:solidFill>
                <a:srgbClr val="000000"/>
              </a:solidFill>
              <a:latin typeface="Arial"/>
              <a:ea typeface="Arial"/>
              <a:cs typeface="Arial"/>
              <a:sym typeface="Arial"/>
            </a:endParaRPr>
          </a:p>
          <a:p>
            <a:pPr indent="-184150" lvl="0" marL="285750" marR="0" rtl="0" algn="l">
              <a:lnSpc>
                <a:spcPct val="100000"/>
              </a:lnSpc>
              <a:spcBef>
                <a:spcPts val="0"/>
              </a:spcBef>
              <a:spcAft>
                <a:spcPts val="0"/>
              </a:spcAft>
              <a:buClr>
                <a:schemeClr val="dk1"/>
              </a:buClr>
              <a:buSzPts val="16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Generic classes and methods can be used with different types by specifying the type arguments.​</a:t>
            </a:r>
            <a:endParaRPr b="0" i="0" sz="1800" u="none" cap="none" strike="noStrike">
              <a:solidFill>
                <a:srgbClr val="000000"/>
              </a:solidFill>
              <a:latin typeface="Arial"/>
              <a:ea typeface="Arial"/>
              <a:cs typeface="Arial"/>
              <a:sym typeface="Arial"/>
            </a:endParaRPr>
          </a:p>
          <a:p>
            <a:pPr indent="-184150" lvl="0" marL="285750" marR="0" rtl="0" algn="l">
              <a:lnSpc>
                <a:spcPct val="100000"/>
              </a:lnSpc>
              <a:spcBef>
                <a:spcPts val="0"/>
              </a:spcBef>
              <a:spcAft>
                <a:spcPts val="0"/>
              </a:spcAft>
              <a:buClr>
                <a:schemeClr val="dk1"/>
              </a:buClr>
              <a:buSzPts val="1600"/>
              <a:buFont typeface="Arial"/>
              <a:buNone/>
            </a:pPr>
            <a:r>
              <a:t/>
            </a:r>
            <a:endParaRPr b="0" i="0" sz="1800" u="none" cap="none" strike="noStrike">
              <a:solidFill>
                <a:schemeClr val="dk1"/>
              </a:solidFill>
              <a:latin typeface="Calibri"/>
              <a:ea typeface="Calibri"/>
              <a:cs typeface="Calibri"/>
              <a:sym typeface="Calibri"/>
            </a:endParaRPr>
          </a:p>
        </p:txBody>
      </p:sp>
      <p:pic>
        <p:nvPicPr>
          <p:cNvPr descr="A blue and black logo&#10;&#10;Description automatically generated" id="281" name="Google Shape;281;p17"/>
          <p:cNvPicPr preferRelativeResize="0"/>
          <p:nvPr/>
        </p:nvPicPr>
        <p:blipFill rotWithShape="1">
          <a:blip r:embed="rId4">
            <a:alphaModFix/>
          </a:blip>
          <a:srcRect b="0" l="0" r="0" t="0"/>
          <a:stretch/>
        </p:blipFill>
        <p:spPr>
          <a:xfrm>
            <a:off x="-49167" y="5847008"/>
            <a:ext cx="1579403" cy="1174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500"/>
                                        <p:tgtEl>
                                          <p:spTgt spid="2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500"/>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500"/>
                                        <p:tgtEl>
                                          <p:spTgt spid="2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0" st="0"/>
                                            </p:txEl>
                                          </p:spTgt>
                                        </p:tgtEl>
                                        <p:attrNameLst>
                                          <p:attrName>style.visibility</p:attrName>
                                        </p:attrNameLst>
                                      </p:cBhvr>
                                      <p:to>
                                        <p:strVal val="visible"/>
                                      </p:to>
                                    </p:set>
                                    <p:animEffect filter="fade" transition="in">
                                      <p:cBhvr>
                                        <p:cTn dur="500"/>
                                        <p:tgtEl>
                                          <p:spTgt spid="28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1" st="1"/>
                                            </p:txEl>
                                          </p:spTgt>
                                        </p:tgtEl>
                                        <p:attrNameLst>
                                          <p:attrName>style.visibility</p:attrName>
                                        </p:attrNameLst>
                                      </p:cBhvr>
                                      <p:to>
                                        <p:strVal val="visible"/>
                                      </p:to>
                                    </p:set>
                                    <p:animEffect filter="fade" transition="in">
                                      <p:cBhvr>
                                        <p:cTn dur="500"/>
                                        <p:tgtEl>
                                          <p:spTgt spid="28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2" st="2"/>
                                            </p:txEl>
                                          </p:spTgt>
                                        </p:tgtEl>
                                        <p:attrNameLst>
                                          <p:attrName>style.visibility</p:attrName>
                                        </p:attrNameLst>
                                      </p:cBhvr>
                                      <p:to>
                                        <p:strVal val="visible"/>
                                      </p:to>
                                    </p:set>
                                    <p:animEffect filter="fade" transition="in">
                                      <p:cBhvr>
                                        <p:cTn dur="500"/>
                                        <p:tgtEl>
                                          <p:spTgt spid="28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3" st="3"/>
                                            </p:txEl>
                                          </p:spTgt>
                                        </p:tgtEl>
                                        <p:attrNameLst>
                                          <p:attrName>style.visibility</p:attrName>
                                        </p:attrNameLst>
                                      </p:cBhvr>
                                      <p:to>
                                        <p:strVal val="visible"/>
                                      </p:to>
                                    </p:set>
                                    <p:animEffect filter="fade" transition="in">
                                      <p:cBhvr>
                                        <p:cTn dur="500"/>
                                        <p:tgtEl>
                                          <p:spTgt spid="28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4" st="4"/>
                                            </p:txEl>
                                          </p:spTgt>
                                        </p:tgtEl>
                                        <p:attrNameLst>
                                          <p:attrName>style.visibility</p:attrName>
                                        </p:attrNameLst>
                                      </p:cBhvr>
                                      <p:to>
                                        <p:strVal val="visible"/>
                                      </p:to>
                                    </p:set>
                                    <p:animEffect filter="fade" transition="in">
                                      <p:cBhvr>
                                        <p:cTn dur="500"/>
                                        <p:tgtEl>
                                          <p:spTgt spid="28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0">
                                            <p:txEl>
                                              <p:pRg end="5" st="5"/>
                                            </p:txEl>
                                          </p:spTgt>
                                        </p:tgtEl>
                                        <p:attrNameLst>
                                          <p:attrName>style.visibility</p:attrName>
                                        </p:attrNameLst>
                                      </p:cBhvr>
                                      <p:to>
                                        <p:strVal val="visible"/>
                                      </p:to>
                                    </p:set>
                                    <p:animEffect filter="fade" transition="in">
                                      <p:cBhvr>
                                        <p:cTn dur="500"/>
                                        <p:tgtEl>
                                          <p:spTgt spid="280">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5" name="Shape 285"/>
        <p:cNvGrpSpPr/>
        <p:nvPr/>
      </p:nvGrpSpPr>
      <p:grpSpPr>
        <a:xfrm>
          <a:off x="0" y="0"/>
          <a:ext cx="0" cy="0"/>
          <a:chOff x="0" y="0"/>
          <a:chExt cx="0" cy="0"/>
        </a:xfrm>
      </p:grpSpPr>
      <p:sp>
        <p:nvSpPr>
          <p:cNvPr id="286" name="Google Shape;286;p18"/>
          <p:cNvSpPr txBox="1"/>
          <p:nvPr>
            <p:ph type="title"/>
          </p:nvPr>
        </p:nvSpPr>
        <p:spPr>
          <a:xfrm>
            <a:off x="685670" y="894230"/>
            <a:ext cx="5814240" cy="1399989"/>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1"/>
              </a:buClr>
              <a:buSzPts val="2800"/>
              <a:buFont typeface="Calibri"/>
              <a:buNone/>
            </a:pPr>
            <a:br>
              <a:rPr b="1" lang="en-US" sz="2800">
                <a:latin typeface="Calibri"/>
                <a:ea typeface="Calibri"/>
                <a:cs typeface="Calibri"/>
                <a:sym typeface="Calibri"/>
              </a:rPr>
            </a:br>
            <a:br>
              <a:rPr b="1" lang="en-US" sz="2800">
                <a:latin typeface="Calibri"/>
                <a:ea typeface="Calibri"/>
                <a:cs typeface="Calibri"/>
                <a:sym typeface="Calibri"/>
              </a:rPr>
            </a:br>
            <a:br>
              <a:rPr b="1" lang="en-US" sz="2800">
                <a:latin typeface="Calibri"/>
                <a:ea typeface="Calibri"/>
                <a:cs typeface="Calibri"/>
                <a:sym typeface="Calibri"/>
              </a:rPr>
            </a:br>
            <a:r>
              <a:rPr b="1" lang="en-US" sz="2800">
                <a:solidFill>
                  <a:schemeClr val="dk1"/>
                </a:solidFill>
                <a:latin typeface="Calibri"/>
                <a:ea typeface="Calibri"/>
                <a:cs typeface="Calibri"/>
                <a:sym typeface="Calibri"/>
              </a:rPr>
              <a:t>Effective Dart: Best Practices and Style Guide</a:t>
            </a:r>
            <a:endParaRPr sz="28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accent1"/>
              </a:buClr>
              <a:buSzPts val="2800"/>
              <a:buFont typeface="Calibri"/>
              <a:buNone/>
            </a:pPr>
            <a:br>
              <a:rPr lang="en-US" sz="2800">
                <a:latin typeface="Calibri"/>
                <a:ea typeface="Calibri"/>
                <a:cs typeface="Calibri"/>
                <a:sym typeface="Calibri"/>
              </a:rPr>
            </a:br>
            <a:endParaRPr sz="2800">
              <a:latin typeface="Calibri"/>
              <a:ea typeface="Calibri"/>
              <a:cs typeface="Calibri"/>
              <a:sym typeface="Calibri"/>
            </a:endParaRPr>
          </a:p>
        </p:txBody>
      </p:sp>
      <p:pic>
        <p:nvPicPr>
          <p:cNvPr descr="A grey letter with a white background&#10;&#10;Description automatically generated" id="287" name="Google Shape;287;p18"/>
          <p:cNvPicPr preferRelativeResize="0"/>
          <p:nvPr/>
        </p:nvPicPr>
        <p:blipFill rotWithShape="1">
          <a:blip r:embed="rId3">
            <a:alphaModFix/>
          </a:blip>
          <a:srcRect b="0" l="0" r="0" t="0"/>
          <a:stretch/>
        </p:blipFill>
        <p:spPr>
          <a:xfrm>
            <a:off x="3598616" y="5365413"/>
            <a:ext cx="2006419" cy="628612"/>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288" name="Google Shape;288;p18"/>
          <p:cNvSpPr/>
          <p:nvPr/>
        </p:nvSpPr>
        <p:spPr>
          <a:xfrm>
            <a:off x="935140" y="1818627"/>
            <a:ext cx="5087470" cy="3081617"/>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Write clean, readable, and maintainable code.​</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Follow consistent naming conventions.​</a:t>
            </a:r>
            <a:endParaRPr b="0" i="0" sz="1800" u="none" cap="none" strike="noStrike">
              <a:solidFill>
                <a:srgbClr val="000000"/>
              </a:solidFill>
              <a:latin typeface="Arial"/>
              <a:ea typeface="Arial"/>
              <a:cs typeface="Arial"/>
              <a:sym typeface="Arial"/>
            </a:endParaRPr>
          </a:p>
          <a:p>
            <a:pPr indent="-184150" lvl="0" marL="285750" marR="0" rtl="0" algn="l">
              <a:lnSpc>
                <a:spcPct val="100000"/>
              </a:lnSpc>
              <a:spcBef>
                <a:spcPts val="0"/>
              </a:spcBef>
              <a:spcAft>
                <a:spcPts val="0"/>
              </a:spcAft>
              <a:buClr>
                <a:schemeClr val="dk1"/>
              </a:buClr>
              <a:buSzPts val="16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Use comments to explain complex code.​</a:t>
            </a:r>
            <a:endParaRPr b="0" i="0" sz="1800" u="none" cap="none" strike="noStrike">
              <a:solidFill>
                <a:srgbClr val="000000"/>
              </a:solidFill>
              <a:latin typeface="Arial"/>
              <a:ea typeface="Arial"/>
              <a:cs typeface="Arial"/>
              <a:sym typeface="Arial"/>
            </a:endParaRPr>
          </a:p>
          <a:p>
            <a:pPr indent="-184150" lvl="0" marL="285750" marR="0" rtl="0" algn="l">
              <a:lnSpc>
                <a:spcPct val="100000"/>
              </a:lnSpc>
              <a:spcBef>
                <a:spcPts val="0"/>
              </a:spcBef>
              <a:spcAft>
                <a:spcPts val="0"/>
              </a:spcAft>
              <a:buClr>
                <a:schemeClr val="dk1"/>
              </a:buClr>
              <a:buSzPts val="16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Test your code thoroughly.​</a:t>
            </a:r>
            <a:endParaRPr b="0" i="0" sz="1800" u="none" cap="none" strike="noStrike">
              <a:solidFill>
                <a:srgbClr val="000000"/>
              </a:solidFill>
              <a:latin typeface="Arial"/>
              <a:ea typeface="Arial"/>
              <a:cs typeface="Arial"/>
              <a:sym typeface="Arial"/>
            </a:endParaRPr>
          </a:p>
          <a:p>
            <a:pPr indent="-184150" lvl="0" marL="28575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Calibri"/>
              <a:ea typeface="Calibri"/>
              <a:cs typeface="Calibri"/>
              <a:sym typeface="Calibri"/>
            </a:endParaRPr>
          </a:p>
        </p:txBody>
      </p:sp>
      <p:pic>
        <p:nvPicPr>
          <p:cNvPr descr="A screen shot of a computer program&#10;&#10;Description automatically generated" id="289" name="Google Shape;289;p18"/>
          <p:cNvPicPr preferRelativeResize="0"/>
          <p:nvPr/>
        </p:nvPicPr>
        <p:blipFill rotWithShape="1">
          <a:blip r:embed="rId4">
            <a:alphaModFix/>
          </a:blip>
          <a:srcRect b="0" l="0" r="0" t="0"/>
          <a:stretch/>
        </p:blipFill>
        <p:spPr>
          <a:xfrm>
            <a:off x="7399114" y="970210"/>
            <a:ext cx="3940531" cy="513223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pic>
        <p:nvPicPr>
          <p:cNvPr descr="A blue and black logo&#10;&#10;Description automatically generated" id="290" name="Google Shape;290;p18"/>
          <p:cNvPicPr preferRelativeResize="0"/>
          <p:nvPr/>
        </p:nvPicPr>
        <p:blipFill rotWithShape="1">
          <a:blip r:embed="rId5">
            <a:alphaModFix/>
          </a:blip>
          <a:srcRect b="0" l="0" r="0" t="0"/>
          <a:stretch/>
        </p:blipFill>
        <p:spPr>
          <a:xfrm>
            <a:off x="-49167" y="5847008"/>
            <a:ext cx="1579403" cy="1174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500"/>
                                        <p:tgtEl>
                                          <p:spTgt spid="2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500"/>
                                        <p:tgtEl>
                                          <p:spTgt spid="2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500"/>
                                        <p:tgtEl>
                                          <p:spTgt spid="2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500"/>
                                        <p:tgtEl>
                                          <p:spTgt spid="2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0" st="0"/>
                                            </p:txEl>
                                          </p:spTgt>
                                        </p:tgtEl>
                                        <p:attrNameLst>
                                          <p:attrName>style.visibility</p:attrName>
                                        </p:attrNameLst>
                                      </p:cBhvr>
                                      <p:to>
                                        <p:strVal val="visible"/>
                                      </p:to>
                                    </p:set>
                                    <p:animEffect filter="fade" transition="in">
                                      <p:cBhvr>
                                        <p:cTn dur="500"/>
                                        <p:tgtEl>
                                          <p:spTgt spid="2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1" st="1"/>
                                            </p:txEl>
                                          </p:spTgt>
                                        </p:tgtEl>
                                        <p:attrNameLst>
                                          <p:attrName>style.visibility</p:attrName>
                                        </p:attrNameLst>
                                      </p:cBhvr>
                                      <p:to>
                                        <p:strVal val="visible"/>
                                      </p:to>
                                    </p:set>
                                    <p:animEffect filter="fade" transition="in">
                                      <p:cBhvr>
                                        <p:cTn dur="500"/>
                                        <p:tgtEl>
                                          <p:spTgt spid="2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2" st="2"/>
                                            </p:txEl>
                                          </p:spTgt>
                                        </p:tgtEl>
                                        <p:attrNameLst>
                                          <p:attrName>style.visibility</p:attrName>
                                        </p:attrNameLst>
                                      </p:cBhvr>
                                      <p:to>
                                        <p:strVal val="visible"/>
                                      </p:to>
                                    </p:set>
                                    <p:animEffect filter="fade" transition="in">
                                      <p:cBhvr>
                                        <p:cTn dur="500"/>
                                        <p:tgtEl>
                                          <p:spTgt spid="2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3" st="3"/>
                                            </p:txEl>
                                          </p:spTgt>
                                        </p:tgtEl>
                                        <p:attrNameLst>
                                          <p:attrName>style.visibility</p:attrName>
                                        </p:attrNameLst>
                                      </p:cBhvr>
                                      <p:to>
                                        <p:strVal val="visible"/>
                                      </p:to>
                                    </p:set>
                                    <p:animEffect filter="fade" transition="in">
                                      <p:cBhvr>
                                        <p:cTn dur="500"/>
                                        <p:tgtEl>
                                          <p:spTgt spid="28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4" st="4"/>
                                            </p:txEl>
                                          </p:spTgt>
                                        </p:tgtEl>
                                        <p:attrNameLst>
                                          <p:attrName>style.visibility</p:attrName>
                                        </p:attrNameLst>
                                      </p:cBhvr>
                                      <p:to>
                                        <p:strVal val="visible"/>
                                      </p:to>
                                    </p:set>
                                    <p:animEffect filter="fade" transition="in">
                                      <p:cBhvr>
                                        <p:cTn dur="500"/>
                                        <p:tgtEl>
                                          <p:spTgt spid="28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5" st="5"/>
                                            </p:txEl>
                                          </p:spTgt>
                                        </p:tgtEl>
                                        <p:attrNameLst>
                                          <p:attrName>style.visibility</p:attrName>
                                        </p:attrNameLst>
                                      </p:cBhvr>
                                      <p:to>
                                        <p:strVal val="visible"/>
                                      </p:to>
                                    </p:set>
                                    <p:animEffect filter="fade" transition="in">
                                      <p:cBhvr>
                                        <p:cTn dur="500"/>
                                        <p:tgtEl>
                                          <p:spTgt spid="28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6" st="6"/>
                                            </p:txEl>
                                          </p:spTgt>
                                        </p:tgtEl>
                                        <p:attrNameLst>
                                          <p:attrName>style.visibility</p:attrName>
                                        </p:attrNameLst>
                                      </p:cBhvr>
                                      <p:to>
                                        <p:strVal val="visible"/>
                                      </p:to>
                                    </p:set>
                                    <p:animEffect filter="fade" transition="in">
                                      <p:cBhvr>
                                        <p:cTn dur="500"/>
                                        <p:tgtEl>
                                          <p:spTgt spid="288">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7" st="7"/>
                                            </p:txEl>
                                          </p:spTgt>
                                        </p:tgtEl>
                                        <p:attrNameLst>
                                          <p:attrName>style.visibility</p:attrName>
                                        </p:attrNameLst>
                                      </p:cBhvr>
                                      <p:to>
                                        <p:strVal val="visible"/>
                                      </p:to>
                                    </p:set>
                                    <p:animEffect filter="fade" transition="in">
                                      <p:cBhvr>
                                        <p:cTn dur="500"/>
                                        <p:tgtEl>
                                          <p:spTgt spid="288">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4" name="Shape 294"/>
        <p:cNvGrpSpPr/>
        <p:nvPr/>
      </p:nvGrpSpPr>
      <p:grpSpPr>
        <a:xfrm>
          <a:off x="0" y="0"/>
          <a:ext cx="0" cy="0"/>
          <a:chOff x="0" y="0"/>
          <a:chExt cx="0" cy="0"/>
        </a:xfrm>
      </p:grpSpPr>
      <p:sp>
        <p:nvSpPr>
          <p:cNvPr id="295" name="Google Shape;295;p19"/>
          <p:cNvSpPr txBox="1"/>
          <p:nvPr>
            <p:ph type="title"/>
          </p:nvPr>
        </p:nvSpPr>
        <p:spPr>
          <a:xfrm>
            <a:off x="2984253" y="149815"/>
            <a:ext cx="6994269" cy="1633443"/>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accent1"/>
              </a:buClr>
              <a:buSzPts val="2400"/>
              <a:buFont typeface="Bookman Old Style"/>
              <a:buNone/>
            </a:pPr>
            <a:br>
              <a:rPr b="1" lang="en-US" sz="2400">
                <a:latin typeface="Bookman Old Style"/>
                <a:ea typeface="Bookman Old Style"/>
                <a:cs typeface="Bookman Old Style"/>
                <a:sym typeface="Bookman Old Style"/>
              </a:rPr>
            </a:br>
            <a:br>
              <a:rPr b="1" lang="en-US" sz="2400">
                <a:latin typeface="Bookman Old Style"/>
                <a:ea typeface="Bookman Old Style"/>
                <a:cs typeface="Bookman Old Style"/>
                <a:sym typeface="Bookman Old Style"/>
              </a:rPr>
            </a:br>
            <a:br>
              <a:rPr b="1" lang="en-US" sz="2400">
                <a:latin typeface="Bookman Old Style"/>
                <a:ea typeface="Bookman Old Style"/>
                <a:cs typeface="Bookman Old Style"/>
                <a:sym typeface="Bookman Old Style"/>
              </a:rPr>
            </a:br>
            <a:br>
              <a:rPr b="1" lang="en-US" sz="2400">
                <a:latin typeface="Bookman Old Style"/>
                <a:ea typeface="Bookman Old Style"/>
                <a:cs typeface="Bookman Old Style"/>
                <a:sym typeface="Bookman Old Style"/>
              </a:rPr>
            </a:br>
            <a:br>
              <a:rPr b="1" lang="en-US" sz="2400">
                <a:latin typeface="Bookman Old Style"/>
                <a:ea typeface="Bookman Old Style"/>
                <a:cs typeface="Bookman Old Style"/>
                <a:sym typeface="Bookman Old Style"/>
              </a:rPr>
            </a:br>
            <a:r>
              <a:rPr b="1" lang="en-US" sz="2800">
                <a:solidFill>
                  <a:schemeClr val="dk1"/>
                </a:solidFill>
                <a:latin typeface="Calibri"/>
                <a:ea typeface="Calibri"/>
                <a:cs typeface="Calibri"/>
                <a:sym typeface="Calibri"/>
              </a:rPr>
              <a:t>     Advanced Data Structures in Dart</a:t>
            </a:r>
            <a:endParaRPr sz="28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accent1"/>
              </a:buClr>
              <a:buSzPts val="2400"/>
              <a:buFont typeface="Bookman Old Style"/>
              <a:buNone/>
            </a:pPr>
            <a:br>
              <a:rPr lang="en-US" sz="2400">
                <a:latin typeface="Bookman Old Style"/>
                <a:ea typeface="Bookman Old Style"/>
                <a:cs typeface="Bookman Old Style"/>
                <a:sym typeface="Bookman Old Style"/>
              </a:rPr>
            </a:br>
            <a:endParaRPr sz="2400">
              <a:solidFill>
                <a:schemeClr val="dk2"/>
              </a:solidFill>
              <a:latin typeface="Bookman Old Style"/>
              <a:ea typeface="Bookman Old Style"/>
              <a:cs typeface="Bookman Old Style"/>
              <a:sym typeface="Bookman Old Style"/>
            </a:endParaRPr>
          </a:p>
        </p:txBody>
      </p:sp>
      <p:pic>
        <p:nvPicPr>
          <p:cNvPr descr="A blue and black logo&#10;&#10;Description automatically generated" id="296" name="Google Shape;296;p19"/>
          <p:cNvPicPr preferRelativeResize="0"/>
          <p:nvPr/>
        </p:nvPicPr>
        <p:blipFill rotWithShape="1">
          <a:blip r:embed="rId3">
            <a:alphaModFix/>
          </a:blip>
          <a:srcRect b="0" l="0" r="0" t="0"/>
          <a:stretch/>
        </p:blipFill>
        <p:spPr>
          <a:xfrm>
            <a:off x="-49167" y="5847008"/>
            <a:ext cx="1579403" cy="1174125"/>
          </a:xfrm>
          <a:prstGeom prst="rect">
            <a:avLst/>
          </a:prstGeom>
          <a:noFill/>
          <a:ln>
            <a:noFill/>
          </a:ln>
        </p:spPr>
      </p:pic>
      <p:sp>
        <p:nvSpPr>
          <p:cNvPr id="297" name="Google Shape;297;p19"/>
          <p:cNvSpPr/>
          <p:nvPr/>
        </p:nvSpPr>
        <p:spPr>
          <a:xfrm>
            <a:off x="6068335" y="1254746"/>
            <a:ext cx="4445042" cy="2806921"/>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Calibri"/>
                <a:ea typeface="Calibri"/>
                <a:cs typeface="Calibri"/>
                <a:sym typeface="Calibri"/>
              </a:rPr>
              <a:t>Trees</a:t>
            </a:r>
            <a:r>
              <a:rPr b="0" i="0" lang="en-US" sz="1800" u="none" cap="none" strike="noStrike">
                <a:solidFill>
                  <a:schemeClr val="dk1"/>
                </a:solidFill>
                <a:latin typeface="Calibri"/>
                <a:ea typeface="Calibri"/>
                <a:cs typeface="Calibri"/>
                <a:sym typeface="Calibri"/>
              </a:rPr>
              <a: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Trees are hierarchical data structures that consist of nodes connected by edges.​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Dart provides the Tree class for representing and manipulating trees.​</a:t>
            </a:r>
            <a:endParaRPr b="0" i="0" sz="1800" u="none" cap="none" strike="noStrike">
              <a:solidFill>
                <a:srgbClr val="000000"/>
              </a:solidFill>
              <a:latin typeface="Arial"/>
              <a:ea typeface="Arial"/>
              <a:cs typeface="Arial"/>
              <a:sym typeface="Arial"/>
            </a:endParaRPr>
          </a:p>
        </p:txBody>
      </p:sp>
      <p:sp>
        <p:nvSpPr>
          <p:cNvPr id="298" name="Google Shape;298;p19"/>
          <p:cNvSpPr/>
          <p:nvPr/>
        </p:nvSpPr>
        <p:spPr>
          <a:xfrm>
            <a:off x="6068335" y="4218808"/>
            <a:ext cx="4445042" cy="2523186"/>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chemeClr val="dk1"/>
                </a:solidFill>
                <a:latin typeface="Calibri"/>
                <a:ea typeface="Calibri"/>
                <a:cs typeface="Calibri"/>
                <a:sym typeface="Calibri"/>
              </a:rPr>
              <a:t>Graphs</a:t>
            </a:r>
            <a:r>
              <a:rPr b="0" i="0" lang="en-US" sz="1800" u="none" cap="none" strike="noStrike">
                <a:solidFill>
                  <a:schemeClr val="dk1"/>
                </a:solidFill>
                <a:latin typeface="Calibri"/>
                <a:ea typeface="Calibri"/>
                <a:cs typeface="Calibri"/>
                <a:sym typeface="Calibri"/>
              </a:rPr>
              <a: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228600" lvl="0" marL="22860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Graphs are collections of nodes connected by edges.​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Dart provides the Graph class for representing and manipulating graphs.​</a:t>
            </a:r>
            <a:endParaRPr b="0" i="0" sz="1800" u="none" cap="none" strike="noStrike">
              <a:solidFill>
                <a:srgbClr val="000000"/>
              </a:solidFill>
              <a:latin typeface="Arial"/>
              <a:ea typeface="Arial"/>
              <a:cs typeface="Arial"/>
              <a:sym typeface="Arial"/>
            </a:endParaRPr>
          </a:p>
        </p:txBody>
      </p:sp>
      <p:pic>
        <p:nvPicPr>
          <p:cNvPr id="299" name="Google Shape;299;p19"/>
          <p:cNvPicPr preferRelativeResize="0"/>
          <p:nvPr/>
        </p:nvPicPr>
        <p:blipFill rotWithShape="1">
          <a:blip r:embed="rId4">
            <a:alphaModFix/>
          </a:blip>
          <a:srcRect b="0" l="0" r="0" t="0"/>
          <a:stretch/>
        </p:blipFill>
        <p:spPr>
          <a:xfrm>
            <a:off x="740534" y="1574389"/>
            <a:ext cx="4041827" cy="2487278"/>
          </a:xfrm>
          <a:prstGeom prst="rect">
            <a:avLst/>
          </a:prstGeom>
          <a:noFill/>
          <a:ln>
            <a:noFill/>
          </a:ln>
        </p:spPr>
      </p:pic>
      <p:pic>
        <p:nvPicPr>
          <p:cNvPr id="300" name="Google Shape;300;p19"/>
          <p:cNvPicPr preferRelativeResize="0"/>
          <p:nvPr/>
        </p:nvPicPr>
        <p:blipFill rotWithShape="1">
          <a:blip r:embed="rId5">
            <a:alphaModFix/>
          </a:blip>
          <a:srcRect b="0" l="0" r="0" t="0"/>
          <a:stretch/>
        </p:blipFill>
        <p:spPr>
          <a:xfrm>
            <a:off x="513201" y="3920747"/>
            <a:ext cx="5327801" cy="269425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500"/>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500"/>
                                        <p:tgtEl>
                                          <p:spTgt spid="2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0" st="0"/>
                                            </p:txEl>
                                          </p:spTgt>
                                        </p:tgtEl>
                                        <p:attrNameLst>
                                          <p:attrName>style.visibility</p:attrName>
                                        </p:attrNameLst>
                                      </p:cBhvr>
                                      <p:to>
                                        <p:strVal val="visible"/>
                                      </p:to>
                                    </p:set>
                                    <p:animEffect filter="fade" transition="in">
                                      <p:cBhvr>
                                        <p:cTn dur="500"/>
                                        <p:tgtEl>
                                          <p:spTgt spid="2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1" st="1"/>
                                            </p:txEl>
                                          </p:spTgt>
                                        </p:tgtEl>
                                        <p:attrNameLst>
                                          <p:attrName>style.visibility</p:attrName>
                                        </p:attrNameLst>
                                      </p:cBhvr>
                                      <p:to>
                                        <p:strVal val="visible"/>
                                      </p:to>
                                    </p:set>
                                    <p:animEffect filter="fade" transition="in">
                                      <p:cBhvr>
                                        <p:cTn dur="500"/>
                                        <p:tgtEl>
                                          <p:spTgt spid="2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2" st="2"/>
                                            </p:txEl>
                                          </p:spTgt>
                                        </p:tgtEl>
                                        <p:attrNameLst>
                                          <p:attrName>style.visibility</p:attrName>
                                        </p:attrNameLst>
                                      </p:cBhvr>
                                      <p:to>
                                        <p:strVal val="visible"/>
                                      </p:to>
                                    </p:set>
                                    <p:animEffect filter="fade" transition="in">
                                      <p:cBhvr>
                                        <p:cTn dur="500"/>
                                        <p:tgtEl>
                                          <p:spTgt spid="2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3" st="3"/>
                                            </p:txEl>
                                          </p:spTgt>
                                        </p:tgtEl>
                                        <p:attrNameLst>
                                          <p:attrName>style.visibility</p:attrName>
                                        </p:attrNameLst>
                                      </p:cBhvr>
                                      <p:to>
                                        <p:strVal val="visible"/>
                                      </p:to>
                                    </p:set>
                                    <p:animEffect filter="fade" transition="in">
                                      <p:cBhvr>
                                        <p:cTn dur="500"/>
                                        <p:tgtEl>
                                          <p:spTgt spid="2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xEl>
                                              <p:pRg end="4" st="4"/>
                                            </p:txEl>
                                          </p:spTgt>
                                        </p:tgtEl>
                                        <p:attrNameLst>
                                          <p:attrName>style.visibility</p:attrName>
                                        </p:attrNameLst>
                                      </p:cBhvr>
                                      <p:to>
                                        <p:strVal val="visible"/>
                                      </p:to>
                                    </p:set>
                                    <p:animEffect filter="fade" transition="in">
                                      <p:cBhvr>
                                        <p:cTn dur="500"/>
                                        <p:tgtEl>
                                          <p:spTgt spid="2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500"/>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500"/>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500"/>
                                        <p:tgtEl>
                                          <p:spTgt spid="3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500"/>
                                        <p:tgtEl>
                                          <p:spTgt spid="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4" name="Shape 304"/>
        <p:cNvGrpSpPr/>
        <p:nvPr/>
      </p:nvGrpSpPr>
      <p:grpSpPr>
        <a:xfrm>
          <a:off x="0" y="0"/>
          <a:ext cx="0" cy="0"/>
          <a:chOff x="0" y="0"/>
          <a:chExt cx="0" cy="0"/>
        </a:xfrm>
      </p:grpSpPr>
      <p:sp>
        <p:nvSpPr>
          <p:cNvPr id="305" name="Google Shape;305;p20"/>
          <p:cNvSpPr txBox="1"/>
          <p:nvPr>
            <p:ph type="title"/>
          </p:nvPr>
        </p:nvSpPr>
        <p:spPr>
          <a:xfrm>
            <a:off x="788266" y="490266"/>
            <a:ext cx="3816095" cy="1938076"/>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accent1"/>
              </a:buClr>
              <a:buSzPts val="2800"/>
              <a:buFont typeface="Calibri"/>
              <a:buNone/>
            </a:pPr>
            <a:r>
              <a:rPr b="1" lang="en-US" sz="2800">
                <a:latin typeface="Calibri"/>
                <a:ea typeface="Calibri"/>
                <a:cs typeface="Calibri"/>
                <a:sym typeface="Calibri"/>
              </a:rPr>
              <a:t> </a:t>
            </a:r>
            <a:r>
              <a:rPr b="1" lang="en-US" sz="2800">
                <a:solidFill>
                  <a:schemeClr val="dk1"/>
                </a:solidFill>
                <a:latin typeface="Calibri"/>
                <a:ea typeface="Calibri"/>
                <a:cs typeface="Calibri"/>
                <a:sym typeface="Calibri"/>
              </a:rPr>
              <a:t>Performance Optimization in Dart</a:t>
            </a:r>
            <a:endParaRPr sz="2800">
              <a:solidFill>
                <a:schemeClr val="dk1"/>
              </a:solidFill>
              <a:latin typeface="Calibri"/>
              <a:ea typeface="Calibri"/>
              <a:cs typeface="Calibri"/>
              <a:sym typeface="Calibri"/>
            </a:endParaRPr>
          </a:p>
        </p:txBody>
      </p:sp>
      <p:pic>
        <p:nvPicPr>
          <p:cNvPr descr="A black background with white text&#10;&#10;Description automatically generated" id="306" name="Google Shape;306;p20"/>
          <p:cNvPicPr preferRelativeResize="0"/>
          <p:nvPr/>
        </p:nvPicPr>
        <p:blipFill rotWithShape="1">
          <a:blip r:embed="rId3">
            <a:alphaModFix/>
          </a:blip>
          <a:srcRect b="0" l="0" r="0" t="0"/>
          <a:stretch/>
        </p:blipFill>
        <p:spPr>
          <a:xfrm>
            <a:off x="9489392" y="5031187"/>
            <a:ext cx="2419240" cy="2522461"/>
          </a:xfrm>
          <a:prstGeom prst="rect">
            <a:avLst/>
          </a:prstGeom>
          <a:noFill/>
          <a:ln>
            <a:noFill/>
          </a:ln>
        </p:spPr>
      </p:pic>
      <p:sp>
        <p:nvSpPr>
          <p:cNvPr id="307" name="Google Shape;307;p20"/>
          <p:cNvSpPr/>
          <p:nvPr/>
        </p:nvSpPr>
        <p:spPr>
          <a:xfrm>
            <a:off x="1006950" y="2014572"/>
            <a:ext cx="3709147" cy="3731558"/>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228600" lvl="0" marL="22860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Identify and eliminate performance bottlenecks.​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28600" lvl="0" marL="22860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Use efficient data structures and algorithms.​</a:t>
            </a:r>
            <a:endParaRPr b="0" i="0" sz="1800" u="none" cap="none" strike="noStrike">
              <a:solidFill>
                <a:srgbClr val="000000"/>
              </a:solidFill>
              <a:latin typeface="Arial"/>
              <a:ea typeface="Arial"/>
              <a:cs typeface="Arial"/>
              <a:sym typeface="Arial"/>
            </a:endParaRPr>
          </a:p>
          <a:p>
            <a:pPr indent="-127000" lvl="0" marL="228600" marR="0" rtl="0" algn="l">
              <a:lnSpc>
                <a:spcPct val="100000"/>
              </a:lnSpc>
              <a:spcBef>
                <a:spcPts val="0"/>
              </a:spcBef>
              <a:spcAft>
                <a:spcPts val="0"/>
              </a:spcAft>
              <a:buClr>
                <a:schemeClr val="dk1"/>
              </a:buClr>
              <a:buSzPts val="1600"/>
              <a:buFont typeface="Arial"/>
              <a:buNone/>
            </a:pPr>
            <a:r>
              <a:t/>
            </a:r>
            <a:endParaRPr b="0" i="0" sz="1800" u="none" cap="none" strike="noStrike">
              <a:solidFill>
                <a:schemeClr val="dk1"/>
              </a:solidFill>
              <a:latin typeface="Calibri"/>
              <a:ea typeface="Calibri"/>
              <a:cs typeface="Calibri"/>
              <a:sym typeface="Calibri"/>
            </a:endParaRPr>
          </a:p>
          <a:p>
            <a:pPr indent="-228600" lvl="0" marL="22860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Optimize code for the target platform.​</a:t>
            </a:r>
            <a:endParaRPr b="0" i="0" sz="1800" u="none" cap="none" strike="noStrike">
              <a:solidFill>
                <a:srgbClr val="000000"/>
              </a:solidFill>
              <a:latin typeface="Arial"/>
              <a:ea typeface="Arial"/>
              <a:cs typeface="Arial"/>
              <a:sym typeface="Arial"/>
            </a:endParaRPr>
          </a:p>
          <a:p>
            <a:pPr indent="-127000" lvl="0" marL="228600" marR="0" rtl="0" algn="l">
              <a:lnSpc>
                <a:spcPct val="100000"/>
              </a:lnSpc>
              <a:spcBef>
                <a:spcPts val="0"/>
              </a:spcBef>
              <a:spcAft>
                <a:spcPts val="0"/>
              </a:spcAft>
              <a:buClr>
                <a:schemeClr val="dk1"/>
              </a:buClr>
              <a:buSzPts val="1600"/>
              <a:buFont typeface="Arial"/>
              <a:buNone/>
            </a:pPr>
            <a:r>
              <a:t/>
            </a:r>
            <a:endParaRPr b="0" i="0" sz="1600" u="none" cap="none" strike="noStrike">
              <a:solidFill>
                <a:srgbClr val="404040"/>
              </a:solidFill>
              <a:latin typeface="Bookman Old Style"/>
              <a:ea typeface="Bookman Old Style"/>
              <a:cs typeface="Bookman Old Style"/>
              <a:sym typeface="Bookman Old Style"/>
            </a:endParaRPr>
          </a:p>
        </p:txBody>
      </p:sp>
      <p:pic>
        <p:nvPicPr>
          <p:cNvPr descr="A person standing next to a computer&#10;&#10;Description automatically generated" id="308" name="Google Shape;308;p20"/>
          <p:cNvPicPr preferRelativeResize="0"/>
          <p:nvPr/>
        </p:nvPicPr>
        <p:blipFill rotWithShape="1">
          <a:blip r:embed="rId4">
            <a:alphaModFix/>
          </a:blip>
          <a:srcRect b="0" l="0" r="0" t="0"/>
          <a:stretch/>
        </p:blipFill>
        <p:spPr>
          <a:xfrm>
            <a:off x="5369417" y="1629177"/>
            <a:ext cx="4114800" cy="4114800"/>
          </a:xfrm>
          <a:prstGeom prst="rect">
            <a:avLst/>
          </a:prstGeom>
          <a:noFill/>
          <a:ln>
            <a:noFill/>
          </a:ln>
        </p:spPr>
      </p:pic>
      <p:pic>
        <p:nvPicPr>
          <p:cNvPr descr="A blue and black logo&#10;&#10;Description automatically generated" id="309" name="Google Shape;309;p20"/>
          <p:cNvPicPr preferRelativeResize="0"/>
          <p:nvPr/>
        </p:nvPicPr>
        <p:blipFill rotWithShape="1">
          <a:blip r:embed="rId5">
            <a:alphaModFix/>
          </a:blip>
          <a:srcRect b="0" l="0" r="0" t="0"/>
          <a:stretch/>
        </p:blipFill>
        <p:spPr>
          <a:xfrm>
            <a:off x="-49167" y="5847008"/>
            <a:ext cx="1579403" cy="1174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500"/>
                                        <p:tgtEl>
                                          <p:spTgt spid="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500"/>
                                        <p:tgtEl>
                                          <p:spTgt spid="3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500"/>
                                        <p:tgtEl>
                                          <p:spTgt spid="3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500"/>
                                        <p:tgtEl>
                                          <p:spTgt spid="3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0" st="0"/>
                                            </p:txEl>
                                          </p:spTgt>
                                        </p:tgtEl>
                                        <p:attrNameLst>
                                          <p:attrName>style.visibility</p:attrName>
                                        </p:attrNameLst>
                                      </p:cBhvr>
                                      <p:to>
                                        <p:strVal val="visible"/>
                                      </p:to>
                                    </p:set>
                                    <p:animEffect filter="fade" transition="in">
                                      <p:cBhvr>
                                        <p:cTn dur="500"/>
                                        <p:tgtEl>
                                          <p:spTgt spid="30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1" st="1"/>
                                            </p:txEl>
                                          </p:spTgt>
                                        </p:tgtEl>
                                        <p:attrNameLst>
                                          <p:attrName>style.visibility</p:attrName>
                                        </p:attrNameLst>
                                      </p:cBhvr>
                                      <p:to>
                                        <p:strVal val="visible"/>
                                      </p:to>
                                    </p:set>
                                    <p:animEffect filter="fade" transition="in">
                                      <p:cBhvr>
                                        <p:cTn dur="500"/>
                                        <p:tgtEl>
                                          <p:spTgt spid="30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2" st="2"/>
                                            </p:txEl>
                                          </p:spTgt>
                                        </p:tgtEl>
                                        <p:attrNameLst>
                                          <p:attrName>style.visibility</p:attrName>
                                        </p:attrNameLst>
                                      </p:cBhvr>
                                      <p:to>
                                        <p:strVal val="visible"/>
                                      </p:to>
                                    </p:set>
                                    <p:animEffect filter="fade" transition="in">
                                      <p:cBhvr>
                                        <p:cTn dur="500"/>
                                        <p:tgtEl>
                                          <p:spTgt spid="30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3" st="3"/>
                                            </p:txEl>
                                          </p:spTgt>
                                        </p:tgtEl>
                                        <p:attrNameLst>
                                          <p:attrName>style.visibility</p:attrName>
                                        </p:attrNameLst>
                                      </p:cBhvr>
                                      <p:to>
                                        <p:strVal val="visible"/>
                                      </p:to>
                                    </p:set>
                                    <p:animEffect filter="fade" transition="in">
                                      <p:cBhvr>
                                        <p:cTn dur="500"/>
                                        <p:tgtEl>
                                          <p:spTgt spid="30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4" st="4"/>
                                            </p:txEl>
                                          </p:spTgt>
                                        </p:tgtEl>
                                        <p:attrNameLst>
                                          <p:attrName>style.visibility</p:attrName>
                                        </p:attrNameLst>
                                      </p:cBhvr>
                                      <p:to>
                                        <p:strVal val="visible"/>
                                      </p:to>
                                    </p:set>
                                    <p:animEffect filter="fade" transition="in">
                                      <p:cBhvr>
                                        <p:cTn dur="500"/>
                                        <p:tgtEl>
                                          <p:spTgt spid="30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7">
                                            <p:txEl>
                                              <p:pRg end="5" st="5"/>
                                            </p:txEl>
                                          </p:spTgt>
                                        </p:tgtEl>
                                        <p:attrNameLst>
                                          <p:attrName>style.visibility</p:attrName>
                                        </p:attrNameLst>
                                      </p:cBhvr>
                                      <p:to>
                                        <p:strVal val="visible"/>
                                      </p:to>
                                    </p:set>
                                    <p:animEffect filter="fade" transition="in">
                                      <p:cBhvr>
                                        <p:cTn dur="500"/>
                                        <p:tgtEl>
                                          <p:spTgt spid="307">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8" name="Shape 138"/>
        <p:cNvGrpSpPr/>
        <p:nvPr/>
      </p:nvGrpSpPr>
      <p:grpSpPr>
        <a:xfrm>
          <a:off x="0" y="0"/>
          <a:ext cx="0" cy="0"/>
          <a:chOff x="0" y="0"/>
          <a:chExt cx="0" cy="0"/>
        </a:xfrm>
      </p:grpSpPr>
      <p:sp>
        <p:nvSpPr>
          <p:cNvPr id="139" name="Google Shape;139;p2"/>
          <p:cNvSpPr txBox="1"/>
          <p:nvPr>
            <p:ph type="title"/>
          </p:nvPr>
        </p:nvSpPr>
        <p:spPr>
          <a:xfrm>
            <a:off x="830151" y="76393"/>
            <a:ext cx="3822189" cy="1211996"/>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accent1"/>
              </a:buClr>
              <a:buSzPts val="2800"/>
              <a:buFont typeface="Arial"/>
              <a:buNone/>
            </a:pPr>
            <a:br>
              <a:rPr b="1" lang="en-US" sz="2800">
                <a:latin typeface="Arial"/>
                <a:ea typeface="Arial"/>
                <a:cs typeface="Arial"/>
                <a:sym typeface="Arial"/>
              </a:rPr>
            </a:br>
            <a:r>
              <a:rPr b="1" lang="en-US" sz="2800">
                <a:solidFill>
                  <a:schemeClr val="dk1"/>
                </a:solidFill>
                <a:latin typeface="Calibri"/>
                <a:ea typeface="Calibri"/>
                <a:cs typeface="Calibri"/>
                <a:sym typeface="Calibri"/>
              </a:rPr>
              <a:t>Introduction</a:t>
            </a:r>
            <a:br>
              <a:rPr b="1" lang="en-US" sz="2800">
                <a:latin typeface="Calibri"/>
                <a:ea typeface="Calibri"/>
                <a:cs typeface="Calibri"/>
                <a:sym typeface="Calibri"/>
              </a:rPr>
            </a:br>
            <a:br>
              <a:rPr b="1" lang="en-US" sz="2800">
                <a:latin typeface="Arial"/>
                <a:ea typeface="Arial"/>
                <a:cs typeface="Arial"/>
                <a:sym typeface="Arial"/>
              </a:rPr>
            </a:br>
            <a:endParaRPr b="1" sz="2800">
              <a:latin typeface="Arial"/>
              <a:ea typeface="Arial"/>
              <a:cs typeface="Arial"/>
              <a:sym typeface="Arial"/>
            </a:endParaRPr>
          </a:p>
          <a:p>
            <a:pPr indent="0" lvl="0" marL="0" rtl="0" algn="l">
              <a:lnSpc>
                <a:spcPct val="100000"/>
              </a:lnSpc>
              <a:spcBef>
                <a:spcPts val="0"/>
              </a:spcBef>
              <a:spcAft>
                <a:spcPts val="0"/>
              </a:spcAft>
              <a:buClr>
                <a:schemeClr val="accent1"/>
              </a:buClr>
              <a:buSzPts val="2800"/>
              <a:buFont typeface="Arial"/>
              <a:buNone/>
            </a:pPr>
            <a:br>
              <a:rPr lang="en-US" sz="2800">
                <a:latin typeface="Arial"/>
                <a:ea typeface="Arial"/>
                <a:cs typeface="Arial"/>
                <a:sym typeface="Arial"/>
              </a:rPr>
            </a:br>
            <a:endParaRPr sz="2800">
              <a:latin typeface="Arial"/>
              <a:ea typeface="Arial"/>
              <a:cs typeface="Arial"/>
              <a:sym typeface="Arial"/>
            </a:endParaRPr>
          </a:p>
        </p:txBody>
      </p:sp>
      <p:pic>
        <p:nvPicPr>
          <p:cNvPr descr="A person looking at a computer screen&#10;&#10;Description automatically generated" id="140" name="Google Shape;140;p2"/>
          <p:cNvPicPr preferRelativeResize="0"/>
          <p:nvPr/>
        </p:nvPicPr>
        <p:blipFill rotWithShape="1">
          <a:blip r:embed="rId3">
            <a:alphaModFix/>
          </a:blip>
          <a:srcRect b="0" l="0" r="0" t="0"/>
          <a:stretch/>
        </p:blipFill>
        <p:spPr>
          <a:xfrm>
            <a:off x="6059606" y="2271658"/>
            <a:ext cx="5088534" cy="3129911"/>
          </a:xfrm>
          <a:prstGeom prst="snip2DiagRect">
            <a:avLst>
              <a:gd fmla="val 0" name="adj1"/>
              <a:gd fmla="val 16667" name="adj2"/>
            </a:avLst>
          </a:prstGeom>
          <a:solidFill>
            <a:srgbClr val="ECECEC"/>
          </a:solidFill>
          <a:ln cap="sq" cmpd="sng" w="88900">
            <a:solidFill>
              <a:srgbClr val="FFFFFF"/>
            </a:solidFill>
            <a:prstDash val="solid"/>
            <a:miter lim="800000"/>
            <a:headEnd len="sm" w="sm" type="none"/>
            <a:tailEnd len="sm" w="sm" type="none"/>
          </a:ln>
          <a:effectLst>
            <a:outerShdw blurRad="88900" rotWithShape="0" algn="tl">
              <a:srgbClr val="000000">
                <a:alpha val="44313"/>
              </a:srgbClr>
            </a:outerShdw>
          </a:effectLst>
        </p:spPr>
      </p:pic>
      <p:pic>
        <p:nvPicPr>
          <p:cNvPr descr="A blue and black logo&#10;&#10;Description automatically generated" id="141" name="Google Shape;141;p2"/>
          <p:cNvPicPr preferRelativeResize="0"/>
          <p:nvPr/>
        </p:nvPicPr>
        <p:blipFill rotWithShape="1">
          <a:blip r:embed="rId4">
            <a:alphaModFix/>
          </a:blip>
          <a:srcRect b="0" l="0" r="0" t="0"/>
          <a:stretch/>
        </p:blipFill>
        <p:spPr>
          <a:xfrm>
            <a:off x="-49167" y="5847008"/>
            <a:ext cx="1579403" cy="1174125"/>
          </a:xfrm>
          <a:prstGeom prst="rect">
            <a:avLst/>
          </a:prstGeom>
          <a:noFill/>
          <a:ln>
            <a:noFill/>
          </a:ln>
        </p:spPr>
      </p:pic>
      <p:sp>
        <p:nvSpPr>
          <p:cNvPr id="142" name="Google Shape;142;p2"/>
          <p:cNvSpPr/>
          <p:nvPr/>
        </p:nvSpPr>
        <p:spPr>
          <a:xfrm>
            <a:off x="1061911" y="1119116"/>
            <a:ext cx="4383545" cy="2552131"/>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Asynchronous Programming:</a:t>
            </a:r>
            <a:endParaRPr/>
          </a:p>
          <a:p>
            <a:pPr indent="-184150" lvl="0" marL="285750" marR="0" rtl="0" algn="l">
              <a:lnSpc>
                <a:spcPct val="100000"/>
              </a:lnSpc>
              <a:spcBef>
                <a:spcPts val="0"/>
              </a:spcBef>
              <a:spcAft>
                <a:spcPts val="0"/>
              </a:spcAft>
              <a:buClr>
                <a:schemeClr val="dk1"/>
              </a:buClr>
              <a:buSzPts val="16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Asynchronous programming is crucial for responsive apps.​</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Dart offers powerful async features like Futures and Streams.​</a:t>
            </a:r>
            <a:endParaRPr b="0" i="0" sz="1800" u="none" cap="none" strike="noStrike">
              <a:solidFill>
                <a:srgbClr val="000000"/>
              </a:solidFill>
              <a:latin typeface="Arial"/>
              <a:ea typeface="Arial"/>
              <a:cs typeface="Arial"/>
              <a:sym typeface="Arial"/>
            </a:endParaRPr>
          </a:p>
        </p:txBody>
      </p:sp>
      <p:sp>
        <p:nvSpPr>
          <p:cNvPr id="143" name="Google Shape;143;p2"/>
          <p:cNvSpPr/>
          <p:nvPr/>
        </p:nvSpPr>
        <p:spPr>
          <a:xfrm>
            <a:off x="1061909" y="3807725"/>
            <a:ext cx="4383547" cy="2511187"/>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Collections in Dart:</a:t>
            </a:r>
            <a:endParaRPr/>
          </a:p>
          <a:p>
            <a:pPr indent="-127000" lvl="0" marL="228600" marR="0" rtl="0" algn="l">
              <a:lnSpc>
                <a:spcPct val="100000"/>
              </a:lnSpc>
              <a:spcBef>
                <a:spcPts val="0"/>
              </a:spcBef>
              <a:spcAft>
                <a:spcPts val="0"/>
              </a:spcAft>
              <a:buClr>
                <a:schemeClr val="dk1"/>
              </a:buClr>
              <a:buSzPts val="1600"/>
              <a:buFont typeface="Arial"/>
              <a:buNone/>
            </a:pPr>
            <a:r>
              <a:t/>
            </a:r>
            <a:endParaRPr b="0" i="0" sz="1800" u="none" cap="none" strike="noStrike">
              <a:solidFill>
                <a:schemeClr val="dk1"/>
              </a:solidFill>
              <a:latin typeface="Calibri"/>
              <a:ea typeface="Calibri"/>
              <a:cs typeface="Calibri"/>
              <a:sym typeface="Calibri"/>
            </a:endParaRPr>
          </a:p>
          <a:p>
            <a:pPr indent="-228600" lvl="0" marL="22860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Collections are essential for managing    data.​</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228600" lvl="0" marL="22860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Dart supports various collections like lists, sets, maps, and queues.​</a:t>
            </a:r>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5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9"/>
                                        </p:tgtEl>
                                        <p:attrNameLst>
                                          <p:attrName>style.visibility</p:attrName>
                                        </p:attrNameLst>
                                      </p:cBhvr>
                                      <p:to>
                                        <p:strVal val="visible"/>
                                      </p:to>
                                    </p:set>
                                    <p:animEffect filter="fade" transition="in">
                                      <p:cBhvr>
                                        <p:cTn dur="500"/>
                                        <p:tgtEl>
                                          <p:spTgt spid="1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5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5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5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animEffect filter="fade" transition="in">
                                      <p:cBhvr>
                                        <p:cTn dur="500"/>
                                        <p:tgtEl>
                                          <p:spTgt spid="14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1" st="1"/>
                                            </p:txEl>
                                          </p:spTgt>
                                        </p:tgtEl>
                                        <p:attrNameLst>
                                          <p:attrName>style.visibility</p:attrName>
                                        </p:attrNameLst>
                                      </p:cBhvr>
                                      <p:to>
                                        <p:strVal val="visible"/>
                                      </p:to>
                                    </p:set>
                                    <p:animEffect filter="fade" transition="in">
                                      <p:cBhvr>
                                        <p:cTn dur="500"/>
                                        <p:tgtEl>
                                          <p:spTgt spid="14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2" st="2"/>
                                            </p:txEl>
                                          </p:spTgt>
                                        </p:tgtEl>
                                        <p:attrNameLst>
                                          <p:attrName>style.visibility</p:attrName>
                                        </p:attrNameLst>
                                      </p:cBhvr>
                                      <p:to>
                                        <p:strVal val="visible"/>
                                      </p:to>
                                    </p:set>
                                    <p:animEffect filter="fade" transition="in">
                                      <p:cBhvr>
                                        <p:cTn dur="500"/>
                                        <p:tgtEl>
                                          <p:spTgt spid="14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3" st="3"/>
                                            </p:txEl>
                                          </p:spTgt>
                                        </p:tgtEl>
                                        <p:attrNameLst>
                                          <p:attrName>style.visibility</p:attrName>
                                        </p:attrNameLst>
                                      </p:cBhvr>
                                      <p:to>
                                        <p:strVal val="visible"/>
                                      </p:to>
                                    </p:set>
                                    <p:animEffect filter="fade" transition="in">
                                      <p:cBhvr>
                                        <p:cTn dur="500"/>
                                        <p:tgtEl>
                                          <p:spTgt spid="14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4" st="4"/>
                                            </p:txEl>
                                          </p:spTgt>
                                        </p:tgtEl>
                                        <p:attrNameLst>
                                          <p:attrName>style.visibility</p:attrName>
                                        </p:attrNameLst>
                                      </p:cBhvr>
                                      <p:to>
                                        <p:strVal val="visible"/>
                                      </p:to>
                                    </p:set>
                                    <p:animEffect filter="fade" transition="in">
                                      <p:cBhvr>
                                        <p:cTn dur="500"/>
                                        <p:tgtEl>
                                          <p:spTgt spid="14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xEl>
                                              <p:pRg end="5" st="5"/>
                                            </p:txEl>
                                          </p:spTgt>
                                        </p:tgtEl>
                                        <p:attrNameLst>
                                          <p:attrName>style.visibility</p:attrName>
                                        </p:attrNameLst>
                                      </p:cBhvr>
                                      <p:to>
                                        <p:strVal val="visible"/>
                                      </p:to>
                                    </p:set>
                                    <p:animEffect filter="fade" transition="in">
                                      <p:cBhvr>
                                        <p:cTn dur="500"/>
                                        <p:tgtEl>
                                          <p:spTgt spid="14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3" name="Shape 313"/>
        <p:cNvGrpSpPr/>
        <p:nvPr/>
      </p:nvGrpSpPr>
      <p:grpSpPr>
        <a:xfrm>
          <a:off x="0" y="0"/>
          <a:ext cx="0" cy="0"/>
          <a:chOff x="0" y="0"/>
          <a:chExt cx="0" cy="0"/>
        </a:xfrm>
      </p:grpSpPr>
      <p:pic>
        <p:nvPicPr>
          <p:cNvPr id="314" name="Google Shape;314;p21"/>
          <p:cNvPicPr preferRelativeResize="0"/>
          <p:nvPr/>
        </p:nvPicPr>
        <p:blipFill rotWithShape="1">
          <a:blip r:embed="rId3">
            <a:alphaModFix/>
          </a:blip>
          <a:srcRect b="17644" l="11583" r="25506" t="19243"/>
          <a:stretch/>
        </p:blipFill>
        <p:spPr>
          <a:xfrm>
            <a:off x="6905767" y="1864545"/>
            <a:ext cx="3439236" cy="3698543"/>
          </a:xfrm>
          <a:prstGeom prst="rect">
            <a:avLst/>
          </a:prstGeom>
          <a:solidFill>
            <a:srgbClr val="ECECEC"/>
          </a:solidFill>
          <a:ln cap="rnd" cmpd="sng" w="190500">
            <a:solidFill>
              <a:srgbClr val="FFFFFF"/>
            </a:solidFill>
            <a:prstDash val="solid"/>
            <a:round/>
            <a:headEnd len="sm" w="sm" type="none"/>
            <a:tailEnd len="sm" w="sm" type="none"/>
          </a:ln>
          <a:effectLst>
            <a:outerShdw blurRad="36195" rotWithShape="0" algn="tl" dir="11400000" dist="12700">
              <a:srgbClr val="000000">
                <a:alpha val="32549"/>
              </a:srgbClr>
            </a:outerShdw>
          </a:effectLst>
        </p:spPr>
      </p:pic>
      <p:sp>
        <p:nvSpPr>
          <p:cNvPr id="315" name="Google Shape;315;p21"/>
          <p:cNvSpPr txBox="1"/>
          <p:nvPr>
            <p:ph type="title"/>
          </p:nvPr>
        </p:nvSpPr>
        <p:spPr>
          <a:xfrm>
            <a:off x="297803" y="456597"/>
            <a:ext cx="4832802" cy="795349"/>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dk1"/>
              </a:buClr>
              <a:buSzPts val="2800"/>
              <a:buFont typeface="Calibri"/>
              <a:buNone/>
            </a:pPr>
            <a:r>
              <a:rPr b="1" lang="en-US" sz="2800">
                <a:solidFill>
                  <a:schemeClr val="dk1"/>
                </a:solidFill>
                <a:latin typeface="Calibri"/>
                <a:ea typeface="Calibri"/>
                <a:cs typeface="Calibri"/>
                <a:sym typeface="Calibri"/>
              </a:rPr>
              <a:t>Advanced Dart Features and Techniques</a:t>
            </a:r>
            <a:endParaRPr sz="28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accent1"/>
              </a:buClr>
              <a:buSzPts val="2800"/>
              <a:buFont typeface="Calibri"/>
              <a:buNone/>
            </a:pPr>
            <a:br>
              <a:rPr lang="en-US" sz="2800">
                <a:latin typeface="Calibri"/>
                <a:ea typeface="Calibri"/>
                <a:cs typeface="Calibri"/>
                <a:sym typeface="Calibri"/>
              </a:rPr>
            </a:br>
            <a:endParaRPr sz="2800">
              <a:latin typeface="Calibri"/>
              <a:ea typeface="Calibri"/>
              <a:cs typeface="Calibri"/>
              <a:sym typeface="Calibri"/>
            </a:endParaRPr>
          </a:p>
        </p:txBody>
      </p:sp>
      <p:pic>
        <p:nvPicPr>
          <p:cNvPr descr="A logo with a diamond&#10;&#10;Description automatically generated" id="316" name="Google Shape;316;p21"/>
          <p:cNvPicPr preferRelativeResize="0"/>
          <p:nvPr/>
        </p:nvPicPr>
        <p:blipFill rotWithShape="1">
          <a:blip r:embed="rId4">
            <a:alphaModFix/>
          </a:blip>
          <a:srcRect b="0" l="0" r="0" t="0"/>
          <a:stretch/>
        </p:blipFill>
        <p:spPr>
          <a:xfrm>
            <a:off x="9214611" y="4869096"/>
            <a:ext cx="2783984" cy="2783984"/>
          </a:xfrm>
          <a:prstGeom prst="rect">
            <a:avLst/>
          </a:prstGeom>
          <a:noFill/>
          <a:ln>
            <a:noFill/>
          </a:ln>
        </p:spPr>
      </p:pic>
      <p:sp>
        <p:nvSpPr>
          <p:cNvPr id="317" name="Google Shape;317;p21"/>
          <p:cNvSpPr/>
          <p:nvPr/>
        </p:nvSpPr>
        <p:spPr>
          <a:xfrm>
            <a:off x="571066" y="1831530"/>
            <a:ext cx="4583205" cy="3731558"/>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Mixins: Reuse code across classes.​</a:t>
            </a:r>
            <a:endParaRPr b="0" i="0" sz="1800" u="none" cap="none" strike="noStrike">
              <a:solidFill>
                <a:schemeClr val="dk1"/>
              </a:solidFill>
              <a:latin typeface="Calibri"/>
              <a:ea typeface="Calibri"/>
              <a:cs typeface="Calibri"/>
              <a:sym typeface="Calibri"/>
            </a:endParaRPr>
          </a:p>
          <a:p>
            <a:pPr indent="-184150" lvl="0" marL="285750" marR="0" rtl="0" algn="l">
              <a:lnSpc>
                <a:spcPct val="100000"/>
              </a:lnSpc>
              <a:spcBef>
                <a:spcPts val="0"/>
              </a:spcBef>
              <a:spcAft>
                <a:spcPts val="0"/>
              </a:spcAft>
              <a:buClr>
                <a:schemeClr val="dk1"/>
              </a:buClr>
              <a:buSzPts val="16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Extensions: Add functionality to existing classes without modifying their source code.​</a:t>
            </a:r>
            <a:endParaRPr b="0" i="0" sz="1800" u="none" cap="none" strike="noStrike">
              <a:solidFill>
                <a:srgbClr val="000000"/>
              </a:solidFill>
              <a:latin typeface="Arial"/>
              <a:ea typeface="Arial"/>
              <a:cs typeface="Arial"/>
              <a:sym typeface="Arial"/>
            </a:endParaRPr>
          </a:p>
          <a:p>
            <a:pPr indent="-184150" lvl="0" marL="285750" marR="0" rtl="0" algn="l">
              <a:lnSpc>
                <a:spcPct val="100000"/>
              </a:lnSpc>
              <a:spcBef>
                <a:spcPts val="0"/>
              </a:spcBef>
              <a:spcAft>
                <a:spcPts val="0"/>
              </a:spcAft>
              <a:buClr>
                <a:schemeClr val="dk1"/>
              </a:buClr>
              <a:buSzPts val="16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Metaprogramming: Manipulate code at runtime for powerful capabilities.​</a:t>
            </a:r>
            <a:endParaRPr b="0" i="0" sz="1800" u="none" cap="none" strike="noStrike">
              <a:solidFill>
                <a:schemeClr val="dk1"/>
              </a:solidFill>
              <a:latin typeface="Calibri"/>
              <a:ea typeface="Calibri"/>
              <a:cs typeface="Calibri"/>
              <a:sym typeface="Calibri"/>
            </a:endParaRPr>
          </a:p>
        </p:txBody>
      </p:sp>
      <p:pic>
        <p:nvPicPr>
          <p:cNvPr descr="A blue and black logo&#10;&#10;Description automatically generated" id="318" name="Google Shape;318;p21"/>
          <p:cNvPicPr preferRelativeResize="0"/>
          <p:nvPr/>
        </p:nvPicPr>
        <p:blipFill rotWithShape="1">
          <a:blip r:embed="rId5">
            <a:alphaModFix/>
          </a:blip>
          <a:srcRect b="0" l="0" r="0" t="0"/>
          <a:stretch/>
        </p:blipFill>
        <p:spPr>
          <a:xfrm>
            <a:off x="-49167" y="5847008"/>
            <a:ext cx="1579403" cy="1174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500"/>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500"/>
                                        <p:tgtEl>
                                          <p:spTgt spid="3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500"/>
                                        <p:tgtEl>
                                          <p:spTgt spid="3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500"/>
                                        <p:tgtEl>
                                          <p:spTgt spid="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0" st="0"/>
                                            </p:txEl>
                                          </p:spTgt>
                                        </p:tgtEl>
                                        <p:attrNameLst>
                                          <p:attrName>style.visibility</p:attrName>
                                        </p:attrNameLst>
                                      </p:cBhvr>
                                      <p:to>
                                        <p:strVal val="visible"/>
                                      </p:to>
                                    </p:set>
                                    <p:animEffect filter="fade" transition="in">
                                      <p:cBhvr>
                                        <p:cTn dur="500"/>
                                        <p:tgtEl>
                                          <p:spTgt spid="31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1" st="1"/>
                                            </p:txEl>
                                          </p:spTgt>
                                        </p:tgtEl>
                                        <p:attrNameLst>
                                          <p:attrName>style.visibility</p:attrName>
                                        </p:attrNameLst>
                                      </p:cBhvr>
                                      <p:to>
                                        <p:strVal val="visible"/>
                                      </p:to>
                                    </p:set>
                                    <p:animEffect filter="fade" transition="in">
                                      <p:cBhvr>
                                        <p:cTn dur="500"/>
                                        <p:tgtEl>
                                          <p:spTgt spid="31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2" st="2"/>
                                            </p:txEl>
                                          </p:spTgt>
                                        </p:tgtEl>
                                        <p:attrNameLst>
                                          <p:attrName>style.visibility</p:attrName>
                                        </p:attrNameLst>
                                      </p:cBhvr>
                                      <p:to>
                                        <p:strVal val="visible"/>
                                      </p:to>
                                    </p:set>
                                    <p:animEffect filter="fade" transition="in">
                                      <p:cBhvr>
                                        <p:cTn dur="500"/>
                                        <p:tgtEl>
                                          <p:spTgt spid="31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3" st="3"/>
                                            </p:txEl>
                                          </p:spTgt>
                                        </p:tgtEl>
                                        <p:attrNameLst>
                                          <p:attrName>style.visibility</p:attrName>
                                        </p:attrNameLst>
                                      </p:cBhvr>
                                      <p:to>
                                        <p:strVal val="visible"/>
                                      </p:to>
                                    </p:set>
                                    <p:animEffect filter="fade" transition="in">
                                      <p:cBhvr>
                                        <p:cTn dur="500"/>
                                        <p:tgtEl>
                                          <p:spTgt spid="31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xEl>
                                              <p:pRg end="4" st="4"/>
                                            </p:txEl>
                                          </p:spTgt>
                                        </p:tgtEl>
                                        <p:attrNameLst>
                                          <p:attrName>style.visibility</p:attrName>
                                        </p:attrNameLst>
                                      </p:cBhvr>
                                      <p:to>
                                        <p:strVal val="visible"/>
                                      </p:to>
                                    </p:set>
                                    <p:animEffect filter="fade" transition="in">
                                      <p:cBhvr>
                                        <p:cTn dur="500"/>
                                        <p:tgtEl>
                                          <p:spTgt spid="317">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pic>
        <p:nvPicPr>
          <p:cNvPr descr="A screenshot of a computer&#10;&#10;Description automatically generated" id="323" name="Google Shape;323;p23"/>
          <p:cNvPicPr preferRelativeResize="0"/>
          <p:nvPr>
            <p:ph idx="1" type="body"/>
          </p:nvPr>
        </p:nvPicPr>
        <p:blipFill rotWithShape="1">
          <a:blip r:embed="rId3">
            <a:alphaModFix/>
          </a:blip>
          <a:srcRect b="12416" l="0" r="27574" t="18954"/>
          <a:stretch/>
        </p:blipFill>
        <p:spPr>
          <a:xfrm>
            <a:off x="157140" y="44447"/>
            <a:ext cx="11463618" cy="6118413"/>
          </a:xfrm>
          <a:prstGeom prst="rect">
            <a:avLst/>
          </a:prstGeom>
          <a:noFill/>
          <a:ln>
            <a:noFill/>
          </a:ln>
        </p:spPr>
      </p:pic>
      <p:pic>
        <p:nvPicPr>
          <p:cNvPr descr="A blue and black logo&#10;&#10;Description automatically generated" id="324" name="Google Shape;324;p23"/>
          <p:cNvPicPr preferRelativeResize="0"/>
          <p:nvPr/>
        </p:nvPicPr>
        <p:blipFill rotWithShape="1">
          <a:blip r:embed="rId4">
            <a:alphaModFix/>
          </a:blip>
          <a:srcRect b="0" l="0" r="0" t="0"/>
          <a:stretch/>
        </p:blipFill>
        <p:spPr>
          <a:xfrm>
            <a:off x="-49167" y="5847008"/>
            <a:ext cx="1579403" cy="1174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500"/>
                                        <p:tgtEl>
                                          <p:spTgt spid="3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4"/>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404040"/>
              </a:buClr>
              <a:buSzPts val="2800"/>
              <a:buFont typeface="Calibri"/>
              <a:buNone/>
            </a:pPr>
            <a:r>
              <a:rPr b="1" lang="en-US" sz="2800">
                <a:solidFill>
                  <a:srgbClr val="404040"/>
                </a:solidFill>
                <a:latin typeface="Calibri"/>
                <a:ea typeface="Calibri"/>
                <a:cs typeface="Calibri"/>
                <a:sym typeface="Calibri"/>
              </a:rPr>
              <a:t>In this example:</a:t>
            </a:r>
            <a:endParaRPr b="1" sz="2800">
              <a:latin typeface="Calibri"/>
              <a:ea typeface="Calibri"/>
              <a:cs typeface="Calibri"/>
              <a:sym typeface="Calibri"/>
            </a:endParaRPr>
          </a:p>
        </p:txBody>
      </p:sp>
      <p:sp>
        <p:nvSpPr>
          <p:cNvPr id="330" name="Google Shape;330;p24"/>
          <p:cNvSpPr/>
          <p:nvPr/>
        </p:nvSpPr>
        <p:spPr>
          <a:xfrm>
            <a:off x="761999" y="1781578"/>
            <a:ext cx="8424929" cy="4217830"/>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rgbClr val="404040"/>
              </a:buClr>
              <a:buSzPts val="1800"/>
              <a:buFont typeface="Arial"/>
              <a:buChar char="•"/>
            </a:pPr>
            <a:r>
              <a:rPr b="0" i="0" lang="en-US" sz="1800" u="none" cap="none" strike="noStrike">
                <a:solidFill>
                  <a:srgbClr val="404040"/>
                </a:solidFill>
                <a:latin typeface="Calibri"/>
                <a:ea typeface="Calibri"/>
                <a:cs typeface="Calibri"/>
                <a:sym typeface="Calibri"/>
              </a:rPr>
              <a:t>We have a Logging Mixin, mixin that provides a log Message method.</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000"/>
              </a:spcBef>
              <a:spcAft>
                <a:spcPts val="0"/>
              </a:spcAft>
              <a:buClr>
                <a:srgbClr val="404040"/>
              </a:buClr>
              <a:buSzPts val="1800"/>
              <a:buFont typeface="Arial"/>
              <a:buChar char="•"/>
            </a:pPr>
            <a:r>
              <a:rPr b="0" i="0" lang="en-US" sz="1800" u="none" cap="none" strike="noStrike">
                <a:solidFill>
                  <a:srgbClr val="404040"/>
                </a:solidFill>
                <a:latin typeface="Calibri"/>
                <a:ea typeface="Calibri"/>
                <a:cs typeface="Calibri"/>
                <a:sym typeface="Calibri"/>
              </a:rPr>
              <a:t>The My Class, class uses the mixin with the with keyword.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000"/>
              </a:spcBef>
              <a:spcAft>
                <a:spcPts val="0"/>
              </a:spcAft>
              <a:buClr>
                <a:srgbClr val="404040"/>
              </a:buClr>
              <a:buSzPts val="1800"/>
              <a:buFont typeface="Arial"/>
              <a:buChar char="•"/>
            </a:pPr>
            <a:r>
              <a:rPr b="0" i="0" lang="en-US" sz="1800" u="none" cap="none" strike="noStrike">
                <a:solidFill>
                  <a:srgbClr val="404040"/>
                </a:solidFill>
                <a:latin typeface="Calibri"/>
                <a:ea typeface="Calibri"/>
                <a:cs typeface="Calibri"/>
                <a:sym typeface="Calibri"/>
              </a:rPr>
              <a:t>The perform Action method in My Class takes a Boolean parameter should Log and uses an if-else statement to conditionally call the log Message method based on the value of should Log. </a:t>
            </a:r>
            <a:endParaRPr b="0" i="0" sz="1400" u="none" cap="none" strike="noStrike">
              <a:solidFill>
                <a:srgbClr val="000000"/>
              </a:solidFill>
              <a:latin typeface="Arial"/>
              <a:ea typeface="Arial"/>
              <a:cs typeface="Arial"/>
              <a:sym typeface="Arial"/>
            </a:endParaRPr>
          </a:p>
          <a:p>
            <a:pPr indent="-285750" lvl="0" marL="285750" marR="0" rtl="0" algn="l">
              <a:lnSpc>
                <a:spcPct val="100000"/>
              </a:lnSpc>
              <a:spcBef>
                <a:spcPts val="1000"/>
              </a:spcBef>
              <a:spcAft>
                <a:spcPts val="0"/>
              </a:spcAft>
              <a:buClr>
                <a:srgbClr val="404040"/>
              </a:buClr>
              <a:buSzPts val="1800"/>
              <a:buFont typeface="Arial"/>
              <a:buChar char="•"/>
            </a:pPr>
            <a:r>
              <a:rPr b="0" i="0" lang="en-US" sz="1800" u="none" cap="none" strike="noStrike">
                <a:solidFill>
                  <a:srgbClr val="404040"/>
                </a:solidFill>
                <a:latin typeface="Calibri"/>
                <a:ea typeface="Calibri"/>
                <a:cs typeface="Calibri"/>
                <a:sym typeface="Calibri"/>
              </a:rPr>
              <a:t>In the main function, we create an instance of My Class and demonstrate two cases, one with logging enabled and one with logging disabled.</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Trebuchet MS"/>
              <a:ea typeface="Trebuchet MS"/>
              <a:cs typeface="Trebuchet MS"/>
              <a:sym typeface="Trebuchet MS"/>
            </a:endParaRPr>
          </a:p>
        </p:txBody>
      </p:sp>
      <p:pic>
        <p:nvPicPr>
          <p:cNvPr descr="A blue and black logo&#10;&#10;Description automatically generated" id="331" name="Google Shape;331;p24"/>
          <p:cNvPicPr preferRelativeResize="0"/>
          <p:nvPr/>
        </p:nvPicPr>
        <p:blipFill rotWithShape="1">
          <a:blip r:embed="rId3">
            <a:alphaModFix/>
          </a:blip>
          <a:srcRect b="0" l="0" r="0" t="0"/>
          <a:stretch/>
        </p:blipFill>
        <p:spPr>
          <a:xfrm>
            <a:off x="-49167" y="5847008"/>
            <a:ext cx="1579403" cy="1174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500"/>
                                        <p:tgtEl>
                                          <p:spTgt spid="3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500"/>
                                        <p:tgtEl>
                                          <p:spTgt spid="3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0" st="0"/>
                                            </p:txEl>
                                          </p:spTgt>
                                        </p:tgtEl>
                                        <p:attrNameLst>
                                          <p:attrName>style.visibility</p:attrName>
                                        </p:attrNameLst>
                                      </p:cBhvr>
                                      <p:to>
                                        <p:strVal val="visible"/>
                                      </p:to>
                                    </p:set>
                                    <p:animEffect filter="fade" transition="in">
                                      <p:cBhvr>
                                        <p:cTn dur="500"/>
                                        <p:tgtEl>
                                          <p:spTgt spid="3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1" st="1"/>
                                            </p:txEl>
                                          </p:spTgt>
                                        </p:tgtEl>
                                        <p:attrNameLst>
                                          <p:attrName>style.visibility</p:attrName>
                                        </p:attrNameLst>
                                      </p:cBhvr>
                                      <p:to>
                                        <p:strVal val="visible"/>
                                      </p:to>
                                    </p:set>
                                    <p:animEffect filter="fade" transition="in">
                                      <p:cBhvr>
                                        <p:cTn dur="500"/>
                                        <p:tgtEl>
                                          <p:spTgt spid="3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2" st="2"/>
                                            </p:txEl>
                                          </p:spTgt>
                                        </p:tgtEl>
                                        <p:attrNameLst>
                                          <p:attrName>style.visibility</p:attrName>
                                        </p:attrNameLst>
                                      </p:cBhvr>
                                      <p:to>
                                        <p:strVal val="visible"/>
                                      </p:to>
                                    </p:set>
                                    <p:animEffect filter="fade" transition="in">
                                      <p:cBhvr>
                                        <p:cTn dur="500"/>
                                        <p:tgtEl>
                                          <p:spTgt spid="3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3" st="3"/>
                                            </p:txEl>
                                          </p:spTgt>
                                        </p:tgtEl>
                                        <p:attrNameLst>
                                          <p:attrName>style.visibility</p:attrName>
                                        </p:attrNameLst>
                                      </p:cBhvr>
                                      <p:to>
                                        <p:strVal val="visible"/>
                                      </p:to>
                                    </p:set>
                                    <p:animEffect filter="fade" transition="in">
                                      <p:cBhvr>
                                        <p:cTn dur="500"/>
                                        <p:tgtEl>
                                          <p:spTgt spid="33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0">
                                            <p:txEl>
                                              <p:pRg end="4" st="4"/>
                                            </p:txEl>
                                          </p:spTgt>
                                        </p:tgtEl>
                                        <p:attrNameLst>
                                          <p:attrName>style.visibility</p:attrName>
                                        </p:attrNameLst>
                                      </p:cBhvr>
                                      <p:to>
                                        <p:strVal val="visible"/>
                                      </p:to>
                                    </p:set>
                                    <p:animEffect filter="fade" transition="in">
                                      <p:cBhvr>
                                        <p:cTn dur="500"/>
                                        <p:tgtEl>
                                          <p:spTgt spid="330">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5" name="Shape 335"/>
        <p:cNvGrpSpPr/>
        <p:nvPr/>
      </p:nvGrpSpPr>
      <p:grpSpPr>
        <a:xfrm>
          <a:off x="0" y="0"/>
          <a:ext cx="0" cy="0"/>
          <a:chOff x="0" y="0"/>
          <a:chExt cx="0" cy="0"/>
        </a:xfrm>
      </p:grpSpPr>
      <p:sp>
        <p:nvSpPr>
          <p:cNvPr id="336" name="Google Shape;336;p25"/>
          <p:cNvSpPr txBox="1"/>
          <p:nvPr>
            <p:ph type="title"/>
          </p:nvPr>
        </p:nvSpPr>
        <p:spPr>
          <a:xfrm>
            <a:off x="638556" y="467330"/>
            <a:ext cx="4832802" cy="1243584"/>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Calibri"/>
              <a:buNone/>
            </a:pPr>
            <a:r>
              <a:rPr b="1" lang="en-US" sz="2800">
                <a:solidFill>
                  <a:schemeClr val="dk1"/>
                </a:solidFill>
                <a:latin typeface="Calibri"/>
                <a:ea typeface="Calibri"/>
                <a:cs typeface="Calibri"/>
                <a:sym typeface="Calibri"/>
              </a:rPr>
              <a:t>Concurrency and Multi-Threading in Dart</a:t>
            </a:r>
            <a:endParaRPr sz="2800">
              <a:solidFill>
                <a:schemeClr val="dk1"/>
              </a:solidFill>
              <a:latin typeface="Calibri"/>
              <a:ea typeface="Calibri"/>
              <a:cs typeface="Calibri"/>
              <a:sym typeface="Calibri"/>
            </a:endParaRPr>
          </a:p>
        </p:txBody>
      </p:sp>
      <p:pic>
        <p:nvPicPr>
          <p:cNvPr descr="A person standing on a globe surrounded by laptops&#10;&#10;Description automatically generated" id="337" name="Google Shape;337;p25"/>
          <p:cNvPicPr preferRelativeResize="0"/>
          <p:nvPr/>
        </p:nvPicPr>
        <p:blipFill rotWithShape="1">
          <a:blip r:embed="rId3">
            <a:alphaModFix/>
          </a:blip>
          <a:srcRect b="7239" l="0" r="-259" t="0"/>
          <a:stretch/>
        </p:blipFill>
        <p:spPr>
          <a:xfrm>
            <a:off x="6906808" y="1772755"/>
            <a:ext cx="4125543" cy="3816910"/>
          </a:xfrm>
          <a:prstGeom prst="rect">
            <a:avLst/>
          </a:prstGeom>
          <a:noFill/>
          <a:ln>
            <a:noFill/>
          </a:ln>
        </p:spPr>
      </p:pic>
      <p:sp>
        <p:nvSpPr>
          <p:cNvPr id="338" name="Google Shape;338;p25"/>
          <p:cNvSpPr/>
          <p:nvPr/>
        </p:nvSpPr>
        <p:spPr>
          <a:xfrm>
            <a:off x="1168317" y="2135746"/>
            <a:ext cx="5424593" cy="794197"/>
          </a:xfrm>
          <a:prstGeom prst="round1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ctr">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Understand the concepts of threads and isolates.​​</a:t>
            </a:r>
            <a:endParaRPr b="0" i="0" sz="1800" u="none" cap="none" strike="noStrike">
              <a:solidFill>
                <a:schemeClr val="dk1"/>
              </a:solidFill>
              <a:latin typeface="Calibri"/>
              <a:ea typeface="Calibri"/>
              <a:cs typeface="Calibri"/>
              <a:sym typeface="Calibri"/>
            </a:endParaRPr>
          </a:p>
        </p:txBody>
      </p:sp>
      <p:sp>
        <p:nvSpPr>
          <p:cNvPr id="339" name="Google Shape;339;p25"/>
          <p:cNvSpPr/>
          <p:nvPr/>
        </p:nvSpPr>
        <p:spPr>
          <a:xfrm>
            <a:off x="1168316" y="3284112"/>
            <a:ext cx="5424593" cy="794197"/>
          </a:xfrm>
          <a:prstGeom prst="round1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ctr">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Use the isolate library for creating  and managing isolates.​​</a:t>
            </a:r>
            <a:endParaRPr b="0" i="0" sz="1800" u="none" cap="none" strike="noStrike">
              <a:solidFill>
                <a:schemeClr val="dk1"/>
              </a:solidFill>
              <a:latin typeface="Calibri"/>
              <a:ea typeface="Calibri"/>
              <a:cs typeface="Calibri"/>
              <a:sym typeface="Calibri"/>
            </a:endParaRPr>
          </a:p>
        </p:txBody>
      </p:sp>
      <p:sp>
        <p:nvSpPr>
          <p:cNvPr id="340" name="Google Shape;340;p25"/>
          <p:cNvSpPr/>
          <p:nvPr/>
        </p:nvSpPr>
        <p:spPr>
          <a:xfrm>
            <a:off x="1168316" y="4432478"/>
            <a:ext cx="5424593" cy="794197"/>
          </a:xfrm>
          <a:prstGeom prst="round1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ctr">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Use the Future class for synchronizing concurrent operations.</a:t>
            </a:r>
            <a:endParaRPr b="0" i="0" sz="1800" u="none" cap="none" strike="noStrike">
              <a:solidFill>
                <a:schemeClr val="dk1"/>
              </a:solidFill>
              <a:latin typeface="Calibri"/>
              <a:ea typeface="Calibri"/>
              <a:cs typeface="Calibri"/>
              <a:sym typeface="Calibri"/>
            </a:endParaRPr>
          </a:p>
        </p:txBody>
      </p:sp>
      <p:pic>
        <p:nvPicPr>
          <p:cNvPr descr="A blue and black logo&#10;&#10;Description automatically generated" id="341" name="Google Shape;341;p25"/>
          <p:cNvPicPr preferRelativeResize="0"/>
          <p:nvPr/>
        </p:nvPicPr>
        <p:blipFill rotWithShape="1">
          <a:blip r:embed="rId4">
            <a:alphaModFix/>
          </a:blip>
          <a:srcRect b="0" l="0" r="0" t="0"/>
          <a:stretch/>
        </p:blipFill>
        <p:spPr>
          <a:xfrm>
            <a:off x="-49167" y="5847008"/>
            <a:ext cx="1579403" cy="1174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500"/>
                                        <p:tgtEl>
                                          <p:spTgt spid="3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500"/>
                                        <p:tgtEl>
                                          <p:spTgt spid="3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500"/>
                                        <p:tgtEl>
                                          <p:spTgt spid="3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500"/>
                                        <p:tgtEl>
                                          <p:spTgt spid="33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500"/>
                                        <p:tgtEl>
                                          <p:spTgt spid="3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5" name="Shape 345"/>
        <p:cNvGrpSpPr/>
        <p:nvPr/>
      </p:nvGrpSpPr>
      <p:grpSpPr>
        <a:xfrm>
          <a:off x="0" y="0"/>
          <a:ext cx="0" cy="0"/>
          <a:chOff x="0" y="0"/>
          <a:chExt cx="0" cy="0"/>
        </a:xfrm>
      </p:grpSpPr>
      <p:sp>
        <p:nvSpPr>
          <p:cNvPr id="346" name="Google Shape;346;p26"/>
          <p:cNvSpPr txBox="1"/>
          <p:nvPr>
            <p:ph type="title"/>
          </p:nvPr>
        </p:nvSpPr>
        <p:spPr>
          <a:xfrm>
            <a:off x="1051796" y="687143"/>
            <a:ext cx="5219307" cy="1616203"/>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accent1"/>
              </a:buClr>
              <a:buSzPts val="2800"/>
              <a:buFont typeface="Calibri"/>
              <a:buNone/>
            </a:pPr>
            <a:br>
              <a:rPr b="1" lang="en-US" sz="2800">
                <a:latin typeface="Calibri"/>
                <a:ea typeface="Calibri"/>
                <a:cs typeface="Calibri"/>
                <a:sym typeface="Calibri"/>
              </a:rPr>
            </a:br>
            <a:r>
              <a:rPr b="1" lang="en-US" sz="2800">
                <a:solidFill>
                  <a:schemeClr val="dk1"/>
                </a:solidFill>
                <a:latin typeface="Calibri"/>
                <a:ea typeface="Calibri"/>
                <a:cs typeface="Calibri"/>
                <a:sym typeface="Calibri"/>
              </a:rPr>
              <a:t>Conclusion</a:t>
            </a:r>
            <a:endParaRPr sz="2800">
              <a:solidFill>
                <a:schemeClr val="dk1"/>
              </a:solidFill>
              <a:latin typeface="Calibri"/>
              <a:ea typeface="Calibri"/>
              <a:cs typeface="Calibri"/>
              <a:sym typeface="Calibri"/>
            </a:endParaRPr>
          </a:p>
          <a:p>
            <a:pPr indent="0" lvl="0" marL="0" rtl="0" algn="l">
              <a:lnSpc>
                <a:spcPct val="100000"/>
              </a:lnSpc>
              <a:spcBef>
                <a:spcPts val="0"/>
              </a:spcBef>
              <a:spcAft>
                <a:spcPts val="0"/>
              </a:spcAft>
              <a:buClr>
                <a:schemeClr val="accent1"/>
              </a:buClr>
              <a:buSzPts val="2800"/>
              <a:buFont typeface="Calibri"/>
              <a:buNone/>
            </a:pPr>
            <a:br>
              <a:rPr lang="en-US" sz="2800">
                <a:latin typeface="Calibri"/>
                <a:ea typeface="Calibri"/>
                <a:cs typeface="Calibri"/>
                <a:sym typeface="Calibri"/>
              </a:rPr>
            </a:br>
            <a:endParaRPr sz="2800">
              <a:latin typeface="Calibri"/>
              <a:ea typeface="Calibri"/>
              <a:cs typeface="Calibri"/>
              <a:sym typeface="Calibri"/>
            </a:endParaRPr>
          </a:p>
        </p:txBody>
      </p:sp>
      <p:pic>
        <p:nvPicPr>
          <p:cNvPr descr="A couple of white people holding a tablet and a pen&#10;&#10;Description automatically generated" id="347" name="Google Shape;347;p26"/>
          <p:cNvPicPr preferRelativeResize="0"/>
          <p:nvPr/>
        </p:nvPicPr>
        <p:blipFill rotWithShape="1">
          <a:blip r:embed="rId3">
            <a:alphaModFix/>
          </a:blip>
          <a:srcRect b="0" l="0" r="0" t="0"/>
          <a:stretch/>
        </p:blipFill>
        <p:spPr>
          <a:xfrm>
            <a:off x="7008019" y="1719615"/>
            <a:ext cx="4273463" cy="3418770"/>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
        <p:nvSpPr>
          <p:cNvPr id="348" name="Google Shape;348;p26"/>
          <p:cNvSpPr/>
          <p:nvPr/>
        </p:nvSpPr>
        <p:spPr>
          <a:xfrm>
            <a:off x="1051796" y="2019870"/>
            <a:ext cx="4871332" cy="3712190"/>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Asynchronous programming and collections are essential tools for Dart developers.​</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Dart provides a rich set of features for asynchronous programming and collections.​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By following best practices and using advanced techniques, you can write high-quality Dart code.​</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Calibri"/>
              <a:ea typeface="Calibri"/>
              <a:cs typeface="Calibri"/>
              <a:sym typeface="Calibri"/>
            </a:endParaRPr>
          </a:p>
        </p:txBody>
      </p:sp>
      <p:pic>
        <p:nvPicPr>
          <p:cNvPr descr="A blue and black logo&#10;&#10;Description automatically generated" id="349" name="Google Shape;349;p26"/>
          <p:cNvPicPr preferRelativeResize="0"/>
          <p:nvPr/>
        </p:nvPicPr>
        <p:blipFill rotWithShape="1">
          <a:blip r:embed="rId4">
            <a:alphaModFix/>
          </a:blip>
          <a:srcRect b="0" l="0" r="0" t="0"/>
          <a:stretch/>
        </p:blipFill>
        <p:spPr>
          <a:xfrm>
            <a:off x="-49167" y="5847008"/>
            <a:ext cx="1579403" cy="1174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7"/>
                                        </p:tgtEl>
                                        <p:attrNameLst>
                                          <p:attrName>style.visibility</p:attrName>
                                        </p:attrNameLst>
                                      </p:cBhvr>
                                      <p:to>
                                        <p:strVal val="visible"/>
                                      </p:to>
                                    </p:set>
                                    <p:animEffect filter="fade" transition="in">
                                      <p:cBhvr>
                                        <p:cTn dur="500"/>
                                        <p:tgtEl>
                                          <p:spTgt spid="3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500"/>
                                        <p:tgtEl>
                                          <p:spTgt spid="3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500"/>
                                        <p:tgtEl>
                                          <p:spTgt spid="3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0" st="0"/>
                                            </p:txEl>
                                          </p:spTgt>
                                        </p:tgtEl>
                                        <p:attrNameLst>
                                          <p:attrName>style.visibility</p:attrName>
                                        </p:attrNameLst>
                                      </p:cBhvr>
                                      <p:to>
                                        <p:strVal val="visible"/>
                                      </p:to>
                                    </p:set>
                                    <p:animEffect filter="fade" transition="in">
                                      <p:cBhvr>
                                        <p:cTn dur="500"/>
                                        <p:tgtEl>
                                          <p:spTgt spid="34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1" st="1"/>
                                            </p:txEl>
                                          </p:spTgt>
                                        </p:tgtEl>
                                        <p:attrNameLst>
                                          <p:attrName>style.visibility</p:attrName>
                                        </p:attrNameLst>
                                      </p:cBhvr>
                                      <p:to>
                                        <p:strVal val="visible"/>
                                      </p:to>
                                    </p:set>
                                    <p:animEffect filter="fade" transition="in">
                                      <p:cBhvr>
                                        <p:cTn dur="500"/>
                                        <p:tgtEl>
                                          <p:spTgt spid="34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2" st="2"/>
                                            </p:txEl>
                                          </p:spTgt>
                                        </p:tgtEl>
                                        <p:attrNameLst>
                                          <p:attrName>style.visibility</p:attrName>
                                        </p:attrNameLst>
                                      </p:cBhvr>
                                      <p:to>
                                        <p:strVal val="visible"/>
                                      </p:to>
                                    </p:set>
                                    <p:animEffect filter="fade" transition="in">
                                      <p:cBhvr>
                                        <p:cTn dur="500"/>
                                        <p:tgtEl>
                                          <p:spTgt spid="34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3" st="3"/>
                                            </p:txEl>
                                          </p:spTgt>
                                        </p:tgtEl>
                                        <p:attrNameLst>
                                          <p:attrName>style.visibility</p:attrName>
                                        </p:attrNameLst>
                                      </p:cBhvr>
                                      <p:to>
                                        <p:strVal val="visible"/>
                                      </p:to>
                                    </p:set>
                                    <p:animEffect filter="fade" transition="in">
                                      <p:cBhvr>
                                        <p:cTn dur="500"/>
                                        <p:tgtEl>
                                          <p:spTgt spid="34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4" st="4"/>
                                            </p:txEl>
                                          </p:spTgt>
                                        </p:tgtEl>
                                        <p:attrNameLst>
                                          <p:attrName>style.visibility</p:attrName>
                                        </p:attrNameLst>
                                      </p:cBhvr>
                                      <p:to>
                                        <p:strVal val="visible"/>
                                      </p:to>
                                    </p:set>
                                    <p:animEffect filter="fade" transition="in">
                                      <p:cBhvr>
                                        <p:cTn dur="500"/>
                                        <p:tgtEl>
                                          <p:spTgt spid="34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5" st="5"/>
                                            </p:txEl>
                                          </p:spTgt>
                                        </p:tgtEl>
                                        <p:attrNameLst>
                                          <p:attrName>style.visibility</p:attrName>
                                        </p:attrNameLst>
                                      </p:cBhvr>
                                      <p:to>
                                        <p:strVal val="visible"/>
                                      </p:to>
                                    </p:set>
                                    <p:animEffect filter="fade" transition="in">
                                      <p:cBhvr>
                                        <p:cTn dur="500"/>
                                        <p:tgtEl>
                                          <p:spTgt spid="348">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 name="Shape 148"/>
        <p:cNvGrpSpPr/>
        <p:nvPr/>
      </p:nvGrpSpPr>
      <p:grpSpPr>
        <a:xfrm>
          <a:off x="0" y="0"/>
          <a:ext cx="0" cy="0"/>
          <a:chOff x="0" y="0"/>
          <a:chExt cx="0" cy="0"/>
        </a:xfrm>
      </p:grpSpPr>
      <p:sp>
        <p:nvSpPr>
          <p:cNvPr id="149" name="Google Shape;149;p3"/>
          <p:cNvSpPr txBox="1"/>
          <p:nvPr>
            <p:ph type="title"/>
          </p:nvPr>
        </p:nvSpPr>
        <p:spPr>
          <a:xfrm>
            <a:off x="3278122" y="186265"/>
            <a:ext cx="5262521" cy="1403894"/>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Calibri"/>
              <a:buNone/>
            </a:pPr>
            <a:r>
              <a:rPr b="1" lang="en-US" sz="2800">
                <a:solidFill>
                  <a:schemeClr val="dk1"/>
                </a:solidFill>
                <a:latin typeface="Calibri"/>
                <a:ea typeface="Calibri"/>
                <a:cs typeface="Calibri"/>
                <a:sym typeface="Calibri"/>
              </a:rPr>
              <a:t>Asynchronous Programming in Dart</a:t>
            </a:r>
            <a:endParaRPr sz="2800">
              <a:solidFill>
                <a:schemeClr val="dk1"/>
              </a:solidFill>
              <a:latin typeface="Calibri"/>
              <a:ea typeface="Calibri"/>
              <a:cs typeface="Calibri"/>
              <a:sym typeface="Calibri"/>
            </a:endParaRPr>
          </a:p>
        </p:txBody>
      </p:sp>
      <p:sp>
        <p:nvSpPr>
          <p:cNvPr id="150" name="Google Shape;150;p3"/>
          <p:cNvSpPr txBox="1"/>
          <p:nvPr>
            <p:ph idx="1" type="body"/>
          </p:nvPr>
        </p:nvSpPr>
        <p:spPr>
          <a:xfrm>
            <a:off x="968311" y="1402538"/>
            <a:ext cx="4619621" cy="3843666"/>
          </a:xfrm>
          <a:prstGeom prst="rect">
            <a:avLst/>
          </a:prstGeom>
          <a:noFill/>
          <a:ln>
            <a:noFill/>
          </a:ln>
        </p:spPr>
        <p:txBody>
          <a:bodyPr anchorCtr="0" anchor="t" bIns="45700" lIns="91425" spcFirstLastPara="1" rIns="91425" wrap="square" tIns="45700">
            <a:noAutofit/>
          </a:bodyPr>
          <a:lstStyle/>
          <a:p>
            <a:pPr indent="-261620" lvl="0" marL="342900" rtl="0" algn="l">
              <a:lnSpc>
                <a:spcPct val="100000"/>
              </a:lnSpc>
              <a:spcBef>
                <a:spcPts val="0"/>
              </a:spcBef>
              <a:spcAft>
                <a:spcPts val="0"/>
              </a:spcAft>
              <a:buSzPts val="1280"/>
              <a:buFont typeface="Noto Sans Symbols"/>
              <a:buNone/>
            </a:pPr>
            <a:r>
              <a:t/>
            </a:r>
            <a:endParaRPr sz="1600">
              <a:solidFill>
                <a:schemeClr val="dk1"/>
              </a:solidFill>
              <a:latin typeface="Bookman Old Style"/>
              <a:ea typeface="Bookman Old Style"/>
              <a:cs typeface="Bookman Old Style"/>
              <a:sym typeface="Bookman Old Style"/>
            </a:endParaRPr>
          </a:p>
          <a:p>
            <a:pPr indent="0" lvl="0" marL="0" rtl="0" algn="l">
              <a:lnSpc>
                <a:spcPct val="100000"/>
              </a:lnSpc>
              <a:spcBef>
                <a:spcPts val="1000"/>
              </a:spcBef>
              <a:spcAft>
                <a:spcPts val="0"/>
              </a:spcAft>
              <a:buSzPts val="1280"/>
              <a:buNone/>
            </a:pPr>
            <a:r>
              <a:t/>
            </a:r>
            <a:endParaRPr sz="1600">
              <a:solidFill>
                <a:schemeClr val="dk1"/>
              </a:solidFill>
              <a:latin typeface="Bookman Old Style"/>
              <a:ea typeface="Bookman Old Style"/>
              <a:cs typeface="Bookman Old Style"/>
              <a:sym typeface="Bookman Old Style"/>
            </a:endParaRPr>
          </a:p>
        </p:txBody>
      </p:sp>
      <p:pic>
        <p:nvPicPr>
          <p:cNvPr descr="A person and person sitting at a table with a computer&#10;&#10;Description automatically generated" id="151" name="Google Shape;151;p3"/>
          <p:cNvPicPr preferRelativeResize="0"/>
          <p:nvPr/>
        </p:nvPicPr>
        <p:blipFill rotWithShape="1">
          <a:blip r:embed="rId3">
            <a:alphaModFix/>
          </a:blip>
          <a:srcRect b="6788" l="8663" r="9825" t="16821"/>
          <a:stretch/>
        </p:blipFill>
        <p:spPr>
          <a:xfrm>
            <a:off x="4309439" y="3844952"/>
            <a:ext cx="2975212" cy="2731149"/>
          </a:xfrm>
          <a:prstGeom prst="ellipse">
            <a:avLst/>
          </a:prstGeom>
          <a:noFill/>
          <a:ln>
            <a:noFill/>
          </a:ln>
        </p:spPr>
      </p:pic>
      <p:sp>
        <p:nvSpPr>
          <p:cNvPr id="152" name="Google Shape;152;p3"/>
          <p:cNvSpPr/>
          <p:nvPr/>
        </p:nvSpPr>
        <p:spPr>
          <a:xfrm>
            <a:off x="90946" y="1063302"/>
            <a:ext cx="4828733" cy="2984320"/>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Futures</a:t>
            </a: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28600" lvl="0" marL="22860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Represent an asynchronous operation that eventually completes.​</a:t>
            </a:r>
            <a:endParaRPr/>
          </a:p>
          <a:p>
            <a:pPr indent="-127000" lvl="0" marL="228600" marR="0" rtl="0" algn="l">
              <a:lnSpc>
                <a:spcPct val="100000"/>
              </a:lnSpc>
              <a:spcBef>
                <a:spcPts val="0"/>
              </a:spcBef>
              <a:spcAft>
                <a:spcPts val="0"/>
              </a:spcAft>
              <a:buClr>
                <a:schemeClr val="dk1"/>
              </a:buClr>
              <a:buSzPts val="1600"/>
              <a:buFont typeface="Arial"/>
              <a:buNone/>
            </a:pPr>
            <a:r>
              <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Handle the result of the operation with .then or await.​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Use await to wait for the result to be available.​</a:t>
            </a:r>
            <a:endParaRPr b="0" i="0" sz="1800" u="none" cap="none" strike="noStrike">
              <a:solidFill>
                <a:schemeClr val="dk1"/>
              </a:solidFill>
              <a:latin typeface="Calibri"/>
              <a:ea typeface="Calibri"/>
              <a:cs typeface="Calibri"/>
              <a:sym typeface="Calibri"/>
            </a:endParaRPr>
          </a:p>
        </p:txBody>
      </p:sp>
      <p:sp>
        <p:nvSpPr>
          <p:cNvPr id="153" name="Google Shape;153;p3"/>
          <p:cNvSpPr/>
          <p:nvPr/>
        </p:nvSpPr>
        <p:spPr>
          <a:xfrm>
            <a:off x="7383439" y="3848669"/>
            <a:ext cx="4705861" cy="2943375"/>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Calibri"/>
                <a:ea typeface="Calibri"/>
                <a:cs typeface="Calibri"/>
                <a:sym typeface="Calibri"/>
              </a:rPr>
              <a:t>Streams</a:t>
            </a: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Represent sequence of data elements received asynchronously.​</a:t>
            </a:r>
            <a:endParaRPr/>
          </a:p>
          <a:p>
            <a:pPr indent="-184150" lvl="0" marL="285750" marR="0" rtl="0" algn="l">
              <a:lnSpc>
                <a:spcPct val="100000"/>
              </a:lnSpc>
              <a:spcBef>
                <a:spcPts val="0"/>
              </a:spcBef>
              <a:spcAft>
                <a:spcPts val="0"/>
              </a:spcAft>
              <a:buClr>
                <a:schemeClr val="dk1"/>
              </a:buClr>
              <a:buSzPts val="1600"/>
              <a:buFont typeface="Arial"/>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Listen to the stream of data using methods like listen.​</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chemeClr val="dk1"/>
              </a:buClr>
              <a:buSzPts val="1600"/>
              <a:buFont typeface="Arial"/>
              <a:buChar char="•"/>
            </a:pPr>
            <a:r>
              <a:rPr b="0" i="0" lang="en-US" sz="1800" u="none" cap="none" strike="noStrike">
                <a:solidFill>
                  <a:schemeClr val="dk1"/>
                </a:solidFill>
                <a:latin typeface="Calibri"/>
                <a:ea typeface="Calibri"/>
                <a:cs typeface="Calibri"/>
                <a:sym typeface="Calibri"/>
              </a:rPr>
              <a:t>Use async for loop to iterate over the stream elements.​</a:t>
            </a:r>
            <a:endParaRPr b="0" i="0" sz="1800" u="none" cap="none" strike="noStrike">
              <a:solidFill>
                <a:schemeClr val="dk1"/>
              </a:solidFill>
              <a:latin typeface="Calibri"/>
              <a:ea typeface="Calibri"/>
              <a:cs typeface="Calibri"/>
              <a:sym typeface="Calibri"/>
            </a:endParaRPr>
          </a:p>
        </p:txBody>
      </p:sp>
      <p:pic>
        <p:nvPicPr>
          <p:cNvPr descr="A blue and black logo&#10;&#10;Description automatically generated" id="154" name="Google Shape;154;p3"/>
          <p:cNvPicPr preferRelativeResize="0"/>
          <p:nvPr/>
        </p:nvPicPr>
        <p:blipFill rotWithShape="1">
          <a:blip r:embed="rId4">
            <a:alphaModFix/>
          </a:blip>
          <a:srcRect b="0" l="0" r="0" t="0"/>
          <a:stretch/>
        </p:blipFill>
        <p:spPr>
          <a:xfrm>
            <a:off x="-49167" y="5847008"/>
            <a:ext cx="1579403" cy="1174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5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500"/>
                                        <p:tgtEl>
                                          <p:spTgt spid="1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0" st="0"/>
                                            </p:txEl>
                                          </p:spTgt>
                                        </p:tgtEl>
                                        <p:attrNameLst>
                                          <p:attrName>style.visibility</p:attrName>
                                        </p:attrNameLst>
                                      </p:cBhvr>
                                      <p:to>
                                        <p:strVal val="visible"/>
                                      </p:to>
                                    </p:set>
                                    <p:animEffect filter="fade" transition="in">
                                      <p:cBhvr>
                                        <p:cTn dur="500"/>
                                        <p:tgtEl>
                                          <p:spTgt spid="15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1" st="1"/>
                                            </p:txEl>
                                          </p:spTgt>
                                        </p:tgtEl>
                                        <p:attrNameLst>
                                          <p:attrName>style.visibility</p:attrName>
                                        </p:attrNameLst>
                                      </p:cBhvr>
                                      <p:to>
                                        <p:strVal val="visible"/>
                                      </p:to>
                                    </p:set>
                                    <p:animEffect filter="fade" transition="in">
                                      <p:cBhvr>
                                        <p:cTn dur="500"/>
                                        <p:tgtEl>
                                          <p:spTgt spid="15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2" st="2"/>
                                            </p:txEl>
                                          </p:spTgt>
                                        </p:tgtEl>
                                        <p:attrNameLst>
                                          <p:attrName>style.visibility</p:attrName>
                                        </p:attrNameLst>
                                      </p:cBhvr>
                                      <p:to>
                                        <p:strVal val="visible"/>
                                      </p:to>
                                    </p:set>
                                    <p:animEffect filter="fade" transition="in">
                                      <p:cBhvr>
                                        <p:cTn dur="500"/>
                                        <p:tgtEl>
                                          <p:spTgt spid="15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3" st="3"/>
                                            </p:txEl>
                                          </p:spTgt>
                                        </p:tgtEl>
                                        <p:attrNameLst>
                                          <p:attrName>style.visibility</p:attrName>
                                        </p:attrNameLst>
                                      </p:cBhvr>
                                      <p:to>
                                        <p:strVal val="visible"/>
                                      </p:to>
                                    </p:set>
                                    <p:animEffect filter="fade" transition="in">
                                      <p:cBhvr>
                                        <p:cTn dur="500"/>
                                        <p:tgtEl>
                                          <p:spTgt spid="15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4" st="4"/>
                                            </p:txEl>
                                          </p:spTgt>
                                        </p:tgtEl>
                                        <p:attrNameLst>
                                          <p:attrName>style.visibility</p:attrName>
                                        </p:attrNameLst>
                                      </p:cBhvr>
                                      <p:to>
                                        <p:strVal val="visible"/>
                                      </p:to>
                                    </p:set>
                                    <p:animEffect filter="fade" transition="in">
                                      <p:cBhvr>
                                        <p:cTn dur="500"/>
                                        <p:tgtEl>
                                          <p:spTgt spid="15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5" st="5"/>
                                            </p:txEl>
                                          </p:spTgt>
                                        </p:tgtEl>
                                        <p:attrNameLst>
                                          <p:attrName>style.visibility</p:attrName>
                                        </p:attrNameLst>
                                      </p:cBhvr>
                                      <p:to>
                                        <p:strVal val="visible"/>
                                      </p:to>
                                    </p:set>
                                    <p:animEffect filter="fade" transition="in">
                                      <p:cBhvr>
                                        <p:cTn dur="500"/>
                                        <p:tgtEl>
                                          <p:spTgt spid="15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xEl>
                                              <p:pRg end="6" st="6"/>
                                            </p:txEl>
                                          </p:spTgt>
                                        </p:tgtEl>
                                        <p:attrNameLst>
                                          <p:attrName>style.visibility</p:attrName>
                                        </p:attrNameLst>
                                      </p:cBhvr>
                                      <p:to>
                                        <p:strVal val="visible"/>
                                      </p:to>
                                    </p:set>
                                    <p:animEffect filter="fade" transition="in">
                                      <p:cBhvr>
                                        <p:cTn dur="500"/>
                                        <p:tgtEl>
                                          <p:spTgt spid="15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0" st="0"/>
                                            </p:txEl>
                                          </p:spTgt>
                                        </p:tgtEl>
                                        <p:attrNameLst>
                                          <p:attrName>style.visibility</p:attrName>
                                        </p:attrNameLst>
                                      </p:cBhvr>
                                      <p:to>
                                        <p:strVal val="visible"/>
                                      </p:to>
                                    </p:set>
                                    <p:animEffect filter="fade" transition="in">
                                      <p:cBhvr>
                                        <p:cTn dur="500"/>
                                        <p:tgtEl>
                                          <p:spTgt spid="1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1" st="1"/>
                                            </p:txEl>
                                          </p:spTgt>
                                        </p:tgtEl>
                                        <p:attrNameLst>
                                          <p:attrName>style.visibility</p:attrName>
                                        </p:attrNameLst>
                                      </p:cBhvr>
                                      <p:to>
                                        <p:strVal val="visible"/>
                                      </p:to>
                                    </p:set>
                                    <p:animEffect filter="fade" transition="in">
                                      <p:cBhvr>
                                        <p:cTn dur="500"/>
                                        <p:tgtEl>
                                          <p:spTgt spid="15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2" st="2"/>
                                            </p:txEl>
                                          </p:spTgt>
                                        </p:tgtEl>
                                        <p:attrNameLst>
                                          <p:attrName>style.visibility</p:attrName>
                                        </p:attrNameLst>
                                      </p:cBhvr>
                                      <p:to>
                                        <p:strVal val="visible"/>
                                      </p:to>
                                    </p:set>
                                    <p:animEffect filter="fade" transition="in">
                                      <p:cBhvr>
                                        <p:cTn dur="500"/>
                                        <p:tgtEl>
                                          <p:spTgt spid="15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3" st="3"/>
                                            </p:txEl>
                                          </p:spTgt>
                                        </p:tgtEl>
                                        <p:attrNameLst>
                                          <p:attrName>style.visibility</p:attrName>
                                        </p:attrNameLst>
                                      </p:cBhvr>
                                      <p:to>
                                        <p:strVal val="visible"/>
                                      </p:to>
                                    </p:set>
                                    <p:animEffect filter="fade" transition="in">
                                      <p:cBhvr>
                                        <p:cTn dur="500"/>
                                        <p:tgtEl>
                                          <p:spTgt spid="15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4" st="4"/>
                                            </p:txEl>
                                          </p:spTgt>
                                        </p:tgtEl>
                                        <p:attrNameLst>
                                          <p:attrName>style.visibility</p:attrName>
                                        </p:attrNameLst>
                                      </p:cBhvr>
                                      <p:to>
                                        <p:strVal val="visible"/>
                                      </p:to>
                                    </p:set>
                                    <p:animEffect filter="fade" transition="in">
                                      <p:cBhvr>
                                        <p:cTn dur="500"/>
                                        <p:tgtEl>
                                          <p:spTgt spid="15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5" st="5"/>
                                            </p:txEl>
                                          </p:spTgt>
                                        </p:tgtEl>
                                        <p:attrNameLst>
                                          <p:attrName>style.visibility</p:attrName>
                                        </p:attrNameLst>
                                      </p:cBhvr>
                                      <p:to>
                                        <p:strVal val="visible"/>
                                      </p:to>
                                    </p:set>
                                    <p:animEffect filter="fade" transition="in">
                                      <p:cBhvr>
                                        <p:cTn dur="500"/>
                                        <p:tgtEl>
                                          <p:spTgt spid="15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xEl>
                                              <p:pRg end="6" st="6"/>
                                            </p:txEl>
                                          </p:spTgt>
                                        </p:tgtEl>
                                        <p:attrNameLst>
                                          <p:attrName>style.visibility</p:attrName>
                                        </p:attrNameLst>
                                      </p:cBhvr>
                                      <p:to>
                                        <p:strVal val="visible"/>
                                      </p:to>
                                    </p:set>
                                    <p:animEffect filter="fade" transition="in">
                                      <p:cBhvr>
                                        <p:cTn dur="500"/>
                                        <p:tgtEl>
                                          <p:spTgt spid="15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4"/>
          <p:cNvSpPr txBox="1"/>
          <p:nvPr>
            <p:ph type="title"/>
          </p:nvPr>
        </p:nvSpPr>
        <p:spPr>
          <a:xfrm>
            <a:off x="663686" y="389603"/>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800"/>
              <a:buFont typeface="Calibri"/>
              <a:buNone/>
            </a:pPr>
            <a:r>
              <a:rPr b="1" lang="en-US" sz="2800">
                <a:solidFill>
                  <a:schemeClr val="dk1"/>
                </a:solidFill>
                <a:latin typeface="Calibri"/>
                <a:ea typeface="Calibri"/>
                <a:cs typeface="Calibri"/>
                <a:sym typeface="Calibri"/>
              </a:rPr>
              <a:t>Example of Future</a:t>
            </a:r>
            <a:endParaRPr/>
          </a:p>
        </p:txBody>
      </p:sp>
      <p:sp>
        <p:nvSpPr>
          <p:cNvPr id="160" name="Google Shape;160;p4"/>
          <p:cNvSpPr/>
          <p:nvPr/>
        </p:nvSpPr>
        <p:spPr>
          <a:xfrm>
            <a:off x="504967" y="1173708"/>
            <a:ext cx="5044874" cy="5063320"/>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1F1F"/>
                </a:solidFill>
                <a:latin typeface="Calibri"/>
                <a:ea typeface="Calibri"/>
                <a:cs typeface="Calibri"/>
                <a:sym typeface="Calibri"/>
              </a:rPr>
              <a:t>1. Asynchronous Function:</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1F1F1F"/>
              </a:buClr>
              <a:buSzPts val="1600"/>
              <a:buFont typeface="Arial"/>
              <a:buChar char="•"/>
            </a:pPr>
            <a:r>
              <a:rPr b="0" i="0" lang="en-US" sz="1800" u="none" cap="none" strike="noStrike">
                <a:solidFill>
                  <a:srgbClr val="1F1F1F"/>
                </a:solidFill>
                <a:latin typeface="Calibri"/>
                <a:ea typeface="Calibri"/>
                <a:cs typeface="Calibri"/>
                <a:sym typeface="Calibri"/>
              </a:rPr>
              <a:t>Fetch User Age() is an asynchronous function that will eventually return an integer (user's age).</a:t>
            </a:r>
            <a:endParaRPr/>
          </a:p>
          <a:p>
            <a:pPr indent="-127000" lvl="0" marL="228600" marR="0" rtl="0" algn="l">
              <a:lnSpc>
                <a:spcPct val="100000"/>
              </a:lnSpc>
              <a:spcBef>
                <a:spcPts val="0"/>
              </a:spcBef>
              <a:spcAft>
                <a:spcPts val="0"/>
              </a:spcAft>
              <a:buClr>
                <a:srgbClr val="1F1F1F"/>
              </a:buClr>
              <a:buSzPts val="1600"/>
              <a:buFont typeface="Arial"/>
              <a:buNone/>
            </a:pPr>
            <a:r>
              <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1F1F1F"/>
              </a:buClr>
              <a:buSzPts val="1600"/>
              <a:buFont typeface="Arial"/>
              <a:buChar char="•"/>
            </a:pPr>
            <a:r>
              <a:rPr b="0" i="0" lang="en-US" sz="1800" u="none" cap="none" strike="noStrike">
                <a:solidFill>
                  <a:srgbClr val="1F1F1F"/>
                </a:solidFill>
                <a:latin typeface="Calibri"/>
                <a:ea typeface="Calibri"/>
                <a:cs typeface="Calibri"/>
                <a:sym typeface="Calibri"/>
              </a:rPr>
              <a:t>It uses the async keyword to handle time-consuming operations without blocking the code's flow.</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1F1F"/>
                </a:solidFill>
                <a:latin typeface="Calibri"/>
                <a:ea typeface="Calibri"/>
                <a:cs typeface="Calibri"/>
                <a:sym typeface="Calibri"/>
              </a:rPr>
              <a:t>2. Simulating a Network Request:</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1F1F1F"/>
              </a:buClr>
              <a:buSzPts val="1600"/>
              <a:buFont typeface="Arial"/>
              <a:buChar char="•"/>
            </a:pPr>
            <a:r>
              <a:rPr b="0" i="0" lang="en-US" sz="1800" u="none" cap="none" strike="noStrike">
                <a:solidFill>
                  <a:srgbClr val="1F1F1F"/>
                </a:solidFill>
                <a:latin typeface="Calibri"/>
                <a:ea typeface="Calibri"/>
                <a:cs typeface="Calibri"/>
                <a:sym typeface="Calibri"/>
              </a:rPr>
              <a:t>await Future .delayed(Duration(seconds: 2)) creates a 2-second delay, acting as a placeholder for a network request.</a:t>
            </a:r>
            <a:endParaRPr/>
          </a:p>
          <a:p>
            <a:pPr indent="-127000" lvl="0" marL="228600" marR="0" rtl="0" algn="l">
              <a:lnSpc>
                <a:spcPct val="100000"/>
              </a:lnSpc>
              <a:spcBef>
                <a:spcPts val="0"/>
              </a:spcBef>
              <a:spcAft>
                <a:spcPts val="0"/>
              </a:spcAft>
              <a:buClr>
                <a:srgbClr val="1F1F1F"/>
              </a:buClr>
              <a:buSzPts val="1600"/>
              <a:buFont typeface="Arial"/>
              <a:buNone/>
            </a:pPr>
            <a:r>
              <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1F1F1F"/>
              </a:buClr>
              <a:buSzPts val="1600"/>
              <a:buFont typeface="Arial"/>
              <a:buChar char="•"/>
            </a:pPr>
            <a:r>
              <a:rPr b="0" i="0" lang="en-US" sz="1800" u="none" cap="none" strike="noStrike">
                <a:solidFill>
                  <a:srgbClr val="1F1F1F"/>
                </a:solidFill>
                <a:latin typeface="Calibri"/>
                <a:ea typeface="Calibri"/>
                <a:cs typeface="Calibri"/>
                <a:sym typeface="Calibri"/>
              </a:rPr>
              <a:t>The await keyword pauses the function's execution until the delay (or actual network request) completes.</a:t>
            </a:r>
            <a:endParaRPr b="0" i="0" sz="1800" u="none" cap="none" strike="noStrike">
              <a:solidFill>
                <a:srgbClr val="1F1F1F"/>
              </a:solidFill>
              <a:latin typeface="Calibri"/>
              <a:ea typeface="Calibri"/>
              <a:cs typeface="Calibri"/>
              <a:sym typeface="Calibri"/>
            </a:endParaRPr>
          </a:p>
        </p:txBody>
      </p:sp>
      <p:pic>
        <p:nvPicPr>
          <p:cNvPr descr="A blue and black logo&#10;&#10;Description automatically generated" id="161" name="Google Shape;161;p4"/>
          <p:cNvPicPr preferRelativeResize="0"/>
          <p:nvPr/>
        </p:nvPicPr>
        <p:blipFill rotWithShape="1">
          <a:blip r:embed="rId3">
            <a:alphaModFix/>
          </a:blip>
          <a:srcRect b="0" l="0" r="0" t="0"/>
          <a:stretch/>
        </p:blipFill>
        <p:spPr>
          <a:xfrm>
            <a:off x="-49167" y="5847008"/>
            <a:ext cx="1579403" cy="1174125"/>
          </a:xfrm>
          <a:prstGeom prst="rect">
            <a:avLst/>
          </a:prstGeom>
          <a:noFill/>
          <a:ln>
            <a:noFill/>
          </a:ln>
        </p:spPr>
      </p:pic>
      <p:pic>
        <p:nvPicPr>
          <p:cNvPr id="162" name="Google Shape;162;p4"/>
          <p:cNvPicPr preferRelativeResize="0"/>
          <p:nvPr/>
        </p:nvPicPr>
        <p:blipFill rotWithShape="1">
          <a:blip r:embed="rId4">
            <a:alphaModFix/>
          </a:blip>
          <a:srcRect b="0" l="0" r="0" t="0"/>
          <a:stretch/>
        </p:blipFill>
        <p:spPr>
          <a:xfrm>
            <a:off x="5708560" y="1559862"/>
            <a:ext cx="6361392" cy="2692258"/>
          </a:xfrm>
          <a:prstGeom prst="rect">
            <a:avLst/>
          </a:prstGeom>
          <a:noFill/>
          <a:ln>
            <a:noFill/>
          </a:ln>
        </p:spPr>
      </p:pic>
      <p:pic>
        <p:nvPicPr>
          <p:cNvPr id="163" name="Google Shape;163;p4"/>
          <p:cNvPicPr preferRelativeResize="0"/>
          <p:nvPr/>
        </p:nvPicPr>
        <p:blipFill rotWithShape="1">
          <a:blip r:embed="rId5">
            <a:alphaModFix/>
          </a:blip>
          <a:srcRect b="0" l="0" r="0" t="0"/>
          <a:stretch/>
        </p:blipFill>
        <p:spPr>
          <a:xfrm>
            <a:off x="8038531" y="4985102"/>
            <a:ext cx="4031421" cy="135468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0" st="0"/>
                                            </p:txEl>
                                          </p:spTgt>
                                        </p:tgtEl>
                                        <p:attrNameLst>
                                          <p:attrName>style.visibility</p:attrName>
                                        </p:attrNameLst>
                                      </p:cBhvr>
                                      <p:to>
                                        <p:strVal val="visible"/>
                                      </p:to>
                                    </p:set>
                                    <p:animEffect filter="fade" transition="in">
                                      <p:cBhvr>
                                        <p:cTn dur="500"/>
                                        <p:tgtEl>
                                          <p:spTgt spid="16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1" st="1"/>
                                            </p:txEl>
                                          </p:spTgt>
                                        </p:tgtEl>
                                        <p:attrNameLst>
                                          <p:attrName>style.visibility</p:attrName>
                                        </p:attrNameLst>
                                      </p:cBhvr>
                                      <p:to>
                                        <p:strVal val="visible"/>
                                      </p:to>
                                    </p:set>
                                    <p:animEffect filter="fade" transition="in">
                                      <p:cBhvr>
                                        <p:cTn dur="500"/>
                                        <p:tgtEl>
                                          <p:spTgt spid="16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2" st="2"/>
                                            </p:txEl>
                                          </p:spTgt>
                                        </p:tgtEl>
                                        <p:attrNameLst>
                                          <p:attrName>style.visibility</p:attrName>
                                        </p:attrNameLst>
                                      </p:cBhvr>
                                      <p:to>
                                        <p:strVal val="visible"/>
                                      </p:to>
                                    </p:set>
                                    <p:animEffect filter="fade" transition="in">
                                      <p:cBhvr>
                                        <p:cTn dur="500"/>
                                        <p:tgtEl>
                                          <p:spTgt spid="16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3" st="3"/>
                                            </p:txEl>
                                          </p:spTgt>
                                        </p:tgtEl>
                                        <p:attrNameLst>
                                          <p:attrName>style.visibility</p:attrName>
                                        </p:attrNameLst>
                                      </p:cBhvr>
                                      <p:to>
                                        <p:strVal val="visible"/>
                                      </p:to>
                                    </p:set>
                                    <p:animEffect filter="fade" transition="in">
                                      <p:cBhvr>
                                        <p:cTn dur="500"/>
                                        <p:tgtEl>
                                          <p:spTgt spid="16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4" st="4"/>
                                            </p:txEl>
                                          </p:spTgt>
                                        </p:tgtEl>
                                        <p:attrNameLst>
                                          <p:attrName>style.visibility</p:attrName>
                                        </p:attrNameLst>
                                      </p:cBhvr>
                                      <p:to>
                                        <p:strVal val="visible"/>
                                      </p:to>
                                    </p:set>
                                    <p:animEffect filter="fade" transition="in">
                                      <p:cBhvr>
                                        <p:cTn dur="500"/>
                                        <p:tgtEl>
                                          <p:spTgt spid="16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5" st="5"/>
                                            </p:txEl>
                                          </p:spTgt>
                                        </p:tgtEl>
                                        <p:attrNameLst>
                                          <p:attrName>style.visibility</p:attrName>
                                        </p:attrNameLst>
                                      </p:cBhvr>
                                      <p:to>
                                        <p:strVal val="visible"/>
                                      </p:to>
                                    </p:set>
                                    <p:animEffect filter="fade" transition="in">
                                      <p:cBhvr>
                                        <p:cTn dur="500"/>
                                        <p:tgtEl>
                                          <p:spTgt spid="16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6" st="6"/>
                                            </p:txEl>
                                          </p:spTgt>
                                        </p:tgtEl>
                                        <p:attrNameLst>
                                          <p:attrName>style.visibility</p:attrName>
                                        </p:attrNameLst>
                                      </p:cBhvr>
                                      <p:to>
                                        <p:strVal val="visible"/>
                                      </p:to>
                                    </p:set>
                                    <p:animEffect filter="fade" transition="in">
                                      <p:cBhvr>
                                        <p:cTn dur="500"/>
                                        <p:tgtEl>
                                          <p:spTgt spid="16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7" st="7"/>
                                            </p:txEl>
                                          </p:spTgt>
                                        </p:tgtEl>
                                        <p:attrNameLst>
                                          <p:attrName>style.visibility</p:attrName>
                                        </p:attrNameLst>
                                      </p:cBhvr>
                                      <p:to>
                                        <p:strVal val="visible"/>
                                      </p:to>
                                    </p:set>
                                    <p:animEffect filter="fade" transition="in">
                                      <p:cBhvr>
                                        <p:cTn dur="500"/>
                                        <p:tgtEl>
                                          <p:spTgt spid="16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xEl>
                                              <p:pRg end="8" st="8"/>
                                            </p:txEl>
                                          </p:spTgt>
                                        </p:tgtEl>
                                        <p:attrNameLst>
                                          <p:attrName>style.visibility</p:attrName>
                                        </p:attrNameLst>
                                      </p:cBhvr>
                                      <p:to>
                                        <p:strVal val="visible"/>
                                      </p:to>
                                    </p:set>
                                    <p:animEffect filter="fade" transition="in">
                                      <p:cBhvr>
                                        <p:cTn dur="500"/>
                                        <p:tgtEl>
                                          <p:spTgt spid="160">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5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5"/>
          <p:cNvSpPr txBox="1"/>
          <p:nvPr>
            <p:ph type="title"/>
          </p:nvPr>
        </p:nvSpPr>
        <p:spPr>
          <a:xfrm>
            <a:off x="591475" y="223234"/>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800"/>
              <a:buFont typeface="Calibri"/>
              <a:buNone/>
            </a:pPr>
            <a:r>
              <a:rPr b="1" lang="en-US" sz="2800">
                <a:solidFill>
                  <a:schemeClr val="dk1"/>
                </a:solidFill>
                <a:latin typeface="Calibri"/>
                <a:ea typeface="Calibri"/>
                <a:cs typeface="Calibri"/>
                <a:sym typeface="Calibri"/>
              </a:rPr>
              <a:t>Example of Stream</a:t>
            </a:r>
            <a:endParaRPr/>
          </a:p>
          <a:p>
            <a:pPr indent="0" lvl="0" marL="0" rtl="0" algn="l">
              <a:lnSpc>
                <a:spcPct val="100000"/>
              </a:lnSpc>
              <a:spcBef>
                <a:spcPts val="0"/>
              </a:spcBef>
              <a:spcAft>
                <a:spcPts val="0"/>
              </a:spcAft>
              <a:buClr>
                <a:schemeClr val="accent1"/>
              </a:buClr>
              <a:buSzPts val="3600"/>
              <a:buFont typeface="Trebuchet MS"/>
              <a:buNone/>
            </a:pPr>
            <a:r>
              <a:t/>
            </a:r>
            <a:endParaRPr/>
          </a:p>
        </p:txBody>
      </p:sp>
      <p:pic>
        <p:nvPicPr>
          <p:cNvPr descr="A computer code on a black background&#10;&#10;Description automatically generated" id="169" name="Google Shape;169;p5"/>
          <p:cNvPicPr preferRelativeResize="0"/>
          <p:nvPr/>
        </p:nvPicPr>
        <p:blipFill rotWithShape="1">
          <a:blip r:embed="rId3">
            <a:alphaModFix/>
          </a:blip>
          <a:srcRect b="0" l="0" r="0" t="0"/>
          <a:stretch/>
        </p:blipFill>
        <p:spPr>
          <a:xfrm>
            <a:off x="498014" y="4766759"/>
            <a:ext cx="6718478" cy="1868127"/>
          </a:xfrm>
          <a:prstGeom prst="rect">
            <a:avLst/>
          </a:prstGeom>
          <a:noFill/>
          <a:ln>
            <a:noFill/>
          </a:ln>
          <a:effectLst>
            <a:outerShdw blurRad="292100" rotWithShape="0" algn="tl" dir="2700000" dist="139700">
              <a:srgbClr val="333333">
                <a:alpha val="64313"/>
              </a:srgbClr>
            </a:outerShdw>
          </a:effectLst>
        </p:spPr>
      </p:pic>
      <p:pic>
        <p:nvPicPr>
          <p:cNvPr descr="A black background with white text&#10;&#10;Description automatically generated" id="170" name="Google Shape;170;p5"/>
          <p:cNvPicPr preferRelativeResize="0"/>
          <p:nvPr/>
        </p:nvPicPr>
        <p:blipFill rotWithShape="1">
          <a:blip r:embed="rId4">
            <a:alphaModFix/>
          </a:blip>
          <a:srcRect b="0" l="0" r="0" t="0"/>
          <a:stretch/>
        </p:blipFill>
        <p:spPr>
          <a:xfrm>
            <a:off x="7352294" y="4244327"/>
            <a:ext cx="3400960" cy="2383261"/>
          </a:xfrm>
          <a:prstGeom prst="rect">
            <a:avLst/>
          </a:prstGeom>
          <a:noFill/>
          <a:ln>
            <a:noFill/>
          </a:ln>
        </p:spPr>
      </p:pic>
      <p:pic>
        <p:nvPicPr>
          <p:cNvPr descr="A blue and black logo&#10;&#10;Description automatically generated" id="171" name="Google Shape;171;p5"/>
          <p:cNvPicPr preferRelativeResize="0"/>
          <p:nvPr/>
        </p:nvPicPr>
        <p:blipFill rotWithShape="1">
          <a:blip r:embed="rId5">
            <a:alphaModFix/>
          </a:blip>
          <a:srcRect b="0" l="0" r="0" t="0"/>
          <a:stretch/>
        </p:blipFill>
        <p:spPr>
          <a:xfrm>
            <a:off x="10608101" y="5782613"/>
            <a:ext cx="1579403" cy="1174125"/>
          </a:xfrm>
          <a:prstGeom prst="rect">
            <a:avLst/>
          </a:prstGeom>
          <a:noFill/>
          <a:ln>
            <a:noFill/>
          </a:ln>
        </p:spPr>
      </p:pic>
      <p:sp>
        <p:nvSpPr>
          <p:cNvPr id="172" name="Google Shape;172;p5"/>
          <p:cNvSpPr/>
          <p:nvPr/>
        </p:nvSpPr>
        <p:spPr>
          <a:xfrm>
            <a:off x="501740" y="952500"/>
            <a:ext cx="5076421" cy="3563154"/>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342900" lvl="0" marL="342900" marR="0" rtl="0" algn="l">
              <a:lnSpc>
                <a:spcPct val="100000"/>
              </a:lnSpc>
              <a:spcBef>
                <a:spcPts val="0"/>
              </a:spcBef>
              <a:spcAft>
                <a:spcPts val="0"/>
              </a:spcAft>
              <a:buClr>
                <a:srgbClr val="000000"/>
              </a:buClr>
              <a:buSzPts val="1800"/>
              <a:buFont typeface="Arial"/>
              <a:buAutoNum type="arabicPeriod"/>
            </a:pPr>
            <a:r>
              <a:rPr b="1" i="0" lang="en-US" sz="1800" u="none" cap="none" strike="noStrike">
                <a:solidFill>
                  <a:srgbClr val="1F1F1F"/>
                </a:solidFill>
                <a:latin typeface="Calibri"/>
                <a:ea typeface="Calibri"/>
                <a:cs typeface="Calibri"/>
                <a:sym typeface="Calibri"/>
              </a:rPr>
              <a:t>Creating a Stream:</a:t>
            </a:r>
            <a:r>
              <a:rPr b="0" i="0" lang="en-US" sz="1800" u="none" cap="none" strike="noStrike">
                <a:solidFill>
                  <a:srgbClr val="1F1F1F"/>
                </a:solidFill>
                <a:latin typeface="Calibri"/>
                <a:ea typeface="Calibri"/>
                <a:cs typeface="Calibri"/>
                <a:sym typeface="Calibri"/>
              </a:rPr>
              <a: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1F1F1F"/>
              </a:buClr>
              <a:buSzPts val="1600"/>
              <a:buFont typeface="Calibri"/>
              <a:buChar char="•"/>
            </a:pPr>
            <a:r>
              <a:rPr b="0" i="0" lang="en-US" sz="1800" u="none" cap="none" strike="noStrike">
                <a:solidFill>
                  <a:srgbClr val="1F1F1F"/>
                </a:solidFill>
                <a:latin typeface="Calibri"/>
                <a:ea typeface="Calibri"/>
                <a:cs typeface="Calibri"/>
                <a:sym typeface="Calibri"/>
              </a:rPr>
              <a:t>Stream&lt;int&gt; counter Stream = Stream&lt;int&gt;.periodic(Duration(seconds: 1), (x) =&gt; x);​</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1F1F1F"/>
              </a:buClr>
              <a:buSzPts val="1600"/>
              <a:buFont typeface="Calibri"/>
              <a:buChar char="•"/>
            </a:pPr>
            <a:r>
              <a:rPr b="0" i="0" lang="en-US" sz="1800" u="none" cap="none" strike="noStrike">
                <a:solidFill>
                  <a:srgbClr val="1F1F1F"/>
                </a:solidFill>
                <a:latin typeface="Calibri"/>
                <a:ea typeface="Calibri"/>
                <a:cs typeface="Calibri"/>
                <a:sym typeface="Calibri"/>
              </a:rPr>
              <a:t>Creates a Stream called counter Stream that emits an integer every second.​</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1F1F1F"/>
              </a:buClr>
              <a:buSzPts val="1600"/>
              <a:buFont typeface="Calibri"/>
              <a:buChar char="•"/>
            </a:pPr>
            <a:r>
              <a:rPr b="0" i="0" lang="en-US" sz="1800" u="none" cap="none" strike="noStrike">
                <a:solidFill>
                  <a:srgbClr val="1F1F1F"/>
                </a:solidFill>
                <a:latin typeface="Calibri"/>
                <a:ea typeface="Calibri"/>
                <a:cs typeface="Calibri"/>
                <a:sym typeface="Calibri"/>
              </a:rPr>
              <a:t>Stream&lt;int&gt; specifies that the Stream produces integer values.​</a:t>
            </a:r>
            <a:endParaRPr b="0" i="0" sz="1800" u="none" cap="none" strike="noStrike">
              <a:solidFill>
                <a:srgbClr val="000000"/>
              </a:solidFill>
              <a:latin typeface="Arial"/>
              <a:ea typeface="Arial"/>
              <a:cs typeface="Arial"/>
              <a:sym typeface="Arial"/>
            </a:endParaRPr>
          </a:p>
        </p:txBody>
      </p:sp>
      <p:sp>
        <p:nvSpPr>
          <p:cNvPr id="173" name="Google Shape;173;p5"/>
          <p:cNvSpPr/>
          <p:nvPr/>
        </p:nvSpPr>
        <p:spPr>
          <a:xfrm>
            <a:off x="5929648" y="949816"/>
            <a:ext cx="4947633" cy="2736760"/>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1F1F"/>
                </a:solidFill>
                <a:latin typeface="Calibri"/>
                <a:ea typeface="Calibri"/>
                <a:cs typeface="Calibri"/>
                <a:sym typeface="Calibri"/>
              </a:rPr>
              <a:t>2.  Asynchronously Iterating over the Stream:</a:t>
            </a:r>
            <a:r>
              <a:rPr b="0" i="0" lang="en-US" sz="1800" u="none" cap="none" strike="noStrike">
                <a:solidFill>
                  <a:srgbClr val="1F1F1F"/>
                </a:solidFill>
                <a:latin typeface="Calibri"/>
                <a:ea typeface="Calibri"/>
                <a:cs typeface="Calibri"/>
                <a:sym typeface="Calibri"/>
              </a:rPr>
              <a:t>​</a:t>
            </a:r>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1F1F1F"/>
              </a:buClr>
              <a:buSzPts val="1600"/>
              <a:buFont typeface="Calibri"/>
              <a:buChar char="•"/>
            </a:pPr>
            <a:r>
              <a:rPr b="0" i="0" lang="en-US" sz="1800" u="none" cap="none" strike="noStrike">
                <a:solidFill>
                  <a:srgbClr val="1F1F1F"/>
                </a:solidFill>
                <a:latin typeface="Calibri"/>
                <a:ea typeface="Calibri"/>
                <a:cs typeface="Calibri"/>
                <a:sym typeface="Calibri"/>
              </a:rPr>
              <a:t>await for (int value in counter Stream) { ... }​</a:t>
            </a:r>
            <a:endParaRPr/>
          </a:p>
          <a:p>
            <a:pPr indent="-184150" lvl="0" marL="285750" marR="0" rtl="0" algn="l">
              <a:lnSpc>
                <a:spcPct val="100000"/>
              </a:lnSpc>
              <a:spcBef>
                <a:spcPts val="0"/>
              </a:spcBef>
              <a:spcAft>
                <a:spcPts val="0"/>
              </a:spcAft>
              <a:buClr>
                <a:srgbClr val="1F1F1F"/>
              </a:buClr>
              <a:buSzPts val="1600"/>
              <a:buFont typeface="Calibri"/>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1F1F1F"/>
              </a:buClr>
              <a:buSzPts val="1600"/>
              <a:buFont typeface="Calibri"/>
              <a:buChar char="•"/>
            </a:pPr>
            <a:r>
              <a:rPr b="0" i="0" lang="en-US" sz="1800" u="none" cap="none" strike="noStrike">
                <a:solidFill>
                  <a:srgbClr val="1F1F1F"/>
                </a:solidFill>
                <a:latin typeface="Calibri"/>
                <a:ea typeface="Calibri"/>
                <a:cs typeface="Calibri"/>
                <a:sym typeface="Calibri"/>
              </a:rPr>
              <a:t>Uses an await for loop to iterate over the elements of the Stream asynchronously.​</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285750" lvl="0" marL="285750" marR="0" rtl="0" algn="l">
              <a:lnSpc>
                <a:spcPct val="100000"/>
              </a:lnSpc>
              <a:spcBef>
                <a:spcPts val="0"/>
              </a:spcBef>
              <a:spcAft>
                <a:spcPts val="0"/>
              </a:spcAft>
              <a:buClr>
                <a:srgbClr val="1F1F1F"/>
              </a:buClr>
              <a:buSzPts val="1600"/>
              <a:buFont typeface="Calibri"/>
              <a:buChar char="•"/>
            </a:pPr>
            <a:r>
              <a:rPr b="0" i="0" lang="en-US" sz="1800" u="none" cap="none" strike="noStrike">
                <a:solidFill>
                  <a:srgbClr val="1F1F1F"/>
                </a:solidFill>
                <a:latin typeface="Calibri"/>
                <a:ea typeface="Calibri"/>
                <a:cs typeface="Calibri"/>
                <a:sym typeface="Calibri"/>
              </a:rPr>
              <a:t>await for pauses execution until the next value is available from the Stream.​</a:t>
            </a:r>
            <a:endParaRPr b="0" i="0" sz="1800" u="none" cap="none" strike="noStrike">
              <a:solidFill>
                <a:srgbClr val="000000"/>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5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5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5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5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5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0" st="0"/>
                                            </p:txEl>
                                          </p:spTgt>
                                        </p:tgtEl>
                                        <p:attrNameLst>
                                          <p:attrName>style.visibility</p:attrName>
                                        </p:attrNameLst>
                                      </p:cBhvr>
                                      <p:to>
                                        <p:strVal val="visible"/>
                                      </p:to>
                                    </p:set>
                                    <p:animEffect filter="fade" transition="in">
                                      <p:cBhvr>
                                        <p:cTn dur="500"/>
                                        <p:tgtEl>
                                          <p:spTgt spid="1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1" st="1"/>
                                            </p:txEl>
                                          </p:spTgt>
                                        </p:tgtEl>
                                        <p:attrNameLst>
                                          <p:attrName>style.visibility</p:attrName>
                                        </p:attrNameLst>
                                      </p:cBhvr>
                                      <p:to>
                                        <p:strVal val="visible"/>
                                      </p:to>
                                    </p:set>
                                    <p:animEffect filter="fade" transition="in">
                                      <p:cBhvr>
                                        <p:cTn dur="500"/>
                                        <p:tgtEl>
                                          <p:spTgt spid="1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2" st="2"/>
                                            </p:txEl>
                                          </p:spTgt>
                                        </p:tgtEl>
                                        <p:attrNameLst>
                                          <p:attrName>style.visibility</p:attrName>
                                        </p:attrNameLst>
                                      </p:cBhvr>
                                      <p:to>
                                        <p:strVal val="visible"/>
                                      </p:to>
                                    </p:set>
                                    <p:animEffect filter="fade" transition="in">
                                      <p:cBhvr>
                                        <p:cTn dur="500"/>
                                        <p:tgtEl>
                                          <p:spTgt spid="1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3" st="3"/>
                                            </p:txEl>
                                          </p:spTgt>
                                        </p:tgtEl>
                                        <p:attrNameLst>
                                          <p:attrName>style.visibility</p:attrName>
                                        </p:attrNameLst>
                                      </p:cBhvr>
                                      <p:to>
                                        <p:strVal val="visible"/>
                                      </p:to>
                                    </p:set>
                                    <p:animEffect filter="fade" transition="in">
                                      <p:cBhvr>
                                        <p:cTn dur="500"/>
                                        <p:tgtEl>
                                          <p:spTgt spid="17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4" st="4"/>
                                            </p:txEl>
                                          </p:spTgt>
                                        </p:tgtEl>
                                        <p:attrNameLst>
                                          <p:attrName>style.visibility</p:attrName>
                                        </p:attrNameLst>
                                      </p:cBhvr>
                                      <p:to>
                                        <p:strVal val="visible"/>
                                      </p:to>
                                    </p:set>
                                    <p:animEffect filter="fade" transition="in">
                                      <p:cBhvr>
                                        <p:cTn dur="500"/>
                                        <p:tgtEl>
                                          <p:spTgt spid="17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5" st="5"/>
                                            </p:txEl>
                                          </p:spTgt>
                                        </p:tgtEl>
                                        <p:attrNameLst>
                                          <p:attrName>style.visibility</p:attrName>
                                        </p:attrNameLst>
                                      </p:cBhvr>
                                      <p:to>
                                        <p:strVal val="visible"/>
                                      </p:to>
                                    </p:set>
                                    <p:animEffect filter="fade" transition="in">
                                      <p:cBhvr>
                                        <p:cTn dur="500"/>
                                        <p:tgtEl>
                                          <p:spTgt spid="17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xEl>
                                              <p:pRg end="6" st="6"/>
                                            </p:txEl>
                                          </p:spTgt>
                                        </p:tgtEl>
                                        <p:attrNameLst>
                                          <p:attrName>style.visibility</p:attrName>
                                        </p:attrNameLst>
                                      </p:cBhvr>
                                      <p:to>
                                        <p:strVal val="visible"/>
                                      </p:to>
                                    </p:set>
                                    <p:animEffect filter="fade" transition="in">
                                      <p:cBhvr>
                                        <p:cTn dur="500"/>
                                        <p:tgtEl>
                                          <p:spTgt spid="17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0" st="0"/>
                                            </p:txEl>
                                          </p:spTgt>
                                        </p:tgtEl>
                                        <p:attrNameLst>
                                          <p:attrName>style.visibility</p:attrName>
                                        </p:attrNameLst>
                                      </p:cBhvr>
                                      <p:to>
                                        <p:strVal val="visible"/>
                                      </p:to>
                                    </p:set>
                                    <p:animEffect filter="fade" transition="in">
                                      <p:cBhvr>
                                        <p:cTn dur="500"/>
                                        <p:tgtEl>
                                          <p:spTgt spid="17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1" st="1"/>
                                            </p:txEl>
                                          </p:spTgt>
                                        </p:tgtEl>
                                        <p:attrNameLst>
                                          <p:attrName>style.visibility</p:attrName>
                                        </p:attrNameLst>
                                      </p:cBhvr>
                                      <p:to>
                                        <p:strVal val="visible"/>
                                      </p:to>
                                    </p:set>
                                    <p:animEffect filter="fade" transition="in">
                                      <p:cBhvr>
                                        <p:cTn dur="500"/>
                                        <p:tgtEl>
                                          <p:spTgt spid="173">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2" st="2"/>
                                            </p:txEl>
                                          </p:spTgt>
                                        </p:tgtEl>
                                        <p:attrNameLst>
                                          <p:attrName>style.visibility</p:attrName>
                                        </p:attrNameLst>
                                      </p:cBhvr>
                                      <p:to>
                                        <p:strVal val="visible"/>
                                      </p:to>
                                    </p:set>
                                    <p:animEffect filter="fade" transition="in">
                                      <p:cBhvr>
                                        <p:cTn dur="500"/>
                                        <p:tgtEl>
                                          <p:spTgt spid="173">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3" st="3"/>
                                            </p:txEl>
                                          </p:spTgt>
                                        </p:tgtEl>
                                        <p:attrNameLst>
                                          <p:attrName>style.visibility</p:attrName>
                                        </p:attrNameLst>
                                      </p:cBhvr>
                                      <p:to>
                                        <p:strVal val="visible"/>
                                      </p:to>
                                    </p:set>
                                    <p:animEffect filter="fade" transition="in">
                                      <p:cBhvr>
                                        <p:cTn dur="500"/>
                                        <p:tgtEl>
                                          <p:spTgt spid="173">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4" st="4"/>
                                            </p:txEl>
                                          </p:spTgt>
                                        </p:tgtEl>
                                        <p:attrNameLst>
                                          <p:attrName>style.visibility</p:attrName>
                                        </p:attrNameLst>
                                      </p:cBhvr>
                                      <p:to>
                                        <p:strVal val="visible"/>
                                      </p:to>
                                    </p:set>
                                    <p:animEffect filter="fade" transition="in">
                                      <p:cBhvr>
                                        <p:cTn dur="500"/>
                                        <p:tgtEl>
                                          <p:spTgt spid="173">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5" st="5"/>
                                            </p:txEl>
                                          </p:spTgt>
                                        </p:tgtEl>
                                        <p:attrNameLst>
                                          <p:attrName>style.visibility</p:attrName>
                                        </p:attrNameLst>
                                      </p:cBhvr>
                                      <p:to>
                                        <p:strVal val="visible"/>
                                      </p:to>
                                    </p:set>
                                    <p:animEffect filter="fade" transition="in">
                                      <p:cBhvr>
                                        <p:cTn dur="500"/>
                                        <p:tgtEl>
                                          <p:spTgt spid="173">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xEl>
                                              <p:pRg end="6" st="6"/>
                                            </p:txEl>
                                          </p:spTgt>
                                        </p:tgtEl>
                                        <p:attrNameLst>
                                          <p:attrName>style.visibility</p:attrName>
                                        </p:attrNameLst>
                                      </p:cBhvr>
                                      <p:to>
                                        <p:strVal val="visible"/>
                                      </p:to>
                                    </p:set>
                                    <p:animEffect filter="fade" transition="in">
                                      <p:cBhvr>
                                        <p:cTn dur="500"/>
                                        <p:tgtEl>
                                          <p:spTgt spid="173">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8" name="Shape 178"/>
        <p:cNvGrpSpPr/>
        <p:nvPr/>
      </p:nvGrpSpPr>
      <p:grpSpPr>
        <a:xfrm>
          <a:off x="0" y="0"/>
          <a:ext cx="0" cy="0"/>
          <a:chOff x="0" y="0"/>
          <a:chExt cx="0" cy="0"/>
        </a:xfrm>
      </p:grpSpPr>
      <p:sp>
        <p:nvSpPr>
          <p:cNvPr id="179" name="Google Shape;179;p6"/>
          <p:cNvSpPr txBox="1"/>
          <p:nvPr>
            <p:ph type="title"/>
          </p:nvPr>
        </p:nvSpPr>
        <p:spPr>
          <a:xfrm>
            <a:off x="3912651" y="171919"/>
            <a:ext cx="3737268" cy="1320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Font typeface="Calibri"/>
              <a:buNone/>
            </a:pPr>
            <a:r>
              <a:rPr b="1" lang="en-US" sz="2800">
                <a:solidFill>
                  <a:schemeClr val="dk1"/>
                </a:solidFill>
                <a:latin typeface="Calibri"/>
                <a:ea typeface="Calibri"/>
                <a:cs typeface="Calibri"/>
                <a:sym typeface="Calibri"/>
              </a:rPr>
              <a:t>Async and Await</a:t>
            </a:r>
            <a:endParaRPr sz="2800">
              <a:solidFill>
                <a:schemeClr val="dk1"/>
              </a:solidFill>
              <a:latin typeface="Calibri"/>
              <a:ea typeface="Calibri"/>
              <a:cs typeface="Calibri"/>
              <a:sym typeface="Calibri"/>
            </a:endParaRPr>
          </a:p>
          <a:p>
            <a:pPr indent="0" lvl="0" marL="0" rtl="0" algn="l">
              <a:lnSpc>
                <a:spcPct val="90000"/>
              </a:lnSpc>
              <a:spcBef>
                <a:spcPts val="0"/>
              </a:spcBef>
              <a:spcAft>
                <a:spcPts val="0"/>
              </a:spcAft>
              <a:buClr>
                <a:schemeClr val="accent1"/>
              </a:buClr>
              <a:buSzPts val="2800"/>
              <a:buFont typeface="Trebuchet MS"/>
              <a:buNone/>
            </a:pPr>
            <a:br>
              <a:rPr lang="en-US" sz="2800"/>
            </a:br>
            <a:endParaRPr sz="2800"/>
          </a:p>
        </p:txBody>
      </p:sp>
      <p:sp>
        <p:nvSpPr>
          <p:cNvPr id="180" name="Google Shape;180;p6"/>
          <p:cNvSpPr/>
          <p:nvPr/>
        </p:nvSpPr>
        <p:spPr>
          <a:xfrm rot="10800000">
            <a:off x="0" y="0"/>
            <a:ext cx="842596" cy="5666154"/>
          </a:xfrm>
          <a:prstGeom prst="triangle">
            <a:avLst>
              <a:gd fmla="val 10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A computer screen shot of text&#10;&#10;Description automatically generated" id="181" name="Google Shape;181;p6"/>
          <p:cNvPicPr preferRelativeResize="0"/>
          <p:nvPr/>
        </p:nvPicPr>
        <p:blipFill rotWithShape="1">
          <a:blip r:embed="rId3">
            <a:alphaModFix/>
          </a:blip>
          <a:srcRect b="0" l="0" r="0" t="0"/>
          <a:stretch/>
        </p:blipFill>
        <p:spPr>
          <a:xfrm>
            <a:off x="5557700" y="746243"/>
            <a:ext cx="6520569" cy="2711999"/>
          </a:xfrm>
          <a:prstGeom prst="rect">
            <a:avLst/>
          </a:prstGeom>
          <a:noFill/>
          <a:ln>
            <a:noFill/>
          </a:ln>
          <a:effectLst>
            <a:outerShdw blurRad="292100" rotWithShape="0" algn="tl" dir="2700000" dist="139700">
              <a:srgbClr val="333333">
                <a:alpha val="64313"/>
              </a:srgbClr>
            </a:outerShdw>
          </a:effectLst>
        </p:spPr>
      </p:pic>
      <p:pic>
        <p:nvPicPr>
          <p:cNvPr descr="A black background with white text&#10;&#10;Description automatically generated" id="182" name="Google Shape;182;p6"/>
          <p:cNvPicPr preferRelativeResize="0"/>
          <p:nvPr>
            <p:ph idx="1" type="body"/>
          </p:nvPr>
        </p:nvPicPr>
        <p:blipFill rotWithShape="1">
          <a:blip r:embed="rId4">
            <a:alphaModFix/>
          </a:blip>
          <a:srcRect b="0" l="0" r="0" t="0"/>
          <a:stretch/>
        </p:blipFill>
        <p:spPr>
          <a:xfrm>
            <a:off x="312116" y="4230174"/>
            <a:ext cx="4558584" cy="1651715"/>
          </a:xfrm>
          <a:prstGeom prst="rect">
            <a:avLst/>
          </a:prstGeom>
          <a:noFill/>
          <a:ln>
            <a:noFill/>
          </a:ln>
          <a:effectLst>
            <a:outerShdw blurRad="292100" rotWithShape="0" algn="tl" dir="2700000" dist="139700">
              <a:srgbClr val="333333">
                <a:alpha val="64313"/>
              </a:srgbClr>
            </a:outerShdw>
          </a:effectLst>
        </p:spPr>
      </p:pic>
      <p:pic>
        <p:nvPicPr>
          <p:cNvPr descr="A blue and black logo&#10;&#10;Description automatically generated" id="183" name="Google Shape;183;p6"/>
          <p:cNvPicPr preferRelativeResize="0"/>
          <p:nvPr/>
        </p:nvPicPr>
        <p:blipFill rotWithShape="1">
          <a:blip r:embed="rId5">
            <a:alphaModFix/>
          </a:blip>
          <a:srcRect b="0" l="0" r="0" t="0"/>
          <a:stretch/>
        </p:blipFill>
        <p:spPr>
          <a:xfrm>
            <a:off x="-49167" y="5847008"/>
            <a:ext cx="1579403" cy="1174125"/>
          </a:xfrm>
          <a:prstGeom prst="rect">
            <a:avLst/>
          </a:prstGeom>
          <a:noFill/>
          <a:ln>
            <a:noFill/>
          </a:ln>
        </p:spPr>
      </p:pic>
      <p:sp>
        <p:nvSpPr>
          <p:cNvPr id="184" name="Google Shape;184;p6"/>
          <p:cNvSpPr/>
          <p:nvPr/>
        </p:nvSpPr>
        <p:spPr>
          <a:xfrm>
            <a:off x="134810" y="733948"/>
            <a:ext cx="5266372" cy="3111932"/>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rgbClr val="1F1F1F"/>
                </a:solidFill>
                <a:latin typeface="Calibri"/>
                <a:ea typeface="Calibri"/>
                <a:cs typeface="Calibri"/>
                <a:sym typeface="Calibri"/>
              </a:rPr>
              <a:t>1.async:</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1F1F1F"/>
              </a:buClr>
              <a:buSzPts val="1400"/>
              <a:buFont typeface="Calibri"/>
              <a:buChar char="•"/>
            </a:pPr>
            <a:r>
              <a:rPr b="0" i="0" lang="en-US" sz="1800" u="none" cap="none" strike="noStrike">
                <a:solidFill>
                  <a:srgbClr val="1F1F1F"/>
                </a:solidFill>
                <a:latin typeface="Calibri"/>
                <a:ea typeface="Calibri"/>
                <a:cs typeface="Calibri"/>
                <a:sym typeface="Calibri"/>
              </a:rPr>
              <a:t>Used to </a:t>
            </a:r>
            <a:r>
              <a:rPr b="1" i="0" lang="en-US" sz="1800" u="none" cap="none" strike="noStrike">
                <a:solidFill>
                  <a:srgbClr val="1F1F1F"/>
                </a:solidFill>
                <a:latin typeface="Calibri"/>
                <a:ea typeface="Calibri"/>
                <a:cs typeface="Calibri"/>
                <a:sym typeface="Calibri"/>
              </a:rPr>
              <a:t>mark a function</a:t>
            </a:r>
            <a:r>
              <a:rPr b="0" i="0" lang="en-US" sz="1800" u="none" cap="none" strike="noStrike">
                <a:solidFill>
                  <a:srgbClr val="1F1F1F"/>
                </a:solidFill>
                <a:latin typeface="Calibri"/>
                <a:ea typeface="Calibri"/>
                <a:cs typeface="Calibri"/>
                <a:sym typeface="Calibri"/>
              </a:rPr>
              <a:t> as asynchronous. This means the function might take some time to complete because it may be waiting for an external event, like a network request or user input.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1F1F1F"/>
              </a:buClr>
              <a:buSzPts val="1400"/>
              <a:buFont typeface="Calibri"/>
              <a:buChar char="•"/>
            </a:pPr>
            <a:r>
              <a:rPr b="0" i="0" lang="en-US" sz="1800" u="none" cap="none" strike="noStrike">
                <a:solidFill>
                  <a:srgbClr val="1F1F1F"/>
                </a:solidFill>
                <a:latin typeface="Calibri"/>
                <a:ea typeface="Calibri"/>
                <a:cs typeface="Calibri"/>
                <a:sym typeface="Calibri"/>
              </a:rPr>
              <a:t>When an async function is called, it immediately returns a Future object that represents the eventual result of the function.</a:t>
            </a:r>
            <a:endParaRPr b="0" i="0" sz="1800" u="none" cap="none" strike="noStrike">
              <a:solidFill>
                <a:srgbClr val="000000"/>
              </a:solidFill>
              <a:latin typeface="Arial"/>
              <a:ea typeface="Arial"/>
              <a:cs typeface="Arial"/>
              <a:sym typeface="Arial"/>
            </a:endParaRPr>
          </a:p>
        </p:txBody>
      </p:sp>
      <p:sp>
        <p:nvSpPr>
          <p:cNvPr id="185" name="Google Shape;185;p6"/>
          <p:cNvSpPr/>
          <p:nvPr/>
        </p:nvSpPr>
        <p:spPr>
          <a:xfrm>
            <a:off x="5401182" y="3575905"/>
            <a:ext cx="6499666" cy="3225774"/>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rPr b="1" i="0" lang="en-US" sz="1800" u="none" cap="none" strike="noStrike">
                <a:solidFill>
                  <a:srgbClr val="1F1F1F"/>
                </a:solidFill>
                <a:latin typeface="Calibri"/>
                <a:ea typeface="Calibri"/>
                <a:cs typeface="Calibri"/>
                <a:sym typeface="Calibri"/>
              </a:rPr>
              <a:t>2. await:</a:t>
            </a:r>
            <a:endParaRPr/>
          </a:p>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1F1F1F"/>
              </a:buClr>
              <a:buSzPts val="1400"/>
              <a:buFont typeface="Calibri"/>
              <a:buChar char="•"/>
            </a:pPr>
            <a:r>
              <a:rPr b="0" i="0" lang="en-US" sz="1800" u="none" cap="none" strike="noStrike">
                <a:solidFill>
                  <a:srgbClr val="1F1F1F"/>
                </a:solidFill>
                <a:latin typeface="Calibri"/>
                <a:ea typeface="Calibri"/>
                <a:cs typeface="Calibri"/>
                <a:sym typeface="Calibri"/>
              </a:rPr>
              <a:t>Used </a:t>
            </a:r>
            <a:r>
              <a:rPr b="1" i="0" lang="en-US" sz="1800" u="none" cap="none" strike="noStrike">
                <a:solidFill>
                  <a:srgbClr val="1F1F1F"/>
                </a:solidFill>
                <a:latin typeface="Calibri"/>
                <a:ea typeface="Calibri"/>
                <a:cs typeface="Calibri"/>
                <a:sym typeface="Calibri"/>
              </a:rPr>
              <a:t>within an async function</a:t>
            </a:r>
            <a:r>
              <a:rPr b="0" i="0" lang="en-US" sz="1800" u="none" cap="none" strike="noStrike">
                <a:solidFill>
                  <a:srgbClr val="1F1F1F"/>
                </a:solidFill>
                <a:latin typeface="Calibri"/>
                <a:ea typeface="Calibri"/>
                <a:cs typeface="Calibri"/>
                <a:sym typeface="Calibri"/>
              </a:rPr>
              <a:t> to </a:t>
            </a:r>
            <a:r>
              <a:rPr b="1" i="0" lang="en-US" sz="1800" u="none" cap="none" strike="noStrike">
                <a:solidFill>
                  <a:srgbClr val="1F1F1F"/>
                </a:solidFill>
                <a:latin typeface="Calibri"/>
                <a:ea typeface="Calibri"/>
                <a:cs typeface="Calibri"/>
                <a:sym typeface="Calibri"/>
              </a:rPr>
              <a:t>pause the execution</a:t>
            </a:r>
            <a:r>
              <a:rPr b="0" i="0" lang="en-US" sz="1800" u="none" cap="none" strike="noStrike">
                <a:solidFill>
                  <a:srgbClr val="1F1F1F"/>
                </a:solidFill>
                <a:latin typeface="Calibri"/>
                <a:ea typeface="Calibri"/>
                <a:cs typeface="Calibri"/>
                <a:sym typeface="Calibri"/>
              </a:rPr>
              <a:t> of the function until the awaited value is ready.</a:t>
            </a:r>
            <a:endParaRPr/>
          </a:p>
          <a:p>
            <a:pPr indent="-139700" lvl="0" marL="228600" marR="0" rtl="0" algn="l">
              <a:lnSpc>
                <a:spcPct val="100000"/>
              </a:lnSpc>
              <a:spcBef>
                <a:spcPts val="0"/>
              </a:spcBef>
              <a:spcAft>
                <a:spcPts val="0"/>
              </a:spcAft>
              <a:buClr>
                <a:srgbClr val="1F1F1F"/>
              </a:buClr>
              <a:buSzPts val="1400"/>
              <a:buFont typeface="Calibri"/>
              <a:buNone/>
            </a:pPr>
            <a:r>
              <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1F1F1F"/>
              </a:buClr>
              <a:buSzPts val="1400"/>
              <a:buFont typeface="Calibri"/>
              <a:buChar char="•"/>
            </a:pPr>
            <a:r>
              <a:rPr b="0" i="0" lang="en-US" sz="1800" u="none" cap="none" strike="noStrike">
                <a:solidFill>
                  <a:srgbClr val="1F1F1F"/>
                </a:solidFill>
                <a:latin typeface="Calibri"/>
                <a:ea typeface="Calibri"/>
                <a:cs typeface="Calibri"/>
                <a:sym typeface="Calibri"/>
              </a:rPr>
              <a:t>The awaited value can be anything that represents an asynchronous operation, such as another Future or a stream.</a:t>
            </a:r>
            <a:endParaRPr/>
          </a:p>
          <a:p>
            <a:pPr indent="-139700" lvl="0" marL="228600" marR="0" rtl="0" algn="l">
              <a:lnSpc>
                <a:spcPct val="100000"/>
              </a:lnSpc>
              <a:spcBef>
                <a:spcPts val="0"/>
              </a:spcBef>
              <a:spcAft>
                <a:spcPts val="0"/>
              </a:spcAft>
              <a:buClr>
                <a:srgbClr val="1F1F1F"/>
              </a:buClr>
              <a:buSzPts val="1400"/>
              <a:buFont typeface="Calibri"/>
              <a:buNone/>
            </a:pPr>
            <a:r>
              <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1F1F1F"/>
              </a:buClr>
              <a:buSzPts val="1400"/>
              <a:buFont typeface="Calibri"/>
              <a:buChar char="•"/>
            </a:pPr>
            <a:r>
              <a:rPr b="0" i="0" lang="en-US" sz="1800" u="none" cap="none" strike="noStrike">
                <a:solidFill>
                  <a:srgbClr val="1F1F1F"/>
                </a:solidFill>
                <a:latin typeface="Calibri"/>
                <a:ea typeface="Calibri"/>
                <a:cs typeface="Calibri"/>
                <a:sym typeface="Calibri"/>
              </a:rPr>
              <a:t>While the awaited value is being retrieved, the rest of the code in the async function </a:t>
            </a:r>
            <a:r>
              <a:rPr b="1" i="0" lang="en-US" sz="1800" u="none" cap="none" strike="noStrike">
                <a:solidFill>
                  <a:srgbClr val="1F1F1F"/>
                </a:solidFill>
                <a:latin typeface="Calibri"/>
                <a:ea typeface="Calibri"/>
                <a:cs typeface="Calibri"/>
                <a:sym typeface="Calibri"/>
              </a:rPr>
              <a:t>doesn't wait</a:t>
            </a:r>
            <a:r>
              <a:rPr b="0" i="0" lang="en-US" sz="1800" u="none" cap="none" strike="noStrike">
                <a:solidFill>
                  <a:srgbClr val="1F1F1F"/>
                </a:solidFill>
                <a:latin typeface="Calibri"/>
                <a:ea typeface="Calibri"/>
                <a:cs typeface="Calibri"/>
                <a:sym typeface="Calibri"/>
              </a:rPr>
              <a:t>. </a:t>
            </a:r>
            <a:endParaRPr b="0" i="0" sz="1800" u="none" cap="none" strike="noStrike">
              <a:solidFill>
                <a:srgbClr val="1F1F1F"/>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0" i="0" sz="14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500"/>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5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gtEl>
                                        <p:attrNameLst>
                                          <p:attrName>style.visibility</p:attrName>
                                        </p:attrNameLst>
                                      </p:cBhvr>
                                      <p:to>
                                        <p:strVal val="visible"/>
                                      </p:to>
                                    </p:set>
                                    <p:animEffect filter="fade" transition="in">
                                      <p:cBhvr>
                                        <p:cTn dur="500"/>
                                        <p:tgtEl>
                                          <p:spTgt spid="1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0" st="0"/>
                                            </p:txEl>
                                          </p:spTgt>
                                        </p:tgtEl>
                                        <p:attrNameLst>
                                          <p:attrName>style.visibility</p:attrName>
                                        </p:attrNameLst>
                                      </p:cBhvr>
                                      <p:to>
                                        <p:strVal val="visible"/>
                                      </p:to>
                                    </p:set>
                                    <p:animEffect filter="fade" transition="in">
                                      <p:cBhvr>
                                        <p:cTn dur="500"/>
                                        <p:tgtEl>
                                          <p:spTgt spid="1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1" st="1"/>
                                            </p:txEl>
                                          </p:spTgt>
                                        </p:tgtEl>
                                        <p:attrNameLst>
                                          <p:attrName>style.visibility</p:attrName>
                                        </p:attrNameLst>
                                      </p:cBhvr>
                                      <p:to>
                                        <p:strVal val="visible"/>
                                      </p:to>
                                    </p:set>
                                    <p:animEffect filter="fade" transition="in">
                                      <p:cBhvr>
                                        <p:cTn dur="500"/>
                                        <p:tgtEl>
                                          <p:spTgt spid="1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2" st="2"/>
                                            </p:txEl>
                                          </p:spTgt>
                                        </p:tgtEl>
                                        <p:attrNameLst>
                                          <p:attrName>style.visibility</p:attrName>
                                        </p:attrNameLst>
                                      </p:cBhvr>
                                      <p:to>
                                        <p:strVal val="visible"/>
                                      </p:to>
                                    </p:set>
                                    <p:animEffect filter="fade" transition="in">
                                      <p:cBhvr>
                                        <p:cTn dur="500"/>
                                        <p:tgtEl>
                                          <p:spTgt spid="18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3" st="3"/>
                                            </p:txEl>
                                          </p:spTgt>
                                        </p:tgtEl>
                                        <p:attrNameLst>
                                          <p:attrName>style.visibility</p:attrName>
                                        </p:attrNameLst>
                                      </p:cBhvr>
                                      <p:to>
                                        <p:strVal val="visible"/>
                                      </p:to>
                                    </p:set>
                                    <p:animEffect filter="fade" transition="in">
                                      <p:cBhvr>
                                        <p:cTn dur="500"/>
                                        <p:tgtEl>
                                          <p:spTgt spid="18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4">
                                            <p:txEl>
                                              <p:pRg end="4" st="4"/>
                                            </p:txEl>
                                          </p:spTgt>
                                        </p:tgtEl>
                                        <p:attrNameLst>
                                          <p:attrName>style.visibility</p:attrName>
                                        </p:attrNameLst>
                                      </p:cBhvr>
                                      <p:to>
                                        <p:strVal val="visible"/>
                                      </p:to>
                                    </p:set>
                                    <p:animEffect filter="fade" transition="in">
                                      <p:cBhvr>
                                        <p:cTn dur="500"/>
                                        <p:tgtEl>
                                          <p:spTgt spid="18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5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0" st="0"/>
                                            </p:txEl>
                                          </p:spTgt>
                                        </p:tgtEl>
                                        <p:attrNameLst>
                                          <p:attrName>style.visibility</p:attrName>
                                        </p:attrNameLst>
                                      </p:cBhvr>
                                      <p:to>
                                        <p:strVal val="visible"/>
                                      </p:to>
                                    </p:set>
                                    <p:animEffect filter="fade" transition="in">
                                      <p:cBhvr>
                                        <p:cTn dur="500"/>
                                        <p:tgtEl>
                                          <p:spTgt spid="1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1" st="1"/>
                                            </p:txEl>
                                          </p:spTgt>
                                        </p:tgtEl>
                                        <p:attrNameLst>
                                          <p:attrName>style.visibility</p:attrName>
                                        </p:attrNameLst>
                                      </p:cBhvr>
                                      <p:to>
                                        <p:strVal val="visible"/>
                                      </p:to>
                                    </p:set>
                                    <p:animEffect filter="fade" transition="in">
                                      <p:cBhvr>
                                        <p:cTn dur="500"/>
                                        <p:tgtEl>
                                          <p:spTgt spid="1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2" st="2"/>
                                            </p:txEl>
                                          </p:spTgt>
                                        </p:tgtEl>
                                        <p:attrNameLst>
                                          <p:attrName>style.visibility</p:attrName>
                                        </p:attrNameLst>
                                      </p:cBhvr>
                                      <p:to>
                                        <p:strVal val="visible"/>
                                      </p:to>
                                    </p:set>
                                    <p:animEffect filter="fade" transition="in">
                                      <p:cBhvr>
                                        <p:cTn dur="500"/>
                                        <p:tgtEl>
                                          <p:spTgt spid="18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3" st="3"/>
                                            </p:txEl>
                                          </p:spTgt>
                                        </p:tgtEl>
                                        <p:attrNameLst>
                                          <p:attrName>style.visibility</p:attrName>
                                        </p:attrNameLst>
                                      </p:cBhvr>
                                      <p:to>
                                        <p:strVal val="visible"/>
                                      </p:to>
                                    </p:set>
                                    <p:animEffect filter="fade" transition="in">
                                      <p:cBhvr>
                                        <p:cTn dur="500"/>
                                        <p:tgtEl>
                                          <p:spTgt spid="18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4" st="4"/>
                                            </p:txEl>
                                          </p:spTgt>
                                        </p:tgtEl>
                                        <p:attrNameLst>
                                          <p:attrName>style.visibility</p:attrName>
                                        </p:attrNameLst>
                                      </p:cBhvr>
                                      <p:to>
                                        <p:strVal val="visible"/>
                                      </p:to>
                                    </p:set>
                                    <p:animEffect filter="fade" transition="in">
                                      <p:cBhvr>
                                        <p:cTn dur="500"/>
                                        <p:tgtEl>
                                          <p:spTgt spid="18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5" st="5"/>
                                            </p:txEl>
                                          </p:spTgt>
                                        </p:tgtEl>
                                        <p:attrNameLst>
                                          <p:attrName>style.visibility</p:attrName>
                                        </p:attrNameLst>
                                      </p:cBhvr>
                                      <p:to>
                                        <p:strVal val="visible"/>
                                      </p:to>
                                    </p:set>
                                    <p:animEffect filter="fade" transition="in">
                                      <p:cBhvr>
                                        <p:cTn dur="500"/>
                                        <p:tgtEl>
                                          <p:spTgt spid="18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6" st="6"/>
                                            </p:txEl>
                                          </p:spTgt>
                                        </p:tgtEl>
                                        <p:attrNameLst>
                                          <p:attrName>style.visibility</p:attrName>
                                        </p:attrNameLst>
                                      </p:cBhvr>
                                      <p:to>
                                        <p:strVal val="visible"/>
                                      </p:to>
                                    </p:set>
                                    <p:animEffect filter="fade" transition="in">
                                      <p:cBhvr>
                                        <p:cTn dur="500"/>
                                        <p:tgtEl>
                                          <p:spTgt spid="185">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7" st="7"/>
                                            </p:txEl>
                                          </p:spTgt>
                                        </p:tgtEl>
                                        <p:attrNameLst>
                                          <p:attrName>style.visibility</p:attrName>
                                        </p:attrNameLst>
                                      </p:cBhvr>
                                      <p:to>
                                        <p:strVal val="visible"/>
                                      </p:to>
                                    </p:set>
                                    <p:animEffect filter="fade" transition="in">
                                      <p:cBhvr>
                                        <p:cTn dur="500"/>
                                        <p:tgtEl>
                                          <p:spTgt spid="185">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8"/>
          <p:cNvSpPr txBox="1"/>
          <p:nvPr>
            <p:ph type="title"/>
          </p:nvPr>
        </p:nvSpPr>
        <p:spPr>
          <a:xfrm>
            <a:off x="677333" y="336645"/>
            <a:ext cx="8596668" cy="1320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800"/>
              <a:buFont typeface="Calibri"/>
              <a:buNone/>
            </a:pPr>
            <a:r>
              <a:rPr b="1" lang="en-US" sz="2800">
                <a:solidFill>
                  <a:schemeClr val="dk1"/>
                </a:solidFill>
                <a:latin typeface="Calibri"/>
                <a:ea typeface="Calibri"/>
                <a:cs typeface="Calibri"/>
                <a:sym typeface="Calibri"/>
              </a:rPr>
              <a:t>Collections in Dart</a:t>
            </a:r>
            <a:r>
              <a:rPr lang="en-US" sz="2800">
                <a:latin typeface="Calibri"/>
                <a:ea typeface="Calibri"/>
                <a:cs typeface="Calibri"/>
                <a:sym typeface="Calibri"/>
              </a:rPr>
              <a:t>​</a:t>
            </a:r>
            <a:endParaRPr/>
          </a:p>
        </p:txBody>
      </p:sp>
      <p:sp>
        <p:nvSpPr>
          <p:cNvPr id="192" name="Google Shape;192;p8"/>
          <p:cNvSpPr/>
          <p:nvPr/>
        </p:nvSpPr>
        <p:spPr>
          <a:xfrm>
            <a:off x="416937" y="1149222"/>
            <a:ext cx="7975348" cy="4094327"/>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228600" lvl="0" marL="228600" marR="0" rtl="0" algn="l">
              <a:lnSpc>
                <a:spcPct val="100000"/>
              </a:lnSpc>
              <a:spcBef>
                <a:spcPts val="0"/>
              </a:spcBef>
              <a:spcAft>
                <a:spcPts val="0"/>
              </a:spcAft>
              <a:buClr>
                <a:schemeClr val="dk1"/>
              </a:buClr>
              <a:buSzPts val="1600"/>
              <a:buFont typeface="Calibri"/>
              <a:buChar char="•"/>
            </a:pPr>
            <a:r>
              <a:rPr b="0" i="0" lang="en-US" sz="1800" u="none" cap="none" strike="noStrike">
                <a:solidFill>
                  <a:schemeClr val="dk1"/>
                </a:solidFill>
                <a:latin typeface="Calibri"/>
                <a:ea typeface="Calibri"/>
                <a:cs typeface="Calibri"/>
                <a:sym typeface="Calibri"/>
              </a:rPr>
              <a:t>Like any other programming languages dart doesn’t support arrays</a:t>
            </a:r>
            <a:endParaRPr/>
          </a:p>
          <a:p>
            <a:pPr indent="-127000" lvl="0" marL="228600" marR="0" rtl="0" algn="l">
              <a:lnSpc>
                <a:spcPct val="100000"/>
              </a:lnSpc>
              <a:spcBef>
                <a:spcPts val="0"/>
              </a:spcBef>
              <a:spcAft>
                <a:spcPts val="0"/>
              </a:spcAft>
              <a:buClr>
                <a:schemeClr val="dk1"/>
              </a:buClr>
              <a:buSzPts val="1600"/>
              <a:buFont typeface="Calibri"/>
              <a:buNone/>
            </a:pPr>
            <a:r>
              <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600"/>
              <a:buFont typeface="Calibri"/>
              <a:buChar char="•"/>
            </a:pPr>
            <a:r>
              <a:rPr b="0" i="0" lang="en-US" sz="1800" u="none" cap="none" strike="noStrike">
                <a:solidFill>
                  <a:schemeClr val="dk1"/>
                </a:solidFill>
                <a:latin typeface="Calibri"/>
                <a:ea typeface="Calibri"/>
                <a:cs typeface="Calibri"/>
                <a:sym typeface="Calibri"/>
              </a:rPr>
              <a:t>Dart collections can be used as data structures like an array. ​</a:t>
            </a:r>
            <a:endParaRPr/>
          </a:p>
          <a:p>
            <a:pPr indent="-127000" lvl="0" marL="228600" marR="0" rtl="0" algn="l">
              <a:lnSpc>
                <a:spcPct val="100000"/>
              </a:lnSpc>
              <a:spcBef>
                <a:spcPts val="0"/>
              </a:spcBef>
              <a:spcAft>
                <a:spcPts val="0"/>
              </a:spcAft>
              <a:buClr>
                <a:schemeClr val="dk1"/>
              </a:buClr>
              <a:buSzPts val="1600"/>
              <a:buFont typeface="Calibri"/>
              <a:buNone/>
            </a:pPr>
            <a:r>
              <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600"/>
              <a:buFont typeface="Calibri"/>
              <a:buChar char="•"/>
            </a:pPr>
            <a:r>
              <a:rPr b="0" i="0" lang="en-US" sz="1800" u="none" cap="none" strike="noStrike">
                <a:solidFill>
                  <a:schemeClr val="dk1"/>
                </a:solidFill>
                <a:latin typeface="Calibri"/>
                <a:ea typeface="Calibri"/>
                <a:cs typeface="Calibri"/>
                <a:sym typeface="Calibri"/>
              </a:rPr>
              <a:t>A collection is an object that represents a group of objects called elements.​</a:t>
            </a:r>
            <a:endParaRPr/>
          </a:p>
          <a:p>
            <a:pPr indent="-127000" lvl="0" marL="228600" marR="0" rtl="0" algn="l">
              <a:lnSpc>
                <a:spcPct val="100000"/>
              </a:lnSpc>
              <a:spcBef>
                <a:spcPts val="0"/>
              </a:spcBef>
              <a:spcAft>
                <a:spcPts val="0"/>
              </a:spcAft>
              <a:buClr>
                <a:schemeClr val="dk1"/>
              </a:buClr>
              <a:buSzPts val="1600"/>
              <a:buFont typeface="Calibri"/>
              <a:buNone/>
            </a:pPr>
            <a:r>
              <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600"/>
              <a:buFont typeface="Calibri"/>
              <a:buChar char="•"/>
            </a:pPr>
            <a:r>
              <a:rPr b="0" i="0" lang="en-US" sz="1800" u="none" cap="none" strike="noStrike">
                <a:solidFill>
                  <a:schemeClr val="dk1"/>
                </a:solidFill>
                <a:latin typeface="Calibri"/>
                <a:ea typeface="Calibri"/>
                <a:cs typeface="Calibri"/>
                <a:sym typeface="Calibri"/>
              </a:rPr>
              <a:t>Iterables are a kind of collection.​</a:t>
            </a:r>
            <a:endParaRPr/>
          </a:p>
          <a:p>
            <a:pPr indent="-127000" lvl="0" marL="228600" marR="0" rtl="0" algn="l">
              <a:lnSpc>
                <a:spcPct val="100000"/>
              </a:lnSpc>
              <a:spcBef>
                <a:spcPts val="0"/>
              </a:spcBef>
              <a:spcAft>
                <a:spcPts val="0"/>
              </a:spcAft>
              <a:buClr>
                <a:schemeClr val="dk1"/>
              </a:buClr>
              <a:buSzPts val="1600"/>
              <a:buFont typeface="Calibri"/>
              <a:buNone/>
            </a:pPr>
            <a:r>
              <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600"/>
              <a:buFont typeface="Calibri"/>
              <a:buChar char="•"/>
            </a:pPr>
            <a:r>
              <a:rPr b="0" i="0" lang="en-US" sz="1800" u="none" cap="none" strike="noStrike">
                <a:solidFill>
                  <a:schemeClr val="dk1"/>
                </a:solidFill>
                <a:latin typeface="Calibri"/>
                <a:ea typeface="Calibri"/>
                <a:cs typeface="Calibri"/>
                <a:sym typeface="Calibri"/>
              </a:rPr>
              <a:t>A collection can be empty, or it can contain many elements. ​</a:t>
            </a:r>
            <a:endParaRPr/>
          </a:p>
          <a:p>
            <a:pPr indent="-127000" lvl="0" marL="228600" marR="0" rtl="0" algn="l">
              <a:lnSpc>
                <a:spcPct val="100000"/>
              </a:lnSpc>
              <a:spcBef>
                <a:spcPts val="0"/>
              </a:spcBef>
              <a:spcAft>
                <a:spcPts val="0"/>
              </a:spcAft>
              <a:buClr>
                <a:schemeClr val="dk1"/>
              </a:buClr>
              <a:buSzPts val="1600"/>
              <a:buFont typeface="Calibri"/>
              <a:buNone/>
            </a:pPr>
            <a:r>
              <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chemeClr val="dk1"/>
              </a:buClr>
              <a:buSzPts val="1600"/>
              <a:buFont typeface="Calibri"/>
              <a:buChar char="•"/>
            </a:pPr>
            <a:r>
              <a:rPr b="0" i="0" lang="en-US" sz="1800" u="none" cap="none" strike="noStrike">
                <a:solidFill>
                  <a:schemeClr val="dk1"/>
                </a:solidFill>
                <a:latin typeface="Calibri"/>
                <a:ea typeface="Calibri"/>
                <a:cs typeface="Calibri"/>
                <a:sym typeface="Calibri"/>
              </a:rPr>
              <a:t>Depending on the purpose, collections can have different structures and implementations.​</a:t>
            </a:r>
            <a:endParaRPr b="0" i="0" sz="1800" u="none" cap="none" strike="noStrike">
              <a:solidFill>
                <a:schemeClr val="dk1"/>
              </a:solidFill>
              <a:latin typeface="Calibri"/>
              <a:ea typeface="Calibri"/>
              <a:cs typeface="Calibri"/>
              <a:sym typeface="Calibri"/>
            </a:endParaRPr>
          </a:p>
        </p:txBody>
      </p:sp>
      <p:pic>
        <p:nvPicPr>
          <p:cNvPr descr="A blue and black logo&#10;&#10;Description automatically generated" id="193" name="Google Shape;193;p8"/>
          <p:cNvPicPr preferRelativeResize="0"/>
          <p:nvPr/>
        </p:nvPicPr>
        <p:blipFill rotWithShape="1">
          <a:blip r:embed="rId3">
            <a:alphaModFix/>
          </a:blip>
          <a:srcRect b="0" l="0" r="0" t="0"/>
          <a:stretch/>
        </p:blipFill>
        <p:spPr>
          <a:xfrm>
            <a:off x="-49167" y="5847008"/>
            <a:ext cx="1579403" cy="1174125"/>
          </a:xfrm>
          <a:prstGeom prst="rect">
            <a:avLst/>
          </a:prstGeom>
          <a:noFill/>
          <a:ln>
            <a:noFill/>
          </a:ln>
        </p:spPr>
      </p:pic>
      <p:sp>
        <p:nvSpPr>
          <p:cNvPr id="194" name="Google Shape;194;p8"/>
          <p:cNvSpPr/>
          <p:nvPr/>
        </p:nvSpPr>
        <p:spPr>
          <a:xfrm>
            <a:off x="8570384" y="2605269"/>
            <a:ext cx="3080596" cy="686873"/>
          </a:xfrm>
          <a:prstGeom prst="homePlate">
            <a:avLst>
              <a:gd fmla="val 50000"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0" i="0" lang="en-US" sz="1800" u="none" cap="none" strike="noStrike">
                <a:solidFill>
                  <a:schemeClr val="dk1"/>
                </a:solidFill>
                <a:latin typeface="Calibri"/>
                <a:ea typeface="Calibri"/>
                <a:cs typeface="Calibri"/>
                <a:sym typeface="Calibri"/>
              </a:rPr>
              <a:t>Dart collections can be basically classified as:​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600" u="none" cap="none" strike="noStrike">
              <a:solidFill>
                <a:schemeClr val="dk1"/>
              </a:solidFill>
              <a:latin typeface="Calibri"/>
              <a:ea typeface="Calibri"/>
              <a:cs typeface="Calibri"/>
              <a:sym typeface="Calibri"/>
            </a:endParaRPr>
          </a:p>
        </p:txBody>
      </p:sp>
      <p:sp>
        <p:nvSpPr>
          <p:cNvPr id="195" name="Google Shape;195;p8"/>
          <p:cNvSpPr/>
          <p:nvPr/>
        </p:nvSpPr>
        <p:spPr>
          <a:xfrm>
            <a:off x="9176158" y="3443251"/>
            <a:ext cx="2243069" cy="665408"/>
          </a:xfrm>
          <a:prstGeom prst="round2DiagRect">
            <a:avLst>
              <a:gd fmla="val 16667" name="adj1"/>
              <a:gd fmla="val 0" name="adj2"/>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List​​</a:t>
            </a:r>
            <a:endParaRPr b="0" i="0" sz="1800" u="none" cap="none" strike="noStrike">
              <a:solidFill>
                <a:schemeClr val="dk1"/>
              </a:solidFill>
              <a:latin typeface="Calibri"/>
              <a:ea typeface="Calibri"/>
              <a:cs typeface="Calibri"/>
              <a:sym typeface="Calibri"/>
            </a:endParaRPr>
          </a:p>
        </p:txBody>
      </p:sp>
      <p:sp>
        <p:nvSpPr>
          <p:cNvPr id="196" name="Google Shape;196;p8"/>
          <p:cNvSpPr/>
          <p:nvPr/>
        </p:nvSpPr>
        <p:spPr>
          <a:xfrm>
            <a:off x="9176157" y="6026602"/>
            <a:ext cx="2243069" cy="665408"/>
          </a:xfrm>
          <a:prstGeom prst="round2DiagRect">
            <a:avLst>
              <a:gd fmla="val 16667" name="adj1"/>
              <a:gd fmla="val 0" name="adj2"/>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Queue​ ​</a:t>
            </a:r>
            <a:endParaRPr b="0" i="0" sz="1800" u="none" cap="none" strike="noStrike">
              <a:solidFill>
                <a:schemeClr val="dk1"/>
              </a:solidFill>
              <a:latin typeface="Calibri"/>
              <a:ea typeface="Calibri"/>
              <a:cs typeface="Calibri"/>
              <a:sym typeface="Calibri"/>
            </a:endParaRPr>
          </a:p>
        </p:txBody>
      </p:sp>
      <p:sp>
        <p:nvSpPr>
          <p:cNvPr id="197" name="Google Shape;197;p8"/>
          <p:cNvSpPr/>
          <p:nvPr/>
        </p:nvSpPr>
        <p:spPr>
          <a:xfrm>
            <a:off x="9176158" y="4304368"/>
            <a:ext cx="2243069" cy="665408"/>
          </a:xfrm>
          <a:prstGeom prst="round2DiagRect">
            <a:avLst>
              <a:gd fmla="val 16667" name="adj1"/>
              <a:gd fmla="val 0" name="adj2"/>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Set​ ​</a:t>
            </a:r>
            <a:endParaRPr b="0" i="0" sz="1800" u="none" cap="none" strike="noStrike">
              <a:solidFill>
                <a:schemeClr val="dk1"/>
              </a:solidFill>
              <a:latin typeface="Calibri"/>
              <a:ea typeface="Calibri"/>
              <a:cs typeface="Calibri"/>
              <a:sym typeface="Calibri"/>
            </a:endParaRPr>
          </a:p>
        </p:txBody>
      </p:sp>
      <p:sp>
        <p:nvSpPr>
          <p:cNvPr id="198" name="Google Shape;198;p8"/>
          <p:cNvSpPr/>
          <p:nvPr/>
        </p:nvSpPr>
        <p:spPr>
          <a:xfrm>
            <a:off x="9176158" y="5165485"/>
            <a:ext cx="2243069" cy="665408"/>
          </a:xfrm>
          <a:prstGeom prst="round2DiagRect">
            <a:avLst>
              <a:gd fmla="val 16667" name="adj1"/>
              <a:gd fmla="val 0" name="adj2"/>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Map​ ​</a:t>
            </a:r>
            <a:endParaRPr b="0" i="0" sz="18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500"/>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500"/>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0" st="0"/>
                                            </p:txEl>
                                          </p:spTgt>
                                        </p:tgtEl>
                                        <p:attrNameLst>
                                          <p:attrName>style.visibility</p:attrName>
                                        </p:attrNameLst>
                                      </p:cBhvr>
                                      <p:to>
                                        <p:strVal val="visible"/>
                                      </p:to>
                                    </p:set>
                                    <p:animEffect filter="fade" transition="in">
                                      <p:cBhvr>
                                        <p:cTn dur="500"/>
                                        <p:tgtEl>
                                          <p:spTgt spid="1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1" st="1"/>
                                            </p:txEl>
                                          </p:spTgt>
                                        </p:tgtEl>
                                        <p:attrNameLst>
                                          <p:attrName>style.visibility</p:attrName>
                                        </p:attrNameLst>
                                      </p:cBhvr>
                                      <p:to>
                                        <p:strVal val="visible"/>
                                      </p:to>
                                    </p:set>
                                    <p:animEffect filter="fade" transition="in">
                                      <p:cBhvr>
                                        <p:cTn dur="500"/>
                                        <p:tgtEl>
                                          <p:spTgt spid="1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2" st="2"/>
                                            </p:txEl>
                                          </p:spTgt>
                                        </p:tgtEl>
                                        <p:attrNameLst>
                                          <p:attrName>style.visibility</p:attrName>
                                        </p:attrNameLst>
                                      </p:cBhvr>
                                      <p:to>
                                        <p:strVal val="visible"/>
                                      </p:to>
                                    </p:set>
                                    <p:animEffect filter="fade" transition="in">
                                      <p:cBhvr>
                                        <p:cTn dur="500"/>
                                        <p:tgtEl>
                                          <p:spTgt spid="19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3" st="3"/>
                                            </p:txEl>
                                          </p:spTgt>
                                        </p:tgtEl>
                                        <p:attrNameLst>
                                          <p:attrName>style.visibility</p:attrName>
                                        </p:attrNameLst>
                                      </p:cBhvr>
                                      <p:to>
                                        <p:strVal val="visible"/>
                                      </p:to>
                                    </p:set>
                                    <p:animEffect filter="fade" transition="in">
                                      <p:cBhvr>
                                        <p:cTn dur="500"/>
                                        <p:tgtEl>
                                          <p:spTgt spid="192">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4" st="4"/>
                                            </p:txEl>
                                          </p:spTgt>
                                        </p:tgtEl>
                                        <p:attrNameLst>
                                          <p:attrName>style.visibility</p:attrName>
                                        </p:attrNameLst>
                                      </p:cBhvr>
                                      <p:to>
                                        <p:strVal val="visible"/>
                                      </p:to>
                                    </p:set>
                                    <p:animEffect filter="fade" transition="in">
                                      <p:cBhvr>
                                        <p:cTn dur="500"/>
                                        <p:tgtEl>
                                          <p:spTgt spid="192">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5" st="5"/>
                                            </p:txEl>
                                          </p:spTgt>
                                        </p:tgtEl>
                                        <p:attrNameLst>
                                          <p:attrName>style.visibility</p:attrName>
                                        </p:attrNameLst>
                                      </p:cBhvr>
                                      <p:to>
                                        <p:strVal val="visible"/>
                                      </p:to>
                                    </p:set>
                                    <p:animEffect filter="fade" transition="in">
                                      <p:cBhvr>
                                        <p:cTn dur="500"/>
                                        <p:tgtEl>
                                          <p:spTgt spid="192">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6" st="6"/>
                                            </p:txEl>
                                          </p:spTgt>
                                        </p:tgtEl>
                                        <p:attrNameLst>
                                          <p:attrName>style.visibility</p:attrName>
                                        </p:attrNameLst>
                                      </p:cBhvr>
                                      <p:to>
                                        <p:strVal val="visible"/>
                                      </p:to>
                                    </p:set>
                                    <p:animEffect filter="fade" transition="in">
                                      <p:cBhvr>
                                        <p:cTn dur="500"/>
                                        <p:tgtEl>
                                          <p:spTgt spid="192">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7" st="7"/>
                                            </p:txEl>
                                          </p:spTgt>
                                        </p:tgtEl>
                                        <p:attrNameLst>
                                          <p:attrName>style.visibility</p:attrName>
                                        </p:attrNameLst>
                                      </p:cBhvr>
                                      <p:to>
                                        <p:strVal val="visible"/>
                                      </p:to>
                                    </p:set>
                                    <p:animEffect filter="fade" transition="in">
                                      <p:cBhvr>
                                        <p:cTn dur="500"/>
                                        <p:tgtEl>
                                          <p:spTgt spid="192">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8" st="8"/>
                                            </p:txEl>
                                          </p:spTgt>
                                        </p:tgtEl>
                                        <p:attrNameLst>
                                          <p:attrName>style.visibility</p:attrName>
                                        </p:attrNameLst>
                                      </p:cBhvr>
                                      <p:to>
                                        <p:strVal val="visible"/>
                                      </p:to>
                                    </p:set>
                                    <p:animEffect filter="fade" transition="in">
                                      <p:cBhvr>
                                        <p:cTn dur="500"/>
                                        <p:tgtEl>
                                          <p:spTgt spid="192">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9" st="9"/>
                                            </p:txEl>
                                          </p:spTgt>
                                        </p:tgtEl>
                                        <p:attrNameLst>
                                          <p:attrName>style.visibility</p:attrName>
                                        </p:attrNameLst>
                                      </p:cBhvr>
                                      <p:to>
                                        <p:strVal val="visible"/>
                                      </p:to>
                                    </p:set>
                                    <p:animEffect filter="fade" transition="in">
                                      <p:cBhvr>
                                        <p:cTn dur="500"/>
                                        <p:tgtEl>
                                          <p:spTgt spid="192">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xEl>
                                              <p:pRg end="10" st="10"/>
                                            </p:txEl>
                                          </p:spTgt>
                                        </p:tgtEl>
                                        <p:attrNameLst>
                                          <p:attrName>style.visibility</p:attrName>
                                        </p:attrNameLst>
                                      </p:cBhvr>
                                      <p:to>
                                        <p:strVal val="visible"/>
                                      </p:to>
                                    </p:set>
                                    <p:animEffect filter="fade" transition="in">
                                      <p:cBhvr>
                                        <p:cTn dur="500"/>
                                        <p:tgtEl>
                                          <p:spTgt spid="192">
                                            <p:txEl>
                                              <p:pRg end="10" st="1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500"/>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5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xEl>
                                              <p:pRg end="0" st="0"/>
                                            </p:txEl>
                                          </p:spTgt>
                                        </p:tgtEl>
                                        <p:attrNameLst>
                                          <p:attrName>style.visibility</p:attrName>
                                        </p:attrNameLst>
                                      </p:cBhvr>
                                      <p:to>
                                        <p:strVal val="visible"/>
                                      </p:to>
                                    </p:set>
                                    <p:animEffect filter="fade" transition="in">
                                      <p:cBhvr>
                                        <p:cTn dur="500"/>
                                        <p:tgtEl>
                                          <p:spTgt spid="19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5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animEffect filter="fade" transition="in">
                                      <p:cBhvr>
                                        <p:cTn dur="500"/>
                                        <p:tgtEl>
                                          <p:spTgt spid="1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xEl>
                                              <p:pRg end="0" st="0"/>
                                            </p:txEl>
                                          </p:spTgt>
                                        </p:tgtEl>
                                        <p:attrNameLst>
                                          <p:attrName>style.visibility</p:attrName>
                                        </p:attrNameLst>
                                      </p:cBhvr>
                                      <p:to>
                                        <p:strVal val="visible"/>
                                      </p:to>
                                    </p:set>
                                    <p:animEffect filter="fade" transition="in">
                                      <p:cBhvr>
                                        <p:cTn dur="500"/>
                                        <p:tgtEl>
                                          <p:spTgt spid="19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5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xEl>
                                              <p:pRg end="0" st="0"/>
                                            </p:txEl>
                                          </p:spTgt>
                                        </p:tgtEl>
                                        <p:attrNameLst>
                                          <p:attrName>style.visibility</p:attrName>
                                        </p:attrNameLst>
                                      </p:cBhvr>
                                      <p:to>
                                        <p:strVal val="visible"/>
                                      </p:to>
                                    </p:set>
                                    <p:animEffect filter="fade" transition="in">
                                      <p:cBhvr>
                                        <p:cTn dur="500"/>
                                        <p:tgtEl>
                                          <p:spTgt spid="19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2" name="Shape 202"/>
        <p:cNvGrpSpPr/>
        <p:nvPr/>
      </p:nvGrpSpPr>
      <p:grpSpPr>
        <a:xfrm>
          <a:off x="0" y="0"/>
          <a:ext cx="0" cy="0"/>
          <a:chOff x="0" y="0"/>
          <a:chExt cx="0" cy="0"/>
        </a:xfrm>
      </p:grpSpPr>
      <p:sp>
        <p:nvSpPr>
          <p:cNvPr id="203" name="Google Shape;203;p9"/>
          <p:cNvSpPr txBox="1"/>
          <p:nvPr>
            <p:ph type="title"/>
          </p:nvPr>
        </p:nvSpPr>
        <p:spPr>
          <a:xfrm>
            <a:off x="2574786" y="220228"/>
            <a:ext cx="1135869" cy="13208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chemeClr val="dk1"/>
              </a:buClr>
              <a:buSzPts val="2800"/>
              <a:buFont typeface="Calibri"/>
              <a:buNone/>
            </a:pPr>
            <a:r>
              <a:rPr b="1" lang="en-US" sz="2800">
                <a:solidFill>
                  <a:schemeClr val="dk1"/>
                </a:solidFill>
                <a:latin typeface="Calibri"/>
                <a:ea typeface="Calibri"/>
                <a:cs typeface="Calibri"/>
                <a:sym typeface="Calibri"/>
              </a:rPr>
              <a:t>Lists</a:t>
            </a:r>
            <a:endParaRPr sz="2800">
              <a:solidFill>
                <a:schemeClr val="dk1"/>
              </a:solidFill>
              <a:latin typeface="Calibri"/>
              <a:ea typeface="Calibri"/>
              <a:cs typeface="Calibri"/>
              <a:sym typeface="Calibri"/>
            </a:endParaRPr>
          </a:p>
        </p:txBody>
      </p:sp>
      <p:pic>
        <p:nvPicPr>
          <p:cNvPr descr="A bird next to a phone&#10;&#10;Description automatically generated" id="204" name="Google Shape;204;p9"/>
          <p:cNvPicPr preferRelativeResize="0"/>
          <p:nvPr/>
        </p:nvPicPr>
        <p:blipFill rotWithShape="1">
          <a:blip r:embed="rId3">
            <a:alphaModFix/>
          </a:blip>
          <a:srcRect b="2" l="27384" r="45019" t="0"/>
          <a:stretch/>
        </p:blipFill>
        <p:spPr>
          <a:xfrm>
            <a:off x="1" y="10"/>
            <a:ext cx="2204759" cy="3433854"/>
          </a:xfrm>
          <a:custGeom>
            <a:rect b="b" l="l" r="r" t="t"/>
            <a:pathLst>
              <a:path extrusionOk="0" h="3433864" w="2204759">
                <a:moveTo>
                  <a:pt x="0" y="0"/>
                </a:moveTo>
                <a:lnTo>
                  <a:pt x="1674254" y="0"/>
                </a:lnTo>
                <a:lnTo>
                  <a:pt x="2204759" y="3433864"/>
                </a:lnTo>
                <a:lnTo>
                  <a:pt x="0" y="3433864"/>
                </a:lnTo>
                <a:close/>
              </a:path>
            </a:pathLst>
          </a:custGeom>
          <a:solidFill>
            <a:srgbClr val="FFFFFF"/>
          </a:solidFill>
          <a:ln>
            <a:noFill/>
          </a:ln>
        </p:spPr>
      </p:pic>
      <p:pic>
        <p:nvPicPr>
          <p:cNvPr descr="A line art of a symbol&#10;&#10;Description automatically generated" id="205" name="Google Shape;205;p9"/>
          <p:cNvPicPr preferRelativeResize="0"/>
          <p:nvPr/>
        </p:nvPicPr>
        <p:blipFill rotWithShape="1">
          <a:blip r:embed="rId4">
            <a:alphaModFix/>
          </a:blip>
          <a:srcRect b="5" l="6956" r="13428" t="0"/>
          <a:stretch/>
        </p:blipFill>
        <p:spPr>
          <a:xfrm>
            <a:off x="20" y="3433864"/>
            <a:ext cx="2734036" cy="3433865"/>
          </a:xfrm>
          <a:custGeom>
            <a:rect b="b" l="l" r="r" t="t"/>
            <a:pathLst>
              <a:path extrusionOk="0" h="3433865" w="2734056">
                <a:moveTo>
                  <a:pt x="0" y="0"/>
                </a:moveTo>
                <a:lnTo>
                  <a:pt x="2204758" y="0"/>
                </a:lnTo>
                <a:lnTo>
                  <a:pt x="2734056" y="3426053"/>
                </a:lnTo>
                <a:lnTo>
                  <a:pt x="2734056" y="3433865"/>
                </a:lnTo>
                <a:lnTo>
                  <a:pt x="461457" y="3433865"/>
                </a:lnTo>
                <a:lnTo>
                  <a:pt x="0" y="706119"/>
                </a:lnTo>
                <a:close/>
              </a:path>
            </a:pathLst>
          </a:custGeom>
          <a:noFill/>
          <a:ln>
            <a:noFill/>
          </a:ln>
        </p:spPr>
      </p:pic>
      <p:cxnSp>
        <p:nvCxnSpPr>
          <p:cNvPr id="206" name="Google Shape;206;p9"/>
          <p:cNvCxnSpPr/>
          <p:nvPr/>
        </p:nvCxnSpPr>
        <p:spPr>
          <a:xfrm>
            <a:off x="0" y="3433864"/>
            <a:ext cx="2226733" cy="0"/>
          </a:xfrm>
          <a:prstGeom prst="straightConnector1">
            <a:avLst/>
          </a:prstGeom>
          <a:noFill/>
          <a:ln cap="rnd" cmpd="sng" w="12700">
            <a:solidFill>
              <a:schemeClr val="lt1"/>
            </a:solidFill>
            <a:prstDash val="solid"/>
            <a:round/>
            <a:headEnd len="sm" w="sm" type="none"/>
            <a:tailEnd len="sm" w="sm" type="none"/>
          </a:ln>
        </p:spPr>
      </p:cxnSp>
      <p:sp>
        <p:nvSpPr>
          <p:cNvPr id="207" name="Google Shape;207;p9"/>
          <p:cNvSpPr/>
          <p:nvPr/>
        </p:nvSpPr>
        <p:spPr>
          <a:xfrm>
            <a:off x="0" y="4013201"/>
            <a:ext cx="476655" cy="2844800"/>
          </a:xfrm>
          <a:prstGeom prst="triangle">
            <a:avLst>
              <a:gd fmla="val 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9"/>
          <p:cNvSpPr/>
          <p:nvPr/>
        </p:nvSpPr>
        <p:spPr>
          <a:xfrm>
            <a:off x="4080681" y="1064525"/>
            <a:ext cx="3893472" cy="2948676"/>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1F1F1F"/>
                </a:solidFill>
                <a:latin typeface="Calibri"/>
                <a:ea typeface="Calibri"/>
                <a:cs typeface="Calibri"/>
                <a:sym typeface="Calibri"/>
              </a:rPr>
              <a:t>Lists</a:t>
            </a:r>
            <a:r>
              <a:rPr b="0" i="0" lang="en-US" sz="1800" u="none" cap="none" strike="noStrike">
                <a:solidFill>
                  <a:srgbClr val="1F1F1F"/>
                </a:solidFill>
                <a:latin typeface="Calibri"/>
                <a:ea typeface="Calibri"/>
                <a:cs typeface="Calibri"/>
                <a:sym typeface="Calibri"/>
              </a:rPr>
              <a:t>​</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1F1F1F"/>
                </a:solidFill>
                <a:latin typeface="Calibri"/>
                <a:ea typeface="Calibri"/>
                <a:cs typeface="Calibri"/>
                <a:sym typeface="Calibri"/>
              </a:rPr>
              <a:t>​</a:t>
            </a:r>
            <a:endParaRPr b="0" i="0" sz="1800" u="none" cap="none" strike="noStrike">
              <a:solidFill>
                <a:srgbClr val="000000"/>
              </a:solidFill>
              <a:latin typeface="Arial"/>
              <a:ea typeface="Arial"/>
              <a:cs typeface="Arial"/>
              <a:sym typeface="Arial"/>
            </a:endParaRPr>
          </a:p>
          <a:p>
            <a:pPr indent="-228600" lvl="0" marL="228600" marR="0" rtl="0" algn="l">
              <a:lnSpc>
                <a:spcPct val="100000"/>
              </a:lnSpc>
              <a:spcBef>
                <a:spcPts val="0"/>
              </a:spcBef>
              <a:spcAft>
                <a:spcPts val="0"/>
              </a:spcAft>
              <a:buClr>
                <a:srgbClr val="1F1F1F"/>
              </a:buClr>
              <a:buSzPts val="1600"/>
              <a:buFont typeface="Calibri"/>
              <a:buChar char="•"/>
            </a:pPr>
            <a:r>
              <a:rPr b="0" i="0" lang="en-US" sz="1800" u="none" cap="none" strike="noStrike">
                <a:solidFill>
                  <a:srgbClr val="1F1F1F"/>
                </a:solidFill>
                <a:latin typeface="Calibri"/>
                <a:ea typeface="Calibri"/>
                <a:cs typeface="Calibri"/>
                <a:sym typeface="Calibri"/>
              </a:rPr>
              <a:t>Lists are ordered collections of elements that can be accessed by index.​</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1F1F1F"/>
              </a:solidFill>
              <a:latin typeface="Calibri"/>
              <a:ea typeface="Calibri"/>
              <a:cs typeface="Calibri"/>
              <a:sym typeface="Calibri"/>
            </a:endParaRPr>
          </a:p>
          <a:p>
            <a:pPr indent="-228600" lvl="0" marL="228600" marR="0" rtl="0" algn="l">
              <a:lnSpc>
                <a:spcPct val="100000"/>
              </a:lnSpc>
              <a:spcBef>
                <a:spcPts val="0"/>
              </a:spcBef>
              <a:spcAft>
                <a:spcPts val="0"/>
              </a:spcAft>
              <a:buClr>
                <a:srgbClr val="1F1F1F"/>
              </a:buClr>
              <a:buSzPts val="1600"/>
              <a:buFont typeface="Calibri"/>
              <a:buChar char="•"/>
            </a:pPr>
            <a:r>
              <a:rPr b="0" i="0" lang="en-US" sz="1800" u="none" cap="none" strike="noStrike">
                <a:solidFill>
                  <a:srgbClr val="1F1F1F"/>
                </a:solidFill>
                <a:latin typeface="Calibri"/>
                <a:ea typeface="Calibri"/>
                <a:cs typeface="Calibri"/>
                <a:sym typeface="Calibri"/>
              </a:rPr>
              <a:t>The List class provides methods for adding, removing, and searching for elements.​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Calibri"/>
                <a:ea typeface="Calibri"/>
                <a:cs typeface="Calibri"/>
                <a:sym typeface="Calibri"/>
              </a:rPr>
              <a:t>​</a:t>
            </a:r>
            <a:endParaRPr b="0" i="0" sz="1800" u="none" cap="none" strike="noStrike">
              <a:solidFill>
                <a:schemeClr val="dk1"/>
              </a:solidFill>
              <a:latin typeface="Trebuchet MS"/>
              <a:ea typeface="Trebuchet MS"/>
              <a:cs typeface="Trebuchet MS"/>
              <a:sym typeface="Trebuchet MS"/>
            </a:endParaRPr>
          </a:p>
        </p:txBody>
      </p:sp>
      <p:pic>
        <p:nvPicPr>
          <p:cNvPr descr="A blue and black logo&#10;&#10;Description automatically generated" id="209" name="Google Shape;209;p9"/>
          <p:cNvPicPr preferRelativeResize="0"/>
          <p:nvPr/>
        </p:nvPicPr>
        <p:blipFill rotWithShape="1">
          <a:blip r:embed="rId5">
            <a:alphaModFix/>
          </a:blip>
          <a:srcRect b="0" l="0" r="0" t="0"/>
          <a:stretch/>
        </p:blipFill>
        <p:spPr>
          <a:xfrm>
            <a:off x="10608101" y="5782613"/>
            <a:ext cx="1579403" cy="1174125"/>
          </a:xfrm>
          <a:prstGeom prst="rect">
            <a:avLst/>
          </a:prstGeom>
          <a:noFill/>
          <a:ln>
            <a:noFill/>
          </a:ln>
        </p:spPr>
      </p:pic>
      <p:sp>
        <p:nvSpPr>
          <p:cNvPr id="210" name="Google Shape;210;p9"/>
          <p:cNvSpPr/>
          <p:nvPr/>
        </p:nvSpPr>
        <p:spPr>
          <a:xfrm>
            <a:off x="5035496" y="5213327"/>
            <a:ext cx="2243069" cy="665408"/>
          </a:xfrm>
          <a:prstGeom prst="round2DiagRect">
            <a:avLst>
              <a:gd fmla="val 16667" name="adj1"/>
              <a:gd fmla="val 0" name="adj2"/>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Fixed Length List</a:t>
            </a:r>
            <a:r>
              <a:rPr b="0" i="0" lang="en-US"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p:txBody>
      </p:sp>
      <p:sp>
        <p:nvSpPr>
          <p:cNvPr id="211" name="Google Shape;211;p9"/>
          <p:cNvSpPr/>
          <p:nvPr/>
        </p:nvSpPr>
        <p:spPr>
          <a:xfrm>
            <a:off x="5035496" y="6053069"/>
            <a:ext cx="2243069" cy="633212"/>
          </a:xfrm>
          <a:prstGeom prst="round2DiagRect">
            <a:avLst>
              <a:gd fmla="val 16667" name="adj1"/>
              <a:gd fmla="val 0" name="adj2"/>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Growable List</a:t>
            </a:r>
            <a:r>
              <a:rPr b="0" i="0" lang="en-US" sz="1800" u="none" cap="none" strike="noStrike">
                <a:solidFill>
                  <a:schemeClr val="dk1"/>
                </a:solidFill>
                <a:latin typeface="Calibri"/>
                <a:ea typeface="Calibri"/>
                <a:cs typeface="Calibri"/>
                <a:sym typeface="Calibri"/>
              </a:rPr>
              <a:t>​</a:t>
            </a:r>
            <a:endParaRPr b="0" i="0" sz="1800" u="none" cap="none" strike="noStrike">
              <a:solidFill>
                <a:schemeClr val="dk1"/>
              </a:solidFill>
              <a:latin typeface="Calibri"/>
              <a:ea typeface="Calibri"/>
              <a:cs typeface="Calibri"/>
              <a:sym typeface="Calibri"/>
            </a:endParaRPr>
          </a:p>
        </p:txBody>
      </p:sp>
      <p:sp>
        <p:nvSpPr>
          <p:cNvPr id="212" name="Google Shape;212;p9"/>
          <p:cNvSpPr/>
          <p:nvPr/>
        </p:nvSpPr>
        <p:spPr>
          <a:xfrm>
            <a:off x="4142687" y="4352120"/>
            <a:ext cx="4228563" cy="686873"/>
          </a:xfrm>
          <a:prstGeom prst="homePlate">
            <a:avLst>
              <a:gd fmla="val 50000"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1"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List in dart can be classified as: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160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None/>
            </a:pPr>
            <a:r>
              <a:t/>
            </a:r>
            <a:endParaRPr b="1" i="0" sz="1600" u="none" cap="none" strike="noStrike">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500"/>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500"/>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500"/>
                                        <p:tgtEl>
                                          <p:spTgt spid="2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0" st="0"/>
                                            </p:txEl>
                                          </p:spTgt>
                                        </p:tgtEl>
                                        <p:attrNameLst>
                                          <p:attrName>style.visibility</p:attrName>
                                        </p:attrNameLst>
                                      </p:cBhvr>
                                      <p:to>
                                        <p:strVal val="visible"/>
                                      </p:to>
                                    </p:set>
                                    <p:animEffect filter="fade" transition="in">
                                      <p:cBhvr>
                                        <p:cTn dur="500"/>
                                        <p:tgtEl>
                                          <p:spTgt spid="2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1" st="1"/>
                                            </p:txEl>
                                          </p:spTgt>
                                        </p:tgtEl>
                                        <p:attrNameLst>
                                          <p:attrName>style.visibility</p:attrName>
                                        </p:attrNameLst>
                                      </p:cBhvr>
                                      <p:to>
                                        <p:strVal val="visible"/>
                                      </p:to>
                                    </p:set>
                                    <p:animEffect filter="fade" transition="in">
                                      <p:cBhvr>
                                        <p:cTn dur="500"/>
                                        <p:tgtEl>
                                          <p:spTgt spid="2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2" st="2"/>
                                            </p:txEl>
                                          </p:spTgt>
                                        </p:tgtEl>
                                        <p:attrNameLst>
                                          <p:attrName>style.visibility</p:attrName>
                                        </p:attrNameLst>
                                      </p:cBhvr>
                                      <p:to>
                                        <p:strVal val="visible"/>
                                      </p:to>
                                    </p:set>
                                    <p:animEffect filter="fade" transition="in">
                                      <p:cBhvr>
                                        <p:cTn dur="500"/>
                                        <p:tgtEl>
                                          <p:spTgt spid="2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3" st="3"/>
                                            </p:txEl>
                                          </p:spTgt>
                                        </p:tgtEl>
                                        <p:attrNameLst>
                                          <p:attrName>style.visibility</p:attrName>
                                        </p:attrNameLst>
                                      </p:cBhvr>
                                      <p:to>
                                        <p:strVal val="visible"/>
                                      </p:to>
                                    </p:set>
                                    <p:animEffect filter="fade" transition="in">
                                      <p:cBhvr>
                                        <p:cTn dur="500"/>
                                        <p:tgtEl>
                                          <p:spTgt spid="20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4" st="4"/>
                                            </p:txEl>
                                          </p:spTgt>
                                        </p:tgtEl>
                                        <p:attrNameLst>
                                          <p:attrName>style.visibility</p:attrName>
                                        </p:attrNameLst>
                                      </p:cBhvr>
                                      <p:to>
                                        <p:strVal val="visible"/>
                                      </p:to>
                                    </p:set>
                                    <p:animEffect filter="fade" transition="in">
                                      <p:cBhvr>
                                        <p:cTn dur="500"/>
                                        <p:tgtEl>
                                          <p:spTgt spid="208">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8">
                                            <p:txEl>
                                              <p:pRg end="5" st="5"/>
                                            </p:txEl>
                                          </p:spTgt>
                                        </p:tgtEl>
                                        <p:attrNameLst>
                                          <p:attrName>style.visibility</p:attrName>
                                        </p:attrNameLst>
                                      </p:cBhvr>
                                      <p:to>
                                        <p:strVal val="visible"/>
                                      </p:to>
                                    </p:set>
                                    <p:animEffect filter="fade" transition="in">
                                      <p:cBhvr>
                                        <p:cTn dur="500"/>
                                        <p:tgtEl>
                                          <p:spTgt spid="208">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500"/>
                                        <p:tgtEl>
                                          <p:spTgt spid="2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500"/>
                                        <p:tgtEl>
                                          <p:spTgt spid="2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xEl>
                                              <p:pRg end="0" st="0"/>
                                            </p:txEl>
                                          </p:spTgt>
                                        </p:tgtEl>
                                        <p:attrNameLst>
                                          <p:attrName>style.visibility</p:attrName>
                                        </p:attrNameLst>
                                      </p:cBhvr>
                                      <p:to>
                                        <p:strVal val="visible"/>
                                      </p:to>
                                    </p:set>
                                    <p:animEffect filter="fade" transition="in">
                                      <p:cBhvr>
                                        <p:cTn dur="500"/>
                                        <p:tgtEl>
                                          <p:spTgt spid="21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500"/>
                                        <p:tgtEl>
                                          <p:spTgt spid="2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xEl>
                                              <p:pRg end="0" st="0"/>
                                            </p:txEl>
                                          </p:spTgt>
                                        </p:tgtEl>
                                        <p:attrNameLst>
                                          <p:attrName>style.visibility</p:attrName>
                                        </p:attrNameLst>
                                      </p:cBhvr>
                                      <p:to>
                                        <p:strVal val="visible"/>
                                      </p:to>
                                    </p:set>
                                    <p:animEffect filter="fade" transition="in">
                                      <p:cBhvr>
                                        <p:cTn dur="500"/>
                                        <p:tgtEl>
                                          <p:spTgt spid="211">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0"/>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fontScale="90000"/>
          </a:bodyPr>
          <a:lstStyle/>
          <a:p>
            <a:pPr indent="0" lvl="0" marL="0" rtl="0" algn="l">
              <a:lnSpc>
                <a:spcPct val="100000"/>
              </a:lnSpc>
              <a:spcBef>
                <a:spcPts val="0"/>
              </a:spcBef>
              <a:spcAft>
                <a:spcPts val="0"/>
              </a:spcAft>
              <a:buClr>
                <a:srgbClr val="000000"/>
              </a:buClr>
              <a:buSzPct val="100000"/>
              <a:buFont typeface="Calibri"/>
              <a:buNone/>
            </a:pPr>
            <a:r>
              <a:rPr b="1" lang="en-US" sz="2800">
                <a:solidFill>
                  <a:srgbClr val="000000"/>
                </a:solidFill>
                <a:latin typeface="Calibri"/>
                <a:ea typeface="Calibri"/>
                <a:cs typeface="Calibri"/>
                <a:sym typeface="Calibri"/>
              </a:rPr>
              <a:t>List in dart can be classified as:</a:t>
            </a:r>
            <a:endParaRPr b="1" sz="2800">
              <a:latin typeface="Calibri"/>
              <a:ea typeface="Calibri"/>
              <a:cs typeface="Calibri"/>
              <a:sym typeface="Calibri"/>
            </a:endParaRPr>
          </a:p>
          <a:p>
            <a:pPr indent="0" lvl="0" marL="0" rtl="0" algn="l">
              <a:lnSpc>
                <a:spcPct val="100000"/>
              </a:lnSpc>
              <a:spcBef>
                <a:spcPts val="0"/>
              </a:spcBef>
              <a:spcAft>
                <a:spcPts val="0"/>
              </a:spcAft>
              <a:buClr>
                <a:schemeClr val="accent1"/>
              </a:buClr>
              <a:buSzPct val="100000"/>
              <a:buFont typeface="Trebuchet MS"/>
              <a:buNone/>
            </a:pPr>
            <a:br>
              <a:rPr lang="en-US"/>
            </a:br>
            <a:endParaRPr/>
          </a:p>
        </p:txBody>
      </p:sp>
      <p:sp>
        <p:nvSpPr>
          <p:cNvPr id="218" name="Google Shape;218;p10"/>
          <p:cNvSpPr/>
          <p:nvPr/>
        </p:nvSpPr>
        <p:spPr>
          <a:xfrm>
            <a:off x="797849" y="2124008"/>
            <a:ext cx="3928056" cy="3219718"/>
          </a:xfrm>
          <a:prstGeom prst="roundRect">
            <a:avLst>
              <a:gd fmla="val 16667" name="adj"/>
            </a:avLst>
          </a:prstGeom>
          <a:gradFill>
            <a:gsLst>
              <a:gs pos="0">
                <a:srgbClr val="D2EDF9"/>
              </a:gs>
              <a:gs pos="88000">
                <a:srgbClr val="7BD1F1"/>
              </a:gs>
              <a:gs pos="100000">
                <a:srgbClr val="7BD1F1"/>
              </a:gs>
            </a:gsLst>
            <a:lin ang="5400000" scaled="0"/>
          </a:gradFill>
          <a:ln cap="rnd" cmpd="sng" w="127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Calibri"/>
                <a:ea typeface="Calibri"/>
                <a:cs typeface="Calibri"/>
                <a:sym typeface="Calibri"/>
              </a:rPr>
              <a:t>Fixed Length List</a:t>
            </a:r>
            <a:r>
              <a:rPr b="0" i="0" lang="en-US" sz="1800" u="none" cap="none" strike="noStrike">
                <a:solidFill>
                  <a:schemeClr val="dk1"/>
                </a:solidFill>
                <a:latin typeface="Calibri"/>
                <a:ea typeface="Calibri"/>
                <a:cs typeface="Calibri"/>
                <a:sym typeface="Calibri"/>
              </a:rPr>
              <a:t>  </a:t>
            </a:r>
            <a:endParaRPr b="0"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In Fixed Length List the list’s length cannot be changed at run-time.</a:t>
            </a:r>
            <a:endParaRPr/>
          </a:p>
          <a:p>
            <a:pPr indent="0" lvl="0" marL="0" marR="0" rtl="0" algn="l">
              <a:lnSpc>
                <a:spcPct val="100000"/>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285750" lvl="0" marL="28575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These list’s are defined with a specific length.</a:t>
            </a:r>
            <a:endParaRPr b="0" i="0" sz="1800" u="none" cap="none" strike="noStrike">
              <a:solidFill>
                <a:schemeClr val="dk1"/>
              </a:solidFill>
              <a:latin typeface="Calibri"/>
              <a:ea typeface="Calibri"/>
              <a:cs typeface="Calibri"/>
              <a:sym typeface="Calibri"/>
            </a:endParaRPr>
          </a:p>
        </p:txBody>
      </p:sp>
      <p:pic>
        <p:nvPicPr>
          <p:cNvPr descr="A screenshot of a computer program&#10;&#10;Description automatically generated" id="219" name="Google Shape;219;p10"/>
          <p:cNvPicPr preferRelativeResize="0"/>
          <p:nvPr/>
        </p:nvPicPr>
        <p:blipFill rotWithShape="1">
          <a:blip r:embed="rId3">
            <a:alphaModFix/>
          </a:blip>
          <a:srcRect b="0" l="0" r="0" t="0"/>
          <a:stretch/>
        </p:blipFill>
        <p:spPr>
          <a:xfrm>
            <a:off x="6588349" y="1455547"/>
            <a:ext cx="4636393" cy="1989382"/>
          </a:xfrm>
          <a:prstGeom prst="rect">
            <a:avLst/>
          </a:prstGeom>
          <a:noFill/>
          <a:ln>
            <a:noFill/>
          </a:ln>
          <a:effectLst>
            <a:outerShdw blurRad="292100" rotWithShape="0" algn="tl" dir="2700000" dist="139700">
              <a:srgbClr val="333333">
                <a:alpha val="64313"/>
              </a:srgbClr>
            </a:outerShdw>
          </a:effectLst>
        </p:spPr>
      </p:pic>
      <p:pic>
        <p:nvPicPr>
          <p:cNvPr descr="A black background with white text&#10;&#10;Description automatically generated" id="220" name="Google Shape;220;p10"/>
          <p:cNvPicPr preferRelativeResize="0"/>
          <p:nvPr/>
        </p:nvPicPr>
        <p:blipFill rotWithShape="1">
          <a:blip r:embed="rId4">
            <a:alphaModFix/>
          </a:blip>
          <a:srcRect b="0" l="0" r="0" t="0"/>
          <a:stretch/>
        </p:blipFill>
        <p:spPr>
          <a:xfrm>
            <a:off x="6568226" y="4342460"/>
            <a:ext cx="2338320" cy="1440153"/>
          </a:xfrm>
          <a:prstGeom prst="rect">
            <a:avLst/>
          </a:prstGeom>
          <a:noFill/>
          <a:ln>
            <a:noFill/>
          </a:ln>
        </p:spPr>
      </p:pic>
      <p:pic>
        <p:nvPicPr>
          <p:cNvPr descr="A blue and black logo&#10;&#10;Description automatically generated" id="221" name="Google Shape;221;p10"/>
          <p:cNvPicPr preferRelativeResize="0"/>
          <p:nvPr/>
        </p:nvPicPr>
        <p:blipFill rotWithShape="1">
          <a:blip r:embed="rId5">
            <a:alphaModFix/>
          </a:blip>
          <a:srcRect b="0" l="0" r="0" t="0"/>
          <a:stretch/>
        </p:blipFill>
        <p:spPr>
          <a:xfrm>
            <a:off x="10608101" y="5782613"/>
            <a:ext cx="1579403" cy="11741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500"/>
                                        <p:tgtEl>
                                          <p:spTgt spid="2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7"/>
                                        </p:tgtEl>
                                        <p:attrNameLst>
                                          <p:attrName>style.visibility</p:attrName>
                                        </p:attrNameLst>
                                      </p:cBhvr>
                                      <p:to>
                                        <p:strVal val="visible"/>
                                      </p:to>
                                    </p:set>
                                    <p:animEffect filter="fade" transition="in">
                                      <p:cBhvr>
                                        <p:cTn dur="500"/>
                                        <p:tgtEl>
                                          <p:spTgt spid="2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500"/>
                                        <p:tgtEl>
                                          <p:spTgt spid="2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500"/>
                                        <p:tgtEl>
                                          <p:spTgt spid="2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0" st="0"/>
                                            </p:txEl>
                                          </p:spTgt>
                                        </p:tgtEl>
                                        <p:attrNameLst>
                                          <p:attrName>style.visibility</p:attrName>
                                        </p:attrNameLst>
                                      </p:cBhvr>
                                      <p:to>
                                        <p:strVal val="visible"/>
                                      </p:to>
                                    </p:set>
                                    <p:animEffect filter="fade" transition="in">
                                      <p:cBhvr>
                                        <p:cTn dur="500"/>
                                        <p:tgtEl>
                                          <p:spTgt spid="21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1" st="1"/>
                                            </p:txEl>
                                          </p:spTgt>
                                        </p:tgtEl>
                                        <p:attrNameLst>
                                          <p:attrName>style.visibility</p:attrName>
                                        </p:attrNameLst>
                                      </p:cBhvr>
                                      <p:to>
                                        <p:strVal val="visible"/>
                                      </p:to>
                                    </p:set>
                                    <p:animEffect filter="fade" transition="in">
                                      <p:cBhvr>
                                        <p:cTn dur="500"/>
                                        <p:tgtEl>
                                          <p:spTgt spid="21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2" st="2"/>
                                            </p:txEl>
                                          </p:spTgt>
                                        </p:tgtEl>
                                        <p:attrNameLst>
                                          <p:attrName>style.visibility</p:attrName>
                                        </p:attrNameLst>
                                      </p:cBhvr>
                                      <p:to>
                                        <p:strVal val="visible"/>
                                      </p:to>
                                    </p:set>
                                    <p:animEffect filter="fade" transition="in">
                                      <p:cBhvr>
                                        <p:cTn dur="500"/>
                                        <p:tgtEl>
                                          <p:spTgt spid="21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3" st="3"/>
                                            </p:txEl>
                                          </p:spTgt>
                                        </p:tgtEl>
                                        <p:attrNameLst>
                                          <p:attrName>style.visibility</p:attrName>
                                        </p:attrNameLst>
                                      </p:cBhvr>
                                      <p:to>
                                        <p:strVal val="visible"/>
                                      </p:to>
                                    </p:set>
                                    <p:animEffect filter="fade" transition="in">
                                      <p:cBhvr>
                                        <p:cTn dur="500"/>
                                        <p:tgtEl>
                                          <p:spTgt spid="218">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xEl>
                                              <p:pRg end="4" st="4"/>
                                            </p:txEl>
                                          </p:spTgt>
                                        </p:tgtEl>
                                        <p:attrNameLst>
                                          <p:attrName>style.visibility</p:attrName>
                                        </p:attrNameLst>
                                      </p:cBhvr>
                                      <p:to>
                                        <p:strVal val="visible"/>
                                      </p:to>
                                    </p:set>
                                    <p:animEffect filter="fade" transition="in">
                                      <p:cBhvr>
                                        <p:cTn dur="500"/>
                                        <p:tgtEl>
                                          <p:spTgt spid="218">
                                            <p:txEl>
                                              <p:pRg end="4" st="4"/>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2023-12-02T09:15:27Z</dcterms:created>
  <dc:creator>Admin</dc:creator>
</cp:coreProperties>
</file>