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9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0pfbqNVABaDI5y1CeJk7P4Ux3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9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illSans-regular.fntdata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Hello everyone, welcome to our session on "Exception handling Fundamentals and Advanced Techniques”, In this presentation we will cover Introduction and Implementation of Exceptions, Fundamentals- Terminology and Types, Handling Exceptions, Advanced Techniques- Nested Blocks and Chained Exceptions,Advanced Techniques- Multithreading, Realworld Examples and Pitfalls and Best practices and Guidelines. </a:t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zh-C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Introduction &amp; Importance: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What are exceptions?: We'll begin by defining exceptions and their significance in software development.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Importance of exception handling: Discussing why proper exception handling is essential for robust and reliable software.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Benefits of proper exception handling: Exploring the advantages of implementing effective exception handling practices.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Key terms: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zh-C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try-catch block: defines code blocks for handling specific exceptions.</a:t>
            </a:r>
            <a:endParaRPr/>
          </a:p>
          <a:p>
            <a:pPr indent="-2095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zh-C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finally block: executes regardless of exceptions (e.g., resource cleanup).</a:t>
            </a:r>
            <a:endParaRPr/>
          </a:p>
          <a:p>
            <a:pPr indent="-2095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zh-C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throw: explicitly throws an exception.</a:t>
            </a:r>
            <a:endParaRPr/>
          </a:p>
          <a:p>
            <a:pPr indent="-2095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zh-C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throws: declares the types of exceptions a method may throw.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 sz="1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Types of exceptions: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zh-C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Checked: require explicit handling by the programmer.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zh-C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Unchecked: not required to be handled but recommende.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Specific vs. General exceptions: Discussing the merits of handling specific exceptions versus catching general exceptions.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Creating custom exceptions: Exploring the process of creating custom exception classes tailored to specific application requirements.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Rethrowing exceptions: Explaining the concept of rethrowing exceptions and its use cases in exception propagation.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Nested try-catch blocks: Demonstrating how nested try-catch blocks offer finer control over exception handling in complex scenarios.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Chained exceptions: Discussing the concept of chaining exceptions to track error origins and provide comprehensive error information.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Exception handling in multithreaded environments: Addressing the challenges and considerations for handling exceptions in concurrent and multithreaded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Thread safety considerations: Discussing the importance of ensuring thread safety and synchronization in exception handling mechanisms.</a:t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Practical demonstrations: Providing real-world examples and scenarios to illustrate effective exception handling techniques.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Discussing potential pitfalls: Identifying common mistakes and pitfalls in exception handling and proposing solutions to mitigate them.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Principles for robust exception handling: Outlining best practices and principles for designing resilient and maintainable exception handling mechanisms.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Designing for maintainability and readability: Emphasizing the importance of clear, concise, and maintainable exception handling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Choosing the right approach: Providing guidelines for selecting the appropriate exception handling approach based on the specific requirements of the application.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2F4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0" y="4641850"/>
            <a:ext cx="12192000" cy="2216150"/>
            <a:chOff x="0" y="1955800"/>
            <a:chExt cx="12192000" cy="4902200"/>
          </a:xfrm>
        </p:grpSpPr>
        <p:sp>
          <p:nvSpPr>
            <p:cNvPr id="51" name="Google Shape;51;p1"/>
            <p:cNvSpPr/>
            <p:nvPr/>
          </p:nvSpPr>
          <p:spPr>
            <a:xfrm>
              <a:off x="0" y="3962400"/>
              <a:ext cx="12192000" cy="2895600"/>
            </a:xfrm>
            <a:prstGeom prst="rtTriangle">
              <a:avLst/>
            </a:prstGeom>
            <a:solidFill>
              <a:srgbClr val="07A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 rot="-5400000">
              <a:off x="3644900" y="-1689100"/>
              <a:ext cx="4902200" cy="12192000"/>
            </a:xfrm>
            <a:prstGeom prst="triangle">
              <a:avLst>
                <a:gd fmla="val 58808" name="adj"/>
              </a:avLst>
            </a:prstGeom>
            <a:solidFill>
              <a:srgbClr val="0C4E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1"/>
          <p:cNvGrpSpPr/>
          <p:nvPr/>
        </p:nvGrpSpPr>
        <p:grpSpPr>
          <a:xfrm>
            <a:off x="0" y="4730750"/>
            <a:ext cx="1582738" cy="1866900"/>
            <a:chOff x="-1582697" y="2594940"/>
            <a:chExt cx="1582697" cy="1866708"/>
          </a:xfrm>
        </p:grpSpPr>
        <p:sp>
          <p:nvSpPr>
            <p:cNvPr id="54" name="Google Shape;54;p1"/>
            <p:cNvSpPr/>
            <p:nvPr/>
          </p:nvSpPr>
          <p:spPr>
            <a:xfrm>
              <a:off x="-1582697" y="3053922"/>
              <a:ext cx="791348" cy="1407726"/>
            </a:xfrm>
            <a:custGeom>
              <a:rect b="b" l="l" r="r" t="t"/>
              <a:pathLst>
                <a:path extrusionOk="0" h="1407726" w="791348">
                  <a:moveTo>
                    <a:pt x="0" y="0"/>
                  </a:moveTo>
                  <a:lnTo>
                    <a:pt x="791348" y="0"/>
                  </a:lnTo>
                  <a:lnTo>
                    <a:pt x="791348" y="1407726"/>
                  </a:lnTo>
                  <a:lnTo>
                    <a:pt x="0" y="1026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" name="Google Shape;55;p1"/>
            <p:cNvGrpSpPr/>
            <p:nvPr/>
          </p:nvGrpSpPr>
          <p:grpSpPr>
            <a:xfrm>
              <a:off x="-1582697" y="2594940"/>
              <a:ext cx="1582697" cy="917964"/>
              <a:chOff x="-131141" y="3340292"/>
              <a:chExt cx="1582697" cy="917964"/>
            </a:xfrm>
          </p:grpSpPr>
          <p:sp>
            <p:nvSpPr>
              <p:cNvPr id="56" name="Google Shape;56;p1"/>
              <p:cNvSpPr/>
              <p:nvPr/>
            </p:nvSpPr>
            <p:spPr>
              <a:xfrm rot="5400000">
                <a:off x="596900" y="3403600"/>
                <a:ext cx="917964" cy="791348"/>
              </a:xfrm>
              <a:prstGeom prst="triangle">
                <a:avLst>
                  <a:gd fmla="val 50000" name="adj"/>
                </a:avLst>
              </a:prstGeom>
              <a:solidFill>
                <a:srgbClr val="E78B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 flipH="1" rot="-5400000">
                <a:off x="-194449" y="3403600"/>
                <a:ext cx="917964" cy="791348"/>
              </a:xfrm>
              <a:prstGeom prst="triangle">
                <a:avLst>
                  <a:gd fmla="val 50000" name="adj"/>
                </a:avLst>
              </a:prstGeom>
              <a:solidFill>
                <a:srgbClr val="90C1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" name="Google Shape;58;p1"/>
          <p:cNvGrpSpPr/>
          <p:nvPr/>
        </p:nvGrpSpPr>
        <p:grpSpPr>
          <a:xfrm rot="-273537">
            <a:off x="10869613" y="4151313"/>
            <a:ext cx="1101725" cy="1101725"/>
            <a:chOff x="3830832" y="698500"/>
            <a:chExt cx="1634736" cy="1634736"/>
          </a:xfrm>
        </p:grpSpPr>
        <p:sp>
          <p:nvSpPr>
            <p:cNvPr id="59" name="Google Shape;59;p1"/>
            <p:cNvSpPr/>
            <p:nvPr/>
          </p:nvSpPr>
          <p:spPr>
            <a:xfrm>
              <a:off x="4648200" y="698500"/>
              <a:ext cx="817368" cy="817368"/>
            </a:xfrm>
            <a:prstGeom prst="rtTriangle">
              <a:avLst/>
            </a:prstGeom>
            <a:solidFill>
              <a:srgbClr val="90C1A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 flipH="1">
              <a:off x="3830832" y="698500"/>
              <a:ext cx="817368" cy="817368"/>
            </a:xfrm>
            <a:prstGeom prst="rtTriangle">
              <a:avLst/>
            </a:prstGeom>
            <a:solidFill>
              <a:srgbClr val="1FA7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" name="Google Shape;61;p1"/>
            <p:cNvGrpSpPr/>
            <p:nvPr/>
          </p:nvGrpSpPr>
          <p:grpSpPr>
            <a:xfrm>
              <a:off x="3830832" y="1515868"/>
              <a:ext cx="1634736" cy="817368"/>
              <a:chOff x="3896095" y="1638745"/>
              <a:chExt cx="1634736" cy="817368"/>
            </a:xfrm>
          </p:grpSpPr>
          <p:sp>
            <p:nvSpPr>
              <p:cNvPr id="62" name="Google Shape;62;p1"/>
              <p:cNvSpPr/>
              <p:nvPr/>
            </p:nvSpPr>
            <p:spPr>
              <a:xfrm flipH="1" rot="10800000">
                <a:off x="4713463" y="1638745"/>
                <a:ext cx="817368" cy="817368"/>
              </a:xfrm>
              <a:prstGeom prst="rtTriangle">
                <a:avLst/>
              </a:prstGeom>
              <a:solidFill>
                <a:srgbClr val="1B98B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 rot="10800000">
                <a:off x="3896095" y="1638745"/>
                <a:ext cx="817368" cy="817368"/>
              </a:xfrm>
              <a:prstGeom prst="rtTriangle">
                <a:avLst/>
              </a:prstGeom>
              <a:solidFill>
                <a:srgbClr val="6CDA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" name="Google Shape;64;p1"/>
          <p:cNvGrpSpPr/>
          <p:nvPr/>
        </p:nvGrpSpPr>
        <p:grpSpPr>
          <a:xfrm>
            <a:off x="3644900" y="1595438"/>
            <a:ext cx="4921250" cy="2463800"/>
            <a:chOff x="3892550" y="2204410"/>
            <a:chExt cx="4921250" cy="2463319"/>
          </a:xfrm>
        </p:grpSpPr>
        <p:cxnSp>
          <p:nvCxnSpPr>
            <p:cNvPr id="65" name="Google Shape;65;p1"/>
            <p:cNvCxnSpPr/>
            <p:nvPr/>
          </p:nvCxnSpPr>
          <p:spPr>
            <a:xfrm>
              <a:off x="3892550" y="2204410"/>
              <a:ext cx="1755776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"/>
            <p:cNvCxnSpPr/>
            <p:nvPr/>
          </p:nvCxnSpPr>
          <p:spPr>
            <a:xfrm>
              <a:off x="7277101" y="2212680"/>
              <a:ext cx="1536699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"/>
            <p:cNvCxnSpPr/>
            <p:nvPr/>
          </p:nvCxnSpPr>
          <p:spPr>
            <a:xfrm>
              <a:off x="3892550" y="2212680"/>
              <a:ext cx="0" cy="2455049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"/>
            <p:cNvCxnSpPr/>
            <p:nvPr/>
          </p:nvCxnSpPr>
          <p:spPr>
            <a:xfrm>
              <a:off x="8813800" y="2212680"/>
              <a:ext cx="0" cy="2455049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"/>
            <p:cNvCxnSpPr/>
            <p:nvPr/>
          </p:nvCxnSpPr>
          <p:spPr>
            <a:xfrm>
              <a:off x="3892550" y="4667729"/>
              <a:ext cx="492125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0" name="Google Shape;70;p1"/>
          <p:cNvSpPr txBox="1"/>
          <p:nvPr/>
        </p:nvSpPr>
        <p:spPr>
          <a:xfrm>
            <a:off x="3790950" y="2773680"/>
            <a:ext cx="4629785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YaHei"/>
              <a:buNone/>
            </a:pPr>
            <a:r>
              <a:rPr b="1" i="0" lang="zh-CN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&amp;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YaHei"/>
              <a:buNone/>
            </a:pPr>
            <a:r>
              <a:rPr b="1" i="0" lang="zh-CN" sz="2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Advanced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855720" y="1783080"/>
            <a:ext cx="449961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1C4"/>
              </a:buClr>
              <a:buSzPts val="3200"/>
              <a:buFont typeface="Microsoft YaHei"/>
              <a:buNone/>
            </a:pPr>
            <a:r>
              <a:rPr b="1" i="0" lang="zh-CN" sz="3200" u="none" cap="none" strike="noStrike">
                <a:solidFill>
                  <a:srgbClr val="0DB1C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Exception Handling Fundamentals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"/>
          <p:cNvGrpSpPr/>
          <p:nvPr/>
        </p:nvGrpSpPr>
        <p:grpSpPr>
          <a:xfrm rot="5400000">
            <a:off x="5636260" y="560070"/>
            <a:ext cx="1306830" cy="1351280"/>
            <a:chOff x="3830832" y="698500"/>
            <a:chExt cx="1634736" cy="1634736"/>
          </a:xfrm>
        </p:grpSpPr>
        <p:sp>
          <p:nvSpPr>
            <p:cNvPr id="73" name="Google Shape;73;p1"/>
            <p:cNvSpPr/>
            <p:nvPr/>
          </p:nvSpPr>
          <p:spPr>
            <a:xfrm>
              <a:off x="4648200" y="698500"/>
              <a:ext cx="817368" cy="817368"/>
            </a:xfrm>
            <a:prstGeom prst="rtTriangle">
              <a:avLst/>
            </a:prstGeom>
            <a:solidFill>
              <a:srgbClr val="90C1A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 flipH="1">
              <a:off x="3830832" y="698500"/>
              <a:ext cx="817368" cy="817368"/>
            </a:xfrm>
            <a:prstGeom prst="rtTriangle">
              <a:avLst/>
            </a:prstGeom>
            <a:solidFill>
              <a:srgbClr val="1FA7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" name="Google Shape;75;p1"/>
            <p:cNvGrpSpPr/>
            <p:nvPr/>
          </p:nvGrpSpPr>
          <p:grpSpPr>
            <a:xfrm>
              <a:off x="3830832" y="1515868"/>
              <a:ext cx="1634736" cy="817368"/>
              <a:chOff x="3896095" y="1638745"/>
              <a:chExt cx="1634736" cy="817368"/>
            </a:xfrm>
          </p:grpSpPr>
          <p:sp>
            <p:nvSpPr>
              <p:cNvPr id="76" name="Google Shape;76;p1"/>
              <p:cNvSpPr/>
              <p:nvPr/>
            </p:nvSpPr>
            <p:spPr>
              <a:xfrm flipH="1" rot="10800000">
                <a:off x="4713463" y="1638745"/>
                <a:ext cx="817368" cy="817368"/>
              </a:xfrm>
              <a:prstGeom prst="rtTriangle">
                <a:avLst/>
              </a:prstGeom>
              <a:solidFill>
                <a:srgbClr val="1B98B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 rot="10800000">
                <a:off x="3896095" y="1638745"/>
                <a:ext cx="817368" cy="817368"/>
              </a:xfrm>
              <a:prstGeom prst="rtTriangle">
                <a:avLst/>
              </a:prstGeom>
              <a:solidFill>
                <a:srgbClr val="6CDA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7311" y="-167700"/>
            <a:ext cx="1351275" cy="101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0" y="3616325"/>
            <a:ext cx="12192000" cy="3241675"/>
          </a:xfrm>
          <a:prstGeom prst="rect">
            <a:avLst/>
          </a:prstGeom>
          <a:solidFill>
            <a:srgbClr val="0D51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1440140" y="4194614"/>
            <a:ext cx="52879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411936" y="92982"/>
            <a:ext cx="936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zh-CN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Introduction &amp; Importance</a:t>
            </a:r>
            <a:endParaRPr b="1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rt_logo"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862" y="807829"/>
            <a:ext cx="1064634" cy="1017862"/>
          </a:xfrm>
          <a:prstGeom prst="rect">
            <a:avLst/>
          </a:prstGeom>
          <a:noFill/>
          <a:ln>
            <a:noFill/>
          </a:ln>
          <a:effectLst>
            <a:outerShdw blurRad="76200" kx="-800311" rotWithShape="0" algn="bl" dir="2700000" dist="12700" sy="-23000">
              <a:srgbClr val="000000">
                <a:alpha val="20000"/>
              </a:srgbClr>
            </a:outerShdw>
          </a:effectLst>
        </p:spPr>
      </p:pic>
      <p:sp>
        <p:nvSpPr>
          <p:cNvPr id="87" name="Google Shape;87;p2"/>
          <p:cNvSpPr/>
          <p:nvPr/>
        </p:nvSpPr>
        <p:spPr>
          <a:xfrm>
            <a:off x="5705063" y="1030177"/>
            <a:ext cx="5788376" cy="1716217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i="0" lang="zh-CN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are exceptions?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Anomalous conditions that disrupt program flow.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be caused by various factors (e.g., user input, resource errors, network issues).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5705063" y="2989099"/>
            <a:ext cx="5788376" cy="1634247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r>
              <a:rPr b="1" i="0" lang="zh-CN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Importance of exception handling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Ensures program stability and prevents crashes.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Allows for graceful handling of errors.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Improves application robustness and user experience.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705063" y="4840945"/>
            <a:ext cx="5788376" cy="1799616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r>
              <a:rPr b="1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Benefits of proper exception handling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Increased code quality and maintainability.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Easier debugging and troubleshooting.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Improved error reporting and logging.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Provides a more predictable and reliable program execution.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311" y="-167700"/>
            <a:ext cx="1351275" cy="10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814" y="2144330"/>
            <a:ext cx="5233437" cy="4100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1999">
                <a:moveTo>
                  <a:pt x="0" y="0"/>
                </a:moveTo>
                <a:lnTo>
                  <a:pt x="12191999" y="568584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B1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 rot="5400000">
            <a:off x="0" y="0"/>
            <a:ext cx="2838450" cy="2838450"/>
          </a:xfrm>
          <a:prstGeom prst="rtTriangle">
            <a:avLst/>
          </a:prstGeom>
          <a:solidFill>
            <a:srgbClr val="0D51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2250603" y="582396"/>
            <a:ext cx="910590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YaHei"/>
              <a:buNone/>
            </a:pPr>
            <a:r>
              <a:rPr b="1" i="0" lang="zh-CN" sz="3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Fundamentals - Terminology &amp;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rt_logo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1454" y="1182371"/>
            <a:ext cx="1494171" cy="170126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/>
          <p:nvPr/>
        </p:nvSpPr>
        <p:spPr>
          <a:xfrm>
            <a:off x="7015091" y="1591741"/>
            <a:ext cx="2714017" cy="2838450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YaHei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Key terms: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try-catch 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finally 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throws</a:t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7015091" y="4794377"/>
            <a:ext cx="2821021" cy="1838527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r>
              <a:rPr b="1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Types of exceptions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Checked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Unchecked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311" y="-167700"/>
            <a:ext cx="1351275" cy="10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41" y="2390839"/>
            <a:ext cx="6280879" cy="3515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0" y="213957"/>
            <a:ext cx="12192000" cy="6858000"/>
          </a:xfrm>
          <a:custGeom>
            <a:rect b="b" l="l" r="r" t="t"/>
            <a:pathLst>
              <a:path extrusionOk="0" h="6858000" w="12191999">
                <a:moveTo>
                  <a:pt x="0" y="0"/>
                </a:moveTo>
                <a:lnTo>
                  <a:pt x="12191999" y="568584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CA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 rot="5400000">
            <a:off x="0" y="0"/>
            <a:ext cx="2838450" cy="2838450"/>
          </a:xfrm>
          <a:prstGeom prst="rtTriangle">
            <a:avLst/>
          </a:prstGeom>
          <a:solidFill>
            <a:srgbClr val="0D51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432598" y="242870"/>
            <a:ext cx="5009744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YaHei"/>
              <a:buNone/>
            </a:pPr>
            <a:r>
              <a:rPr b="1" i="0" lang="zh-CN" sz="3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Handling Exceptions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rt_logo"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8275" y="565450"/>
            <a:ext cx="1393866" cy="155967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>
            <a:off x="394409" y="1032121"/>
            <a:ext cx="8063110" cy="1411276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r>
              <a:rPr b="1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Specific vs. General exceptions: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Specific: targeted handling for defined exceptions (e.g., FileNotFoundException).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General: catch-all for unexpected or unknown errors.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374486" y="2587489"/>
            <a:ext cx="6956290" cy="1249994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r>
              <a:rPr b="1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Creating custom exceptions: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Define your own exceptions for specific situations.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Provides more granular error handling and information.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94409" y="3905232"/>
            <a:ext cx="5443518" cy="1374499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6200" kx="800400" rotWithShape="0" algn="br" dir="8100000" dist="12700" sy="-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r>
              <a:rPr b="1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Rethrowing exceptions: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Propagate an exception caught in a catch block.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zh-CN" sz="1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Allows handling the exception at a higher level.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311" y="-167700"/>
            <a:ext cx="1351275" cy="10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6328" y="5170014"/>
            <a:ext cx="5626620" cy="1687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0" y="213957"/>
            <a:ext cx="12192000" cy="6858000"/>
          </a:xfrm>
          <a:custGeom>
            <a:rect b="b" l="l" r="r" t="t"/>
            <a:pathLst>
              <a:path extrusionOk="0" h="6858000" w="12191999">
                <a:moveTo>
                  <a:pt x="0" y="0"/>
                </a:moveTo>
                <a:lnTo>
                  <a:pt x="12191999" y="568584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CA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 rot="5400000">
            <a:off x="-66675" y="66675"/>
            <a:ext cx="5964238" cy="5830888"/>
          </a:xfrm>
          <a:prstGeom prst="rtTriangle">
            <a:avLst/>
          </a:prstGeom>
          <a:solidFill>
            <a:srgbClr val="0DB1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5"/>
          <p:cNvGrpSpPr/>
          <p:nvPr/>
        </p:nvGrpSpPr>
        <p:grpSpPr>
          <a:xfrm>
            <a:off x="11099800" y="128588"/>
            <a:ext cx="806450" cy="336550"/>
            <a:chOff x="603250" y="1054101"/>
            <a:chExt cx="1951038" cy="812800"/>
          </a:xfrm>
        </p:grpSpPr>
        <p:sp>
          <p:nvSpPr>
            <p:cNvPr id="124" name="Google Shape;124;p5"/>
            <p:cNvSpPr/>
            <p:nvPr/>
          </p:nvSpPr>
          <p:spPr>
            <a:xfrm>
              <a:off x="2365375" y="1431926"/>
              <a:ext cx="188913" cy="407988"/>
            </a:xfrm>
            <a:custGeom>
              <a:rect b="b" l="l" r="r" t="t"/>
              <a:pathLst>
                <a:path extrusionOk="0" h="453" w="210">
                  <a:moveTo>
                    <a:pt x="48" y="208"/>
                  </a:moveTo>
                  <a:cubicBezTo>
                    <a:pt x="46" y="208"/>
                    <a:pt x="46" y="208"/>
                    <a:pt x="46" y="208"/>
                  </a:cubicBezTo>
                  <a:cubicBezTo>
                    <a:pt x="46" y="451"/>
                    <a:pt x="46" y="451"/>
                    <a:pt x="46" y="451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24" y="70"/>
                    <a:pt x="109" y="0"/>
                    <a:pt x="210" y="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125" y="57"/>
                    <a:pt x="56" y="123"/>
                    <a:pt x="48" y="2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466975" y="1135063"/>
              <a:ext cx="71438" cy="231775"/>
            </a:xfrm>
            <a:custGeom>
              <a:rect b="b" l="l" r="r" t="t"/>
              <a:pathLst>
                <a:path extrusionOk="0" h="258" w="79"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4" y="216"/>
                    <a:pt x="48" y="240"/>
                    <a:pt x="79" y="240"/>
                  </a:cubicBezTo>
                  <a:cubicBezTo>
                    <a:pt x="79" y="258"/>
                    <a:pt x="79" y="258"/>
                    <a:pt x="79" y="258"/>
                  </a:cubicBezTo>
                  <a:cubicBezTo>
                    <a:pt x="78" y="258"/>
                    <a:pt x="77" y="258"/>
                    <a:pt x="76" y="258"/>
                  </a:cubicBezTo>
                  <a:cubicBezTo>
                    <a:pt x="35" y="258"/>
                    <a:pt x="1" y="226"/>
                    <a:pt x="0" y="1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332038" y="1135063"/>
              <a:ext cx="69850" cy="231775"/>
            </a:xfrm>
            <a:custGeom>
              <a:rect b="b" l="l" r="r" t="t"/>
              <a:pathLst>
                <a:path extrusionOk="0" h="258" w="79">
                  <a:moveTo>
                    <a:pt x="79" y="188"/>
                  </a:moveTo>
                  <a:cubicBezTo>
                    <a:pt x="79" y="188"/>
                    <a:pt x="79" y="188"/>
                    <a:pt x="79" y="188"/>
                  </a:cubicBezTo>
                  <a:cubicBezTo>
                    <a:pt x="76" y="227"/>
                    <a:pt x="44" y="258"/>
                    <a:pt x="3" y="258"/>
                  </a:cubicBezTo>
                  <a:cubicBezTo>
                    <a:pt x="2" y="258"/>
                    <a:pt x="1" y="258"/>
                    <a:pt x="0" y="25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0" y="240"/>
                    <a:pt x="55" y="216"/>
                    <a:pt x="57" y="186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6"/>
                    <a:pt x="79" y="186"/>
                    <a:pt x="79" y="186"/>
                  </a:cubicBezTo>
                  <a:lnTo>
                    <a:pt x="79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925638" y="1417638"/>
              <a:ext cx="430213" cy="449263"/>
            </a:xfrm>
            <a:custGeom>
              <a:rect b="b" l="l" r="r" t="t"/>
              <a:pathLst>
                <a:path extrusionOk="0" h="498" w="478">
                  <a:moveTo>
                    <a:pt x="463" y="211"/>
                  </a:moveTo>
                  <a:cubicBezTo>
                    <a:pt x="409" y="220"/>
                    <a:pt x="409" y="220"/>
                    <a:pt x="409" y="220"/>
                  </a:cubicBezTo>
                  <a:cubicBezTo>
                    <a:pt x="421" y="286"/>
                    <a:pt x="392" y="356"/>
                    <a:pt x="330" y="391"/>
                  </a:cubicBezTo>
                  <a:cubicBezTo>
                    <a:pt x="252" y="436"/>
                    <a:pt x="153" y="410"/>
                    <a:pt x="108" y="332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38" y="141"/>
                    <a:pt x="438" y="141"/>
                    <a:pt x="438" y="141"/>
                  </a:cubicBezTo>
                  <a:cubicBezTo>
                    <a:pt x="437" y="141"/>
                    <a:pt x="437" y="140"/>
                    <a:pt x="437" y="140"/>
                  </a:cubicBezTo>
                  <a:cubicBezTo>
                    <a:pt x="377" y="35"/>
                    <a:pt x="244" y="0"/>
                    <a:pt x="140" y="60"/>
                  </a:cubicBezTo>
                  <a:cubicBezTo>
                    <a:pt x="35" y="120"/>
                    <a:pt x="0" y="253"/>
                    <a:pt x="60" y="358"/>
                  </a:cubicBezTo>
                  <a:cubicBezTo>
                    <a:pt x="120" y="462"/>
                    <a:pt x="253" y="498"/>
                    <a:pt x="357" y="437"/>
                  </a:cubicBezTo>
                  <a:cubicBezTo>
                    <a:pt x="439" y="390"/>
                    <a:pt x="478" y="299"/>
                    <a:pt x="463" y="211"/>
                  </a:cubicBezTo>
                  <a:close/>
                  <a:moveTo>
                    <a:pt x="87" y="274"/>
                  </a:moveTo>
                  <a:cubicBezTo>
                    <a:pt x="78" y="209"/>
                    <a:pt x="107" y="142"/>
                    <a:pt x="167" y="108"/>
                  </a:cubicBezTo>
                  <a:cubicBezTo>
                    <a:pt x="227" y="73"/>
                    <a:pt x="299" y="81"/>
                    <a:pt x="350" y="122"/>
                  </a:cubicBezTo>
                  <a:lnTo>
                    <a:pt x="87" y="2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2073275" y="1250951"/>
              <a:ext cx="225425" cy="115888"/>
            </a:xfrm>
            <a:custGeom>
              <a:rect b="b" l="l" r="r" t="t"/>
              <a:pathLst>
                <a:path extrusionOk="0" h="128" w="251">
                  <a:moveTo>
                    <a:pt x="172" y="58"/>
                  </a:moveTo>
                  <a:cubicBezTo>
                    <a:pt x="172" y="58"/>
                    <a:pt x="172" y="58"/>
                    <a:pt x="172" y="58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56"/>
                    <a:pt x="172" y="56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6" y="97"/>
                    <a:pt x="43" y="128"/>
                    <a:pt x="3" y="128"/>
                  </a:cubicBezTo>
                  <a:cubicBezTo>
                    <a:pt x="2" y="128"/>
                    <a:pt x="1" y="128"/>
                    <a:pt x="0" y="12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0" y="110"/>
                    <a:pt x="55" y="86"/>
                    <a:pt x="57" y="56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6" y="86"/>
                    <a:pt x="221" y="110"/>
                    <a:pt x="251" y="110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0" y="128"/>
                    <a:pt x="249" y="128"/>
                    <a:pt x="248" y="128"/>
                  </a:cubicBezTo>
                  <a:cubicBezTo>
                    <a:pt x="208" y="128"/>
                    <a:pt x="175" y="97"/>
                    <a:pt x="172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079625" y="1212851"/>
              <a:ext cx="212725" cy="31750"/>
            </a:xfrm>
            <a:custGeom>
              <a:rect b="b" l="l" r="r" t="t"/>
              <a:pathLst>
                <a:path extrusionOk="0" h="20" w="134">
                  <a:moveTo>
                    <a:pt x="122" y="12"/>
                  </a:moveTo>
                  <a:lnTo>
                    <a:pt x="12" y="12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2" y="0"/>
                  </a:lnTo>
                  <a:lnTo>
                    <a:pt x="134" y="0"/>
                  </a:lnTo>
                  <a:lnTo>
                    <a:pt x="134" y="12"/>
                  </a:lnTo>
                  <a:lnTo>
                    <a:pt x="134" y="20"/>
                  </a:lnTo>
                  <a:lnTo>
                    <a:pt x="122" y="20"/>
                  </a:lnTo>
                  <a:lnTo>
                    <a:pt x="12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085975" y="1109663"/>
              <a:ext cx="200025" cy="90488"/>
            </a:xfrm>
            <a:custGeom>
              <a:rect b="b" l="l" r="r" t="t"/>
              <a:pathLst>
                <a:path extrusionOk="0" h="57" w="126">
                  <a:moveTo>
                    <a:pt x="69" y="45"/>
                  </a:moveTo>
                  <a:lnTo>
                    <a:pt x="106" y="45"/>
                  </a:lnTo>
                  <a:lnTo>
                    <a:pt x="106" y="57"/>
                  </a:lnTo>
                  <a:lnTo>
                    <a:pt x="21" y="57"/>
                  </a:lnTo>
                  <a:lnTo>
                    <a:pt x="21" y="45"/>
                  </a:lnTo>
                  <a:lnTo>
                    <a:pt x="57" y="45"/>
                  </a:lnTo>
                  <a:lnTo>
                    <a:pt x="57" y="3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69" y="0"/>
                  </a:lnTo>
                  <a:lnTo>
                    <a:pt x="69" y="20"/>
                  </a:lnTo>
                  <a:lnTo>
                    <a:pt x="126" y="20"/>
                  </a:lnTo>
                  <a:lnTo>
                    <a:pt x="126" y="32"/>
                  </a:lnTo>
                  <a:lnTo>
                    <a:pt x="69" y="32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892300" y="1219201"/>
              <a:ext cx="142875" cy="149225"/>
            </a:xfrm>
            <a:custGeom>
              <a:rect b="b" l="l" r="r" t="t"/>
              <a:pathLst>
                <a:path extrusionOk="0" h="94" w="90">
                  <a:moveTo>
                    <a:pt x="12" y="94"/>
                  </a:moveTo>
                  <a:lnTo>
                    <a:pt x="0" y="94"/>
                  </a:lnTo>
                  <a:lnTo>
                    <a:pt x="0" y="82"/>
                  </a:lnTo>
                  <a:lnTo>
                    <a:pt x="0" y="8"/>
                  </a:lnTo>
                  <a:lnTo>
                    <a:pt x="11" y="8"/>
                  </a:lnTo>
                  <a:lnTo>
                    <a:pt x="25" y="0"/>
                  </a:lnTo>
                  <a:lnTo>
                    <a:pt x="31" y="11"/>
                  </a:lnTo>
                  <a:lnTo>
                    <a:pt x="12" y="22"/>
                  </a:lnTo>
                  <a:lnTo>
                    <a:pt x="12" y="45"/>
                  </a:lnTo>
                  <a:lnTo>
                    <a:pt x="37" y="45"/>
                  </a:lnTo>
                  <a:lnTo>
                    <a:pt x="37" y="57"/>
                  </a:lnTo>
                  <a:lnTo>
                    <a:pt x="12" y="57"/>
                  </a:lnTo>
                  <a:lnTo>
                    <a:pt x="12" y="82"/>
                  </a:lnTo>
                  <a:lnTo>
                    <a:pt x="77" y="82"/>
                  </a:lnTo>
                  <a:lnTo>
                    <a:pt x="77" y="57"/>
                  </a:lnTo>
                  <a:lnTo>
                    <a:pt x="53" y="57"/>
                  </a:lnTo>
                  <a:lnTo>
                    <a:pt x="53" y="45"/>
                  </a:lnTo>
                  <a:lnTo>
                    <a:pt x="77" y="45"/>
                  </a:lnTo>
                  <a:lnTo>
                    <a:pt x="77" y="20"/>
                  </a:lnTo>
                  <a:lnTo>
                    <a:pt x="53" y="20"/>
                  </a:lnTo>
                  <a:lnTo>
                    <a:pt x="53" y="8"/>
                  </a:lnTo>
                  <a:lnTo>
                    <a:pt x="77" y="8"/>
                  </a:lnTo>
                  <a:lnTo>
                    <a:pt x="90" y="8"/>
                  </a:lnTo>
                  <a:lnTo>
                    <a:pt x="90" y="94"/>
                  </a:lnTo>
                  <a:lnTo>
                    <a:pt x="77" y="94"/>
                  </a:lnTo>
                  <a:lnTo>
                    <a:pt x="12" y="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995488" y="1165226"/>
              <a:ext cx="39688" cy="46038"/>
            </a:xfrm>
            <a:custGeom>
              <a:rect b="b" l="l" r="r" t="t"/>
              <a:pathLst>
                <a:path extrusionOk="0" h="29" w="25">
                  <a:moveTo>
                    <a:pt x="0" y="23"/>
                  </a:moveTo>
                  <a:lnTo>
                    <a:pt x="14" y="0"/>
                  </a:lnTo>
                  <a:lnTo>
                    <a:pt x="25" y="6"/>
                  </a:lnTo>
                  <a:lnTo>
                    <a:pt x="10" y="29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1938338" y="1158876"/>
              <a:ext cx="39688" cy="46038"/>
            </a:xfrm>
            <a:custGeom>
              <a:rect b="b" l="l" r="r" t="t"/>
              <a:pathLst>
                <a:path extrusionOk="0" h="29" w="25">
                  <a:moveTo>
                    <a:pt x="25" y="23"/>
                  </a:moveTo>
                  <a:lnTo>
                    <a:pt x="14" y="29"/>
                  </a:lnTo>
                  <a:lnTo>
                    <a:pt x="0" y="6"/>
                  </a:lnTo>
                  <a:lnTo>
                    <a:pt x="10" y="0"/>
                  </a:lnTo>
                  <a:lnTo>
                    <a:pt x="25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898650" y="1165226"/>
              <a:ext cx="39688" cy="46038"/>
            </a:xfrm>
            <a:custGeom>
              <a:rect b="b" l="l" r="r" t="t"/>
              <a:pathLst>
                <a:path extrusionOk="0" h="29" w="25">
                  <a:moveTo>
                    <a:pt x="0" y="6"/>
                  </a:moveTo>
                  <a:lnTo>
                    <a:pt x="11" y="0"/>
                  </a:lnTo>
                  <a:lnTo>
                    <a:pt x="25" y="23"/>
                  </a:lnTo>
                  <a:lnTo>
                    <a:pt x="15" y="2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892300" y="1109663"/>
              <a:ext cx="134938" cy="46038"/>
            </a:xfrm>
            <a:custGeom>
              <a:rect b="b" l="l" r="r" t="t"/>
              <a:pathLst>
                <a:path extrusionOk="0" h="29" w="85">
                  <a:moveTo>
                    <a:pt x="0" y="17"/>
                  </a:moveTo>
                  <a:lnTo>
                    <a:pt x="82" y="0"/>
                  </a:lnTo>
                  <a:lnTo>
                    <a:pt x="85" y="11"/>
                  </a:lnTo>
                  <a:lnTo>
                    <a:pt x="3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768475" y="1160463"/>
              <a:ext cx="117475" cy="207963"/>
            </a:xfrm>
            <a:custGeom>
              <a:rect b="b" l="l" r="r" t="t"/>
              <a:pathLst>
                <a:path extrusionOk="0" h="131" w="74">
                  <a:moveTo>
                    <a:pt x="46" y="49"/>
                  </a:moveTo>
                  <a:lnTo>
                    <a:pt x="48" y="48"/>
                  </a:lnTo>
                  <a:lnTo>
                    <a:pt x="71" y="88"/>
                  </a:lnTo>
                  <a:lnTo>
                    <a:pt x="60" y="94"/>
                  </a:lnTo>
                  <a:lnTo>
                    <a:pt x="46" y="68"/>
                  </a:lnTo>
                  <a:lnTo>
                    <a:pt x="46" y="131"/>
                  </a:lnTo>
                  <a:lnTo>
                    <a:pt x="33" y="131"/>
                  </a:lnTo>
                  <a:lnTo>
                    <a:pt x="33" y="59"/>
                  </a:lnTo>
                  <a:lnTo>
                    <a:pt x="11" y="98"/>
                  </a:lnTo>
                  <a:lnTo>
                    <a:pt x="0" y="91"/>
                  </a:lnTo>
                  <a:lnTo>
                    <a:pt x="33" y="34"/>
                  </a:lnTo>
                  <a:lnTo>
                    <a:pt x="33" y="25"/>
                  </a:lnTo>
                  <a:lnTo>
                    <a:pt x="5" y="25"/>
                  </a:lnTo>
                  <a:lnTo>
                    <a:pt x="5" y="13"/>
                  </a:lnTo>
                  <a:lnTo>
                    <a:pt x="33" y="13"/>
                  </a:lnTo>
                  <a:lnTo>
                    <a:pt x="33" y="0"/>
                  </a:lnTo>
                  <a:lnTo>
                    <a:pt x="46" y="0"/>
                  </a:lnTo>
                  <a:lnTo>
                    <a:pt x="46" y="13"/>
                  </a:lnTo>
                  <a:lnTo>
                    <a:pt x="74" y="13"/>
                  </a:lnTo>
                  <a:lnTo>
                    <a:pt x="74" y="25"/>
                  </a:lnTo>
                  <a:lnTo>
                    <a:pt x="46" y="25"/>
                  </a:lnTo>
                  <a:lnTo>
                    <a:pt x="46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774825" y="1111251"/>
              <a:ext cx="103188" cy="44450"/>
            </a:xfrm>
            <a:custGeom>
              <a:rect b="b" l="l" r="r" t="t"/>
              <a:pathLst>
                <a:path extrusionOk="0" h="28" w="65">
                  <a:moveTo>
                    <a:pt x="0" y="16"/>
                  </a:moveTo>
                  <a:lnTo>
                    <a:pt x="62" y="0"/>
                  </a:lnTo>
                  <a:lnTo>
                    <a:pt x="65" y="11"/>
                  </a:lnTo>
                  <a:lnTo>
                    <a:pt x="4" y="2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281113" y="1446213"/>
              <a:ext cx="698500" cy="392113"/>
            </a:xfrm>
            <a:custGeom>
              <a:rect b="b" l="l" r="r" t="t"/>
              <a:pathLst>
                <a:path extrusionOk="0" h="436" w="776">
                  <a:moveTo>
                    <a:pt x="740" y="336"/>
                  </a:moveTo>
                  <a:cubicBezTo>
                    <a:pt x="710" y="365"/>
                    <a:pt x="670" y="383"/>
                    <a:pt x="626" y="383"/>
                  </a:cubicBezTo>
                  <a:cubicBezTo>
                    <a:pt x="536" y="383"/>
                    <a:pt x="462" y="309"/>
                    <a:pt x="462" y="218"/>
                  </a:cubicBezTo>
                  <a:cubicBezTo>
                    <a:pt x="462" y="128"/>
                    <a:pt x="536" y="54"/>
                    <a:pt x="626" y="54"/>
                  </a:cubicBezTo>
                  <a:cubicBezTo>
                    <a:pt x="670" y="54"/>
                    <a:pt x="709" y="71"/>
                    <a:pt x="738" y="99"/>
                  </a:cubicBezTo>
                  <a:cubicBezTo>
                    <a:pt x="774" y="58"/>
                    <a:pt x="774" y="58"/>
                    <a:pt x="774" y="58"/>
                  </a:cubicBezTo>
                  <a:cubicBezTo>
                    <a:pt x="735" y="22"/>
                    <a:pt x="683" y="0"/>
                    <a:pt x="626" y="0"/>
                  </a:cubicBezTo>
                  <a:cubicBezTo>
                    <a:pt x="532" y="0"/>
                    <a:pt x="453" y="58"/>
                    <a:pt x="422" y="141"/>
                  </a:cubicBezTo>
                  <a:cubicBezTo>
                    <a:pt x="391" y="58"/>
                    <a:pt x="311" y="0"/>
                    <a:pt x="218" y="0"/>
                  </a:cubicBezTo>
                  <a:cubicBezTo>
                    <a:pt x="98" y="0"/>
                    <a:pt x="0" y="97"/>
                    <a:pt x="0" y="218"/>
                  </a:cubicBezTo>
                  <a:cubicBezTo>
                    <a:pt x="0" y="338"/>
                    <a:pt x="98" y="436"/>
                    <a:pt x="218" y="436"/>
                  </a:cubicBezTo>
                  <a:cubicBezTo>
                    <a:pt x="311" y="436"/>
                    <a:pt x="391" y="377"/>
                    <a:pt x="422" y="294"/>
                  </a:cubicBezTo>
                  <a:cubicBezTo>
                    <a:pt x="453" y="377"/>
                    <a:pt x="532" y="436"/>
                    <a:pt x="626" y="436"/>
                  </a:cubicBezTo>
                  <a:cubicBezTo>
                    <a:pt x="684" y="436"/>
                    <a:pt x="737" y="413"/>
                    <a:pt x="776" y="375"/>
                  </a:cubicBezTo>
                  <a:lnTo>
                    <a:pt x="740" y="336"/>
                  </a:lnTo>
                  <a:close/>
                  <a:moveTo>
                    <a:pt x="218" y="382"/>
                  </a:moveTo>
                  <a:cubicBezTo>
                    <a:pt x="128" y="382"/>
                    <a:pt x="55" y="309"/>
                    <a:pt x="55" y="219"/>
                  </a:cubicBezTo>
                  <a:cubicBezTo>
                    <a:pt x="55" y="128"/>
                    <a:pt x="128" y="55"/>
                    <a:pt x="218" y="55"/>
                  </a:cubicBezTo>
                  <a:cubicBezTo>
                    <a:pt x="308" y="55"/>
                    <a:pt x="381" y="128"/>
                    <a:pt x="381" y="219"/>
                  </a:cubicBezTo>
                  <a:cubicBezTo>
                    <a:pt x="381" y="309"/>
                    <a:pt x="308" y="382"/>
                    <a:pt x="218" y="3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603250" y="1054101"/>
              <a:ext cx="679450" cy="800100"/>
            </a:xfrm>
            <a:custGeom>
              <a:rect b="b" l="l" r="r" t="t"/>
              <a:pathLst>
                <a:path extrusionOk="0" h="888" w="756">
                  <a:moveTo>
                    <a:pt x="313" y="0"/>
                  </a:moveTo>
                  <a:cubicBezTo>
                    <a:pt x="307" y="0"/>
                    <a:pt x="302" y="0"/>
                    <a:pt x="296" y="1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8"/>
                    <a:pt x="0" y="888"/>
                    <a:pt x="0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301" y="888"/>
                    <a:pt x="306" y="888"/>
                    <a:pt x="311" y="888"/>
                  </a:cubicBezTo>
                  <a:cubicBezTo>
                    <a:pt x="556" y="888"/>
                    <a:pt x="756" y="686"/>
                    <a:pt x="756" y="442"/>
                  </a:cubicBezTo>
                  <a:cubicBezTo>
                    <a:pt x="756" y="197"/>
                    <a:pt x="557" y="1"/>
                    <a:pt x="313" y="0"/>
                  </a:cubicBezTo>
                  <a:close/>
                  <a:moveTo>
                    <a:pt x="257" y="326"/>
                  </a:moveTo>
                  <a:cubicBezTo>
                    <a:pt x="268" y="192"/>
                    <a:pt x="349" y="92"/>
                    <a:pt x="349" y="92"/>
                  </a:cubicBezTo>
                  <a:cubicBezTo>
                    <a:pt x="349" y="92"/>
                    <a:pt x="427" y="188"/>
                    <a:pt x="411" y="341"/>
                  </a:cubicBezTo>
                  <a:cubicBezTo>
                    <a:pt x="396" y="491"/>
                    <a:pt x="317" y="578"/>
                    <a:pt x="317" y="578"/>
                  </a:cubicBezTo>
                  <a:cubicBezTo>
                    <a:pt x="317" y="578"/>
                    <a:pt x="245" y="459"/>
                    <a:pt x="257" y="326"/>
                  </a:cubicBezTo>
                  <a:close/>
                  <a:moveTo>
                    <a:pt x="234" y="790"/>
                  </a:moveTo>
                  <a:cubicBezTo>
                    <a:pt x="234" y="790"/>
                    <a:pt x="127" y="667"/>
                    <a:pt x="118" y="558"/>
                  </a:cubicBezTo>
                  <a:cubicBezTo>
                    <a:pt x="105" y="410"/>
                    <a:pt x="212" y="279"/>
                    <a:pt x="212" y="279"/>
                  </a:cubicBezTo>
                  <a:cubicBezTo>
                    <a:pt x="205" y="483"/>
                    <a:pt x="273" y="573"/>
                    <a:pt x="273" y="573"/>
                  </a:cubicBezTo>
                  <a:cubicBezTo>
                    <a:pt x="273" y="573"/>
                    <a:pt x="289" y="597"/>
                    <a:pt x="278" y="667"/>
                  </a:cubicBezTo>
                  <a:cubicBezTo>
                    <a:pt x="267" y="736"/>
                    <a:pt x="234" y="790"/>
                    <a:pt x="234" y="790"/>
                  </a:cubicBezTo>
                  <a:close/>
                  <a:moveTo>
                    <a:pt x="505" y="664"/>
                  </a:moveTo>
                  <a:cubicBezTo>
                    <a:pt x="408" y="771"/>
                    <a:pt x="278" y="789"/>
                    <a:pt x="278" y="789"/>
                  </a:cubicBezTo>
                  <a:cubicBezTo>
                    <a:pt x="278" y="789"/>
                    <a:pt x="282" y="666"/>
                    <a:pt x="395" y="559"/>
                  </a:cubicBezTo>
                  <a:cubicBezTo>
                    <a:pt x="508" y="453"/>
                    <a:pt x="616" y="426"/>
                    <a:pt x="616" y="426"/>
                  </a:cubicBezTo>
                  <a:cubicBezTo>
                    <a:pt x="616" y="426"/>
                    <a:pt x="601" y="557"/>
                    <a:pt x="505" y="6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5"/>
          <p:cNvSpPr txBox="1"/>
          <p:nvPr/>
        </p:nvSpPr>
        <p:spPr>
          <a:xfrm>
            <a:off x="287338" y="90488"/>
            <a:ext cx="22558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YaHei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单击此处添加标题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 rot="5400000">
            <a:off x="3" y="7"/>
            <a:ext cx="2770200" cy="2770200"/>
          </a:xfrm>
          <a:prstGeom prst="rtTriangle">
            <a:avLst/>
          </a:prstGeom>
          <a:solidFill>
            <a:srgbClr val="0D51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830911" y="282632"/>
            <a:ext cx="102787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Techniques - Nested Blocks &amp; Chained Exceptions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rt_logo"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4900" y="1243389"/>
            <a:ext cx="2029451" cy="185515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44" name="Google Shape;144;p5"/>
          <p:cNvSpPr/>
          <p:nvPr/>
        </p:nvSpPr>
        <p:spPr>
          <a:xfrm>
            <a:off x="287338" y="1467002"/>
            <a:ext cx="7822341" cy="1700663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Nested try-catch blocks: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Multiple try-catch blocks nested inside each other.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Provides finer-grained control over exception handling for specific code sections.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248264" y="4044721"/>
            <a:ext cx="7412463" cy="1648918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Chained exceptions: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Link exceptions together to trace their origin and cause.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Helpful for debugging and understanding the root cause of an error.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311" y="-167700"/>
            <a:ext cx="1351275" cy="10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489" y="3837480"/>
            <a:ext cx="4037665" cy="290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>
            <a:off x="0" y="2692400"/>
            <a:ext cx="6624638" cy="4165600"/>
          </a:xfrm>
          <a:prstGeom prst="rtTriangle">
            <a:avLst/>
          </a:prstGeom>
          <a:solidFill>
            <a:srgbClr val="0D51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3509955" y="388911"/>
            <a:ext cx="7556500" cy="83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zh-C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Techniques - Multithreading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rt_logo"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181" y="804201"/>
            <a:ext cx="1830842" cy="1888199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</p:pic>
      <p:sp>
        <p:nvSpPr>
          <p:cNvPr id="155" name="Google Shape;155;p7"/>
          <p:cNvSpPr/>
          <p:nvPr/>
        </p:nvSpPr>
        <p:spPr>
          <a:xfrm>
            <a:off x="6265888" y="1918741"/>
            <a:ext cx="5539241" cy="3691586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YaHei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Exception handling in multithreaded environments: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Synchronize access to shared resources to avoid race conditions.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Ensure thread safety when handling exceptions.</a:t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311" y="-167700"/>
            <a:ext cx="1351275" cy="10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5">
            <a:alphaModFix/>
          </a:blip>
          <a:srcRect b="20879" l="8828" r="10993" t="14103"/>
          <a:stretch/>
        </p:blipFill>
        <p:spPr>
          <a:xfrm>
            <a:off x="412230" y="3107690"/>
            <a:ext cx="5446191" cy="275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1999">
                <a:moveTo>
                  <a:pt x="0" y="0"/>
                </a:moveTo>
                <a:lnTo>
                  <a:pt x="12191999" y="568584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B1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/>
          <p:nvPr/>
        </p:nvSpPr>
        <p:spPr>
          <a:xfrm rot="5400000">
            <a:off x="0" y="0"/>
            <a:ext cx="2838450" cy="2838450"/>
          </a:xfrm>
          <a:prstGeom prst="rtTriangle">
            <a:avLst/>
          </a:prstGeom>
          <a:solidFill>
            <a:srgbClr val="0D51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2425700" y="398780"/>
            <a:ext cx="910590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YaHei"/>
              <a:buNone/>
            </a:pPr>
            <a:r>
              <a:rPr b="1" i="0" lang="zh-CN" sz="3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Real-world Examples &amp; Pitfalls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rt_logo"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9286" y="833494"/>
            <a:ext cx="1349222" cy="1218452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</p:pic>
      <p:sp>
        <p:nvSpPr>
          <p:cNvPr id="166" name="Google Shape;166;p8"/>
          <p:cNvSpPr/>
          <p:nvPr/>
        </p:nvSpPr>
        <p:spPr>
          <a:xfrm>
            <a:off x="446957" y="1878891"/>
            <a:ext cx="7068267" cy="1631783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Demonstrate different exception handling techniques in practical situations.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Discuss potential pitfalls and solutions for common errors.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311" y="-167700"/>
            <a:ext cx="1351275" cy="10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0327" y="4020172"/>
            <a:ext cx="4598462" cy="26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5176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>
            <a:off x="858844" y="3814931"/>
            <a:ext cx="7400290" cy="3509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Dart_logo"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567" y="1189355"/>
            <a:ext cx="2709856" cy="2709856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</p:pic>
      <p:sp>
        <p:nvSpPr>
          <p:cNvPr id="175" name="Google Shape;175;p9"/>
          <p:cNvSpPr/>
          <p:nvPr/>
        </p:nvSpPr>
        <p:spPr>
          <a:xfrm>
            <a:off x="4805897" y="1739779"/>
            <a:ext cx="6624536" cy="1998534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None/>
            </a:pPr>
            <a:r>
              <a:rPr b="1" i="0" lang="zh-CN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Principles for robust exception handling: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Follow consistent and clear coding patterns.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 descriptive exception messages.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Design for testability and maintainability.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573932" y="4313717"/>
            <a:ext cx="6994187" cy="2235673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None/>
            </a:pPr>
            <a:r>
              <a:rPr b="1" i="0" lang="zh-CN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Choosing the right approach: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Consider the context and severity of potential exceptions.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Choose appropriate try-catch blocks and exception types.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Balance clarity with efficiency.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2315183" y="243191"/>
            <a:ext cx="8132323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Practices &amp; Guidelines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b="0" i="0" lang="zh-C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311" y="-167700"/>
            <a:ext cx="1351275" cy="101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2015-07-02T08:16:00Z</dcterms:created>
  <dc:creator>Administrator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1033-12.2.0.13359</vt:lpwstr>
  </property>
  <property fmtid="{D5CDD505-2E9C-101B-9397-08002B2CF9AE}" pid="3" name="ICV">
    <vt:lpwstr>A16F021FDB6D4FFEA3EB36EAEDBA2FF0_13</vt:lpwstr>
  </property>
</Properties>
</file>