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YIyBOmANkusG1wRpYHagJV21B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Hello everyone, welcome to our session on "Advanced UI Development Techniques”</a:t>
            </a:r>
            <a:r>
              <a:rPr lang="en-US"/>
              <a:t>,In this presentation we will delve into the world of Advanced UI Development Techniques : Mastering the Art of Engaging and Scalable Interfaces.We'll cover 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Advanced widget usage, Custom widget, Complex widgets, Responsive Design, Advanced animations and Motion Design, short description of State management and Integrating UI with Backend services.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The navigation drawer in Flutter allows users to navigate to different pages of your app.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The navigation drawer is added using the </a:t>
            </a:r>
            <a:r>
              <a:rPr lang="en-US" sz="1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Drawer </a:t>
            </a:r>
            <a:r>
              <a:rPr lang="en-US" sz="12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widget.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It can be opened via swipe gesture or by clicking on the menu icon in the app bar.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The navigation drawer can be used as an alternate option to the TabBar widget.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It is recommended to use a navigation drawer when you have at least five pages to navigate.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A bottom sheet is a UI component that slides up from the bottom of the screen to display additional content or options. 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It’s commonly used to present contextual actions, settings, or supplementary information without obstructing the main content of your app. 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Flutter’s Bottom sheet widget makes it easy to implement this interaction pattern.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Cutom Widgets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 Flutter, a custom widget is a user-defined component that encapsulates a specific UI element or functionality. 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They serve as the building blocks of your application, ensuring code reusability, maintainability, and a consistent design language.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Benefits of using custom widgets: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Code reusability:</a:t>
            </a:r>
            <a:r>
              <a:rPr lang="en-US"/>
              <a:t> Reduce code duplication by creating a single widget that can be used multiple times.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Maintainability:</a:t>
            </a:r>
            <a:r>
              <a:rPr lang="en-US"/>
              <a:t> Easier to update and maintain your UI if changes are needed in a single location (the custom widget).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Consistency:</a:t>
            </a:r>
            <a:r>
              <a:rPr lang="en-US"/>
              <a:t> Enforce a consistent design language throughout your app by controlling the look and feel of each element through custom widgets.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Modularity:</a:t>
            </a:r>
            <a:r>
              <a:rPr lang="en-US"/>
              <a:t> Break down your UI into smaller, independent components, making it easier to understand and manage.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Flexibility:</a:t>
            </a:r>
            <a:r>
              <a:rPr lang="en-US"/>
              <a:t> Customize the behavior and appearance of your UI elements to meet your specific needs.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defines a custom widget: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Dart file:</a:t>
            </a:r>
            <a:r>
              <a:rPr lang="en-US"/>
              <a:t> Custom widgets are typically defined in separate Dart files, allowing for better organization and maintainability.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Constructor:</a:t>
            </a:r>
            <a:r>
              <a:rPr lang="en-US"/>
              <a:t> This defines the parameters (inputs) your widget requires to function.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Build method:</a:t>
            </a:r>
            <a:r>
              <a:rPr lang="en-US"/>
              <a:t> This method describes how the widget's UI is constructed based on its parameters and state.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State management:</a:t>
            </a:r>
            <a:r>
              <a:rPr lang="en-US"/>
              <a:t> Some custom widgets may need to manage their own internal state, making them more complex.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Designing Effective Layouts for Various Screen Sizes:</a:t>
            </a:r>
            <a:r>
              <a:rPr lang="en-US"/>
              <a:t> Crafting layouts that adapt seamlessly to different devices and screen orientations, ensuring optimal user experience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Mastering Layout Managers and Techniques:</a:t>
            </a:r>
            <a:r>
              <a:rPr lang="en-US"/>
              <a:t> Employing layout managers and techniques to achieve organized and structured UI layouts, catering to different user interactions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Implementing Responsive Design Principles:</a:t>
            </a:r>
            <a:r>
              <a:rPr lang="en-US"/>
              <a:t> Embracing responsive design principles to dynamically adjust UI layouts based on screen size, ensuring consistent user experience across devices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276" name="Google Shape;27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Incorporating Advanced Animation Techniques:</a:t>
            </a:r>
            <a:r>
              <a:rPr lang="en-US"/>
              <a:t> Enhancing UI interactivity and engagement through advanced animation techniques, such as physics-based animations and transitions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Utilizing Motion Design Principles:</a:t>
            </a:r>
            <a:r>
              <a:rPr lang="en-US"/>
              <a:t> Applying motion design principles to create visually appealing and intuitive user experiences, guiding users through interactions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Employing Animation Libraries and Frameworks:</a:t>
            </a:r>
            <a:r>
              <a:rPr lang="en-US"/>
              <a:t> Leveraging animation libraries and frameworks to simplify animation implementation, streamline workflows, and access a range of animation effects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1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UI design in Flutter involves utilizing its framework and tools to create visually appealing and user-friendly interfaces for mobile applications.</a:t>
            </a:r>
            <a:endParaRPr/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Modern UI Challenge: Develop visually appealing, functional, scalable, and maintainable user interfaces across diverse platforms and devices.​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/>
              <a:t>Advanced Techniques Requirement: Master advanced UI development techniques to overcome challenges and create exceptional user experiences.​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Effectively Managing UI State in Large-Scale Applications:</a:t>
            </a:r>
            <a:r>
              <a:rPr lang="en-US"/>
              <a:t> Addressing the complexities of state management in large applications, ensuring data consistency and synchronization across multiple UI components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Utilizing State Management Libraries and Frameworks:</a:t>
            </a:r>
            <a:r>
              <a:rPr lang="en-US"/>
              <a:t> Employing state management libraries and frameworks to streamline state management, implement state change notifications, and handle complexity efficiently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Addressing State Complexity and Performance Challenges:</a:t>
            </a:r>
            <a:r>
              <a:rPr lang="en-US"/>
              <a:t> Implementing strategies to optimize state management performance, minimize performance bottlenecks, and handle large amounts of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325" name="Google Shape;32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Ø"/>
            </a:pPr>
            <a:r>
              <a:rPr b="1" lang="en-US"/>
              <a:t>Connecting UI Components with Backend Services:</a:t>
            </a:r>
            <a:r>
              <a:rPr lang="en-US"/>
              <a:t> Establishing seamless communication between UI components and backend services, enabling data retrieval and manipulation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Ø"/>
            </a:pPr>
            <a:r>
              <a:rPr b="1" lang="en-US"/>
              <a:t>Implementing Data Fetching and Caching Strategies:</a:t>
            </a:r>
            <a:r>
              <a:rPr lang="en-US"/>
              <a:t> Optimizing data fetching strategies to minimize network requests and improve performance, utilizing caching mechanisms for efficient data retrieval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Ø"/>
            </a:pPr>
            <a:r>
              <a:rPr b="1" lang="en-US"/>
              <a:t>Handling Network Requests and Error Scenarios Gracefully:</a:t>
            </a:r>
            <a:r>
              <a:rPr lang="en-US"/>
              <a:t> Implementing robust error handling mechanisms to gracefully handle network errors and provide informative feedback to users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Recap of Key Takeaways:</a:t>
            </a:r>
            <a:r>
              <a:rPr lang="en-US"/>
              <a:t> Summarizing the essential concepts and techniques covered in the presentation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Emphasis on Mastering Advanced UI Development Techniques:</a:t>
            </a:r>
            <a:r>
              <a:rPr lang="en-US"/>
              <a:t> Reinforcing the importance of mastering advanced UI development techniques to create exceptional user experiences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Encouragement for Continuous Learning and Experimentation:</a:t>
            </a:r>
            <a:r>
              <a:rPr lang="en-US"/>
              <a:t> Fostering a culture of continuous learning and experimentation to stay at the forefront of UI development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Harnessing the Full Potential of Built-in Widgets:</a:t>
            </a:r>
            <a:r>
              <a:rPr lang="en-US"/>
              <a:t> Unleashing the hidden capabilities of existing widgets to achieve sophisticated UI elements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Creating Custom Widgets for Specific Needs:</a:t>
            </a:r>
            <a:r>
              <a:rPr lang="en-US"/>
              <a:t> Designing reusable and customizable widgets to encapsulate UI logic and styling, enhancing maintainability and consistency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/>
              <a:t>Leveraging Widget Libraries and Frameworks:</a:t>
            </a:r>
            <a:r>
              <a:rPr lang="en-US"/>
              <a:t> Utilizing pre-built widget libraries and frameworks to streamline development and access a wealth of UI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ListView: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Displays items in a </a:t>
            </a:r>
            <a:r>
              <a:rPr b="1"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one-dimensional layout:</a:t>
            </a: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either vertically (default) or horizontally.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Useful for lists of text, images, cards, or any content that follows a linear order.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Offers various constructors for different scenarios: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ListView.builder for dynamically generating items from a data source.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ListView.separated for adding separators between items.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ListView.custom for full control over layout and scrolling.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b="1"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 View: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Arranges items in a </a:t>
            </a:r>
            <a:r>
              <a:rPr b="1"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two-dimensional grid layout:</a:t>
            </a:r>
            <a:r>
              <a:rPr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rows and columns.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Suitable for photo galleries, product catalogs, or any visually oriented data.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Includes constructors for defining the number of items per row/column and spacing between them.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GridView.count specifies the number of items in each row or column.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GridView.builder similar to List View. builder but arranges items in a grid.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200"/>
              <a:buFont typeface="Arial"/>
              <a:buChar char="•"/>
            </a:pPr>
            <a:r>
              <a:rPr lang="en-US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GridView.extent uses a fixed size for each item.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Working with tabs is a common pattern in apps that follow the Material Design guidelines.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Flutter includes a convenient way to create tab layouts as part of the material library.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This recipe creates a tabbed example using the following steps</a:t>
            </a:r>
            <a:r>
              <a:rPr lang="en-US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Create a Tab Controller.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Create the tabs.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Create content for each tab.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2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2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2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2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7.jpg"/><Relationship Id="rId5" Type="http://schemas.openxmlformats.org/officeDocument/2006/relationships/image" Target="../media/image13.jpg"/><Relationship Id="rId6" Type="http://schemas.openxmlformats.org/officeDocument/2006/relationships/image" Target="../media/image3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4.jpg"/><Relationship Id="rId5" Type="http://schemas.openxmlformats.org/officeDocument/2006/relationships/image" Target="../media/image20.jpg"/><Relationship Id="rId6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Relationship Id="rId4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jpg"/><Relationship Id="rId4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31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gif"/><Relationship Id="rId4" Type="http://schemas.openxmlformats.org/officeDocument/2006/relationships/image" Target="../media/image24.gif"/><Relationship Id="rId9" Type="http://schemas.openxmlformats.org/officeDocument/2006/relationships/image" Target="../media/image29.gif"/><Relationship Id="rId5" Type="http://schemas.openxmlformats.org/officeDocument/2006/relationships/image" Target="../media/image25.gif"/><Relationship Id="rId6" Type="http://schemas.openxmlformats.org/officeDocument/2006/relationships/image" Target="../media/image26.gif"/><Relationship Id="rId7" Type="http://schemas.openxmlformats.org/officeDocument/2006/relationships/image" Target="../media/image27.gif"/><Relationship Id="rId8" Type="http://schemas.openxmlformats.org/officeDocument/2006/relationships/image" Target="../media/image2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Relationship Id="rId4" Type="http://schemas.openxmlformats.org/officeDocument/2006/relationships/image" Target="../media/image3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jpg"/><Relationship Id="rId4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jpg"/><Relationship Id="rId4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7.jpg"/><Relationship Id="rId5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3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jpg"/><Relationship Id="rId5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5.jpg"/><Relationship Id="rId6" Type="http://schemas.openxmlformats.org/officeDocument/2006/relationships/image" Target="../media/image15.jpg"/><Relationship Id="rId7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57577" y="3484981"/>
            <a:ext cx="513008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Arial"/>
              <a:buNone/>
            </a:pPr>
            <a:br>
              <a:rPr lang="en-US" sz="2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2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r>
              <a:rPr b="1"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 UI Development Techniques: Mastering the Art of Engaging and Scalable Interfaces</a:t>
            </a:r>
            <a:endParaRPr b="1" sz="32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br>
              <a:rPr lang="en-US"/>
            </a:b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79658" y="5649960"/>
            <a:ext cx="6876148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Unleashing the Power of Custom Widgets, Complex Layouts, Animations, State Management, and Backend Integration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br>
              <a:rPr lang="en-US"/>
            </a:br>
            <a:endParaRPr/>
          </a:p>
        </p:txBody>
      </p:sp>
      <p:pic>
        <p:nvPicPr>
          <p:cNvPr descr="A blue and black logo&#10;&#10;Description automatically generated" id="149" name="Google Shape;14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4972" y="253084"/>
            <a:ext cx="38100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Drawer</a:t>
            </a:r>
            <a:endParaRPr/>
          </a:p>
        </p:txBody>
      </p:sp>
      <p:sp>
        <p:nvSpPr>
          <p:cNvPr id="231" name="Google Shape;231;p10"/>
          <p:cNvSpPr/>
          <p:nvPr/>
        </p:nvSpPr>
        <p:spPr>
          <a:xfrm>
            <a:off x="823245" y="2011370"/>
            <a:ext cx="8639577" cy="387439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The navigation drawer in Flutter allows users to navigate to different pages of your app. 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The navigation drawer is added using the </a:t>
            </a:r>
            <a:r>
              <a:rPr lang="en-US" sz="1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Drawer </a:t>
            </a:r>
            <a:r>
              <a:rPr lang="en-US" sz="18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widget.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It can be opened via swipe gesture or by clicking on the menu icon in the app bar.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The navigation drawer can be used as an alternate option to the TabBar widget.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313337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13337"/>
                </a:solidFill>
                <a:latin typeface="Calibri"/>
                <a:ea typeface="Calibri"/>
                <a:cs typeface="Calibri"/>
                <a:sym typeface="Calibri"/>
              </a:rPr>
              <a:t>It is recommended to use a navigation drawer when you have at least five pages to navigate.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232" name="Google Shape;2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type="title"/>
          </p:nvPr>
        </p:nvSpPr>
        <p:spPr>
          <a:xfrm>
            <a:off x="580742" y="21250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Navigation Drawer </a:t>
            </a:r>
            <a:endParaRPr/>
          </a:p>
        </p:txBody>
      </p:sp>
      <p:pic>
        <p:nvPicPr>
          <p:cNvPr descr="A screen shot of a computer program&#10;&#10;Description automatically generated" id="238" name="Google Shape;23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426" y="883197"/>
            <a:ext cx="4104908" cy="518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1"/>
          <p:cNvSpPr txBox="1"/>
          <p:nvPr/>
        </p:nvSpPr>
        <p:spPr>
          <a:xfrm>
            <a:off x="5518597" y="613893"/>
            <a:ext cx="274320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white background with black text&#10;&#10;Description automatically generated" id="240" name="Google Shape;2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9549" y="1081826"/>
            <a:ext cx="2659353" cy="569246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A screenshot of a phone&#10;&#10;Description automatically generated" id="241" name="Google Shape;24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50000" y="1081827"/>
            <a:ext cx="2659354" cy="569246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cxnSp>
        <p:nvCxnSpPr>
          <p:cNvPr id="242" name="Google Shape;242;p11"/>
          <p:cNvCxnSpPr/>
          <p:nvPr/>
        </p:nvCxnSpPr>
        <p:spPr>
          <a:xfrm>
            <a:off x="5799786" y="1533661"/>
            <a:ext cx="3114540" cy="935863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descr="A blue and black logo&#10;&#10;Description automatically generated" id="243" name="Google Shape;24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 Sheet</a:t>
            </a:r>
            <a:endParaRPr/>
          </a:p>
        </p:txBody>
      </p:sp>
      <p:sp>
        <p:nvSpPr>
          <p:cNvPr id="250" name="Google Shape;250;p12"/>
          <p:cNvSpPr/>
          <p:nvPr/>
        </p:nvSpPr>
        <p:spPr>
          <a:xfrm>
            <a:off x="824296" y="2267014"/>
            <a:ext cx="7940260" cy="305904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A bottom sheet is a UI component that slides up from the bottom of the screen to display additional content or options.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It’s commonly used to present contextual actions, settings, or supplementary information without obstructing the main content of your app.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Flutter’s Bottom sheet widget makes it easy to implement this interaction pattern.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251" name="Google Shape;2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688066" y="2876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Bottom Sheet </a:t>
            </a:r>
            <a:endParaRPr/>
          </a:p>
        </p:txBody>
      </p:sp>
      <p:pic>
        <p:nvPicPr>
          <p:cNvPr descr="A screen shot of a computer program&#10;&#10;Description automatically generated" id="257" name="Google Shape;25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476" y="1442561"/>
            <a:ext cx="4950806" cy="4490433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3"/>
          <p:cNvSpPr txBox="1"/>
          <p:nvPr/>
        </p:nvSpPr>
        <p:spPr>
          <a:xfrm>
            <a:off x="6162541" y="452907"/>
            <a:ext cx="274320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US" sz="29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white rectangular object with purple text&#10;&#10;Description automatically generated"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6902" y="1092559"/>
            <a:ext cx="2552029" cy="5477813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A screenshot of a phone&#10;&#10;Description automatically generated" id="260" name="Google Shape;2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1973" y="1092559"/>
            <a:ext cx="2552028" cy="547781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cxnSp>
        <p:nvCxnSpPr>
          <p:cNvPr id="261" name="Google Shape;261;p13"/>
          <p:cNvCxnSpPr/>
          <p:nvPr/>
        </p:nvCxnSpPr>
        <p:spPr>
          <a:xfrm>
            <a:off x="7635025" y="4216758"/>
            <a:ext cx="1612005" cy="1547611"/>
          </a:xfrm>
          <a:prstGeom prst="straightConnector1">
            <a:avLst/>
          </a:prstGeom>
          <a:noFill/>
          <a:ln cap="rnd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descr="A blue and black logo&#10;&#10;Description automatically generated" id="262" name="Google Shape;26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</a:t>
            </a: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Widgets</a:t>
            </a:r>
            <a:endParaRPr/>
          </a:p>
        </p:txBody>
      </p:sp>
      <p:sp>
        <p:nvSpPr>
          <p:cNvPr id="269" name="Google Shape;269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678367" y="1496337"/>
            <a:ext cx="8602868" cy="180008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 Flutter, a custom widget is a user-defined component that encapsulates a specific UI element or functionality.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They serve as the building blocks of your application, ensuring code reusability, maintainability, and a consistent design language.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678367" y="3815467"/>
            <a:ext cx="8602868" cy="248478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Essentially, you create a custom widget when: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You need a UI element that doesn't exist as a built-in widget in Flutter.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You want to reuse the same UI element with different configurations or data throughout your app.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You desire unique functionality or a customized look and feel for specific UI elements.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2833" y="5872791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>
            <p:ph type="title"/>
          </p:nvPr>
        </p:nvSpPr>
        <p:spPr>
          <a:xfrm>
            <a:off x="761802" y="75128"/>
            <a:ext cx="4080362" cy="1386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Layouts and Responsive Design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828741"/>
            <a:ext cx="5334197" cy="3200518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pic>
      <p:sp>
        <p:nvSpPr>
          <p:cNvPr id="280" name="Google Shape;280;p15"/>
          <p:cNvSpPr/>
          <p:nvPr/>
        </p:nvSpPr>
        <p:spPr>
          <a:xfrm>
            <a:off x="831760" y="2041837"/>
            <a:ext cx="3799268" cy="3681211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Designing Effective Layouts for Various Screen Sizes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Mastering Layout Managers and Techniques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Responsive Design Principles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281" name="Google Shape;28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>
            <a:off x="516348" y="26616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UI Design of an Taxi-Booking Application</a:t>
            </a:r>
            <a:endParaRPr/>
          </a:p>
        </p:txBody>
      </p:sp>
      <p:pic>
        <p:nvPicPr>
          <p:cNvPr descr="Screens screenshots of a phone&#10;&#10;Description automatically generated" id="287" name="Google Shape;28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7605" y="927407"/>
            <a:ext cx="6070915" cy="58319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black logo&#10;&#10;Description automatically generated" id="288" name="Google Shape;28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 txBox="1"/>
          <p:nvPr>
            <p:ph type="title"/>
          </p:nvPr>
        </p:nvSpPr>
        <p:spPr>
          <a:xfrm>
            <a:off x="838201" y="365125"/>
            <a:ext cx="5251316" cy="180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Animations and Motion Design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 txBox="1"/>
          <p:nvPr>
            <p:ph idx="1" type="body"/>
          </p:nvPr>
        </p:nvSpPr>
        <p:spPr>
          <a:xfrm>
            <a:off x="838200" y="2058130"/>
            <a:ext cx="4619621" cy="3843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br>
              <a:rPr lang="en-US" sz="14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br>
              <a:rPr lang="en-US" sz="14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working on a computer&#10;&#10;Description automatically generated" id="296" name="Google Shape;2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3042" y="1397000"/>
            <a:ext cx="6096000" cy="4064000"/>
          </a:xfrm>
          <a:prstGeom prst="rect">
            <a:avLst/>
          </a:prstGeom>
          <a:noFill/>
          <a:ln>
            <a:noFill/>
          </a:ln>
          <a:effectLst>
            <a:reflection blurRad="0" dir="5400000" dist="5000" endA="0" endPos="30000" kx="0" rotWithShape="0" algn="bl" stA="30000" stPos="0" sy="-100000" ky="0"/>
          </a:effectLst>
        </p:spPr>
      </p:pic>
      <p:sp>
        <p:nvSpPr>
          <p:cNvPr id="297" name="Google Shape;297;p17"/>
          <p:cNvSpPr/>
          <p:nvPr/>
        </p:nvSpPr>
        <p:spPr>
          <a:xfrm>
            <a:off x="922986" y="2441619"/>
            <a:ext cx="3702676" cy="65467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Incorporating Advanced Animation Techniques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922985" y="3482662"/>
            <a:ext cx="3702676" cy="65467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Utilizing Motion Design Principles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922986" y="4534435"/>
            <a:ext cx="3702676" cy="65467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Employing Animation Libraries and Frameworks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300" name="Google Shape;3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666602" y="28762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Lottie file Animation</a:t>
            </a:r>
            <a:endParaRPr/>
          </a:p>
        </p:txBody>
      </p:sp>
      <p:pic>
        <p:nvPicPr>
          <p:cNvPr descr="A screenshot of a website&#10;&#10;Description automatically generated" id="306" name="Google Shape;306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177" y="1022675"/>
            <a:ext cx="10786055" cy="520141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A blue and black logo&#10;&#10;Description automatically generated" id="307" name="Google Shape;3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Animations:</a:t>
            </a:r>
            <a:endParaRPr/>
          </a:p>
        </p:txBody>
      </p:sp>
      <p:pic>
        <p:nvPicPr>
          <p:cNvPr descr="A black background with a red circle&#10;&#10;Description automatically generated" id="313" name="Google Shape;31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603" y="1712347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circle with white background&#10;&#10;Description automatically generated" id="314" name="Google Shape;3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8780" y="1716512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5005" y="2789751"/>
            <a:ext cx="2330271" cy="23195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button with white text&#10;&#10;Description automatically generated" id="316" name="Google Shape;31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6387" y="2547402"/>
            <a:ext cx="3704017" cy="27935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orange rectangle on a black background&#10;&#10;Description automatically generated" id="317" name="Google Shape;317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76047" y="524747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66977" y="5196827"/>
            <a:ext cx="3070806" cy="153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29203" y="3369300"/>
            <a:ext cx="1729257" cy="1739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folder with black background&#10;&#10;Description automatically generated" id="320" name="Google Shape;320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42611" y="1491132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black logo&#10;&#10;Description automatically generated" id="321" name="Google Shape;321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432833" y="5872791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6513788" y="365125"/>
            <a:ext cx="4840010" cy="180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Bookman Old Style"/>
              <a:buNone/>
            </a:pPr>
            <a:br>
              <a:rPr b="1" lang="en-US" sz="3100"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Bookman Old Style"/>
              <a:buNone/>
            </a:pPr>
            <a:br>
              <a:rPr lang="en-US" sz="31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31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6513788" y="2333297"/>
            <a:ext cx="4840010" cy="3843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br>
              <a:rPr lang="en-US" sz="16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16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A person sitting at a computer&#10;&#10;Description automatically generated"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3" y="539899"/>
            <a:ext cx="6096000" cy="40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/>
          <p:nvPr/>
        </p:nvSpPr>
        <p:spPr>
          <a:xfrm>
            <a:off x="5967211" y="1678675"/>
            <a:ext cx="4350496" cy="473124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UI Challenge: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visually appealing, functional, scalable, and maintainable user interfaces across diverse platforms and devices.​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Techniques Requirement: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advanced UI development techniques to overcome challenges and create exceptional user experiences.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158" name="Google Shape;1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1231647" y="142187"/>
            <a:ext cx="5323715" cy="16429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Management at Scale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Bookman Old Style"/>
              <a:buNone/>
            </a:pPr>
            <a:br>
              <a:rPr lang="en-US" sz="22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22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A group of people standing in front of a screen&#10;&#10;Description automatically generated" id="328" name="Google Shape;3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5967" y="1359681"/>
            <a:ext cx="4170530" cy="417053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329" name="Google Shape;329;p20"/>
          <p:cNvSpPr/>
          <p:nvPr/>
        </p:nvSpPr>
        <p:spPr>
          <a:xfrm>
            <a:off x="1236908" y="1947929"/>
            <a:ext cx="4389550" cy="343436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Effectively Managing UI State in Large-Scale Applications​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Utilizing State Management Libraries and Frameworks 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Addressing State Complexity and Performance Challenges​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330" name="Google Shape;3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5638834" y="172008"/>
            <a:ext cx="5754896" cy="16675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Integrating UI with Backend Services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Bookman Old Style"/>
              <a:buNone/>
            </a:pPr>
            <a:br>
              <a:rPr lang="en-US" sz="19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19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A person standing next to a large tablet&#10;&#10;Description automatically generated" id="337" name="Google Shape;3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130" y="1759591"/>
            <a:ext cx="3876165" cy="2907123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sp>
        <p:nvSpPr>
          <p:cNvPr id="338" name="Google Shape;338;p21"/>
          <p:cNvSpPr/>
          <p:nvPr/>
        </p:nvSpPr>
        <p:spPr>
          <a:xfrm>
            <a:off x="5999408" y="3013118"/>
            <a:ext cx="4775915" cy="83712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UI Components with Backend Services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5999408" y="4204414"/>
            <a:ext cx="4775915" cy="83712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Data Fetching and Caching Strategies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5999409" y="5342047"/>
            <a:ext cx="4775915" cy="83712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Network Requests and Error Scenarios Gracefully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341" name="Google Shape;34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5755598" y="1011036"/>
            <a:ext cx="5598202" cy="1402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ookman Old Style"/>
              <a:buNone/>
            </a:pPr>
            <a:br>
              <a:rPr lang="en-US" sz="18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A white figure with a red ribbon around its neck&#10;&#10;Description automatically generated" id="348" name="Google Shape;34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22" y="1315854"/>
            <a:ext cx="4365438" cy="436543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/>
          <p:nvPr/>
        </p:nvSpPr>
        <p:spPr>
          <a:xfrm>
            <a:off x="5559380" y="2229655"/>
            <a:ext cx="3584619" cy="3724140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of Key Takeaways​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Emphasis on Mastering Advanced UI Development Techniques​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Encouragement for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 Learning and Experimentation​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350" name="Google Shape;35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1144506" y="457201"/>
            <a:ext cx="6743698" cy="1556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Widget Usage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Bookman Old Style"/>
              <a:buNone/>
            </a:pPr>
            <a:br>
              <a:rPr lang="en-US" sz="3400"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 sz="3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1144505" y="2277036"/>
            <a:ext cx="6743700" cy="3461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holding a tablet and giving a okay sign&#10;&#10;Description automatically generated" id="166" name="Google Shape;166;p3"/>
          <p:cNvPicPr preferRelativeResize="0"/>
          <p:nvPr/>
        </p:nvPicPr>
        <p:blipFill rotWithShape="1">
          <a:blip r:embed="rId3">
            <a:alphaModFix/>
          </a:blip>
          <a:srcRect b="-4" l="0" r="-4" t="0"/>
          <a:stretch/>
        </p:blipFill>
        <p:spPr>
          <a:xfrm>
            <a:off x="8878294" y="516835"/>
            <a:ext cx="2592126" cy="2592126"/>
          </a:xfrm>
          <a:custGeom>
            <a:rect b="b" l="l" r="r" t="t"/>
            <a:pathLst>
              <a:path extrusionOk="0" h="2592126" w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group of people standing in front of a glowing screen&#10;&#10;Description automatically generated" id="167" name="Google Shape;167;p3"/>
          <p:cNvPicPr preferRelativeResize="0"/>
          <p:nvPr/>
        </p:nvPicPr>
        <p:blipFill rotWithShape="1">
          <a:blip r:embed="rId4">
            <a:alphaModFix/>
          </a:blip>
          <a:srcRect b="-4" l="0" r="-4" t="0"/>
          <a:stretch/>
        </p:blipFill>
        <p:spPr>
          <a:xfrm>
            <a:off x="8878294" y="3383860"/>
            <a:ext cx="2592126" cy="2592126"/>
          </a:xfrm>
          <a:custGeom>
            <a:rect b="b" l="l" r="r" t="t"/>
            <a:pathLst>
              <a:path extrusionOk="0" h="2592126" w="2592126">
                <a:moveTo>
                  <a:pt x="1296063" y="0"/>
                </a:moveTo>
                <a:cubicBezTo>
                  <a:pt x="2011859" y="0"/>
                  <a:pt x="2592126" y="580267"/>
                  <a:pt x="2592126" y="1296063"/>
                </a:cubicBezTo>
                <a:cubicBezTo>
                  <a:pt x="2592126" y="2011859"/>
                  <a:pt x="2011859" y="2592126"/>
                  <a:pt x="1296063" y="2592126"/>
                </a:cubicBezTo>
                <a:cubicBezTo>
                  <a:pt x="580267" y="2592126"/>
                  <a:pt x="0" y="2011859"/>
                  <a:pt x="0" y="1296063"/>
                </a:cubicBezTo>
                <a:cubicBezTo>
                  <a:pt x="0" y="580267"/>
                  <a:pt x="580267" y="0"/>
                  <a:pt x="1296063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68" name="Google Shape;168;p3"/>
          <p:cNvSpPr/>
          <p:nvPr/>
        </p:nvSpPr>
        <p:spPr>
          <a:xfrm>
            <a:off x="1253007" y="2369177"/>
            <a:ext cx="4786647" cy="740535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Harnessing the Full Potential of Built-in Widgets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1253007" y="3431684"/>
            <a:ext cx="4786647" cy="740535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Custom Widgets for Specific Needs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1253007" y="4429797"/>
            <a:ext cx="4786647" cy="740535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Leveraging Widget Libraries and Frameworks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171" name="Google Shape;17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Widgets</a:t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2390294" y="1557910"/>
            <a:ext cx="7104844" cy="485104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ListView: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Displays items in a </a:t>
            </a:r>
            <a:r>
              <a:rPr b="1"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one-dimensional layout:</a:t>
            </a: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either vertically (default) or horizontally.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Useful for lists of text, images, cards, or any content that follows a linear order.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Offers various constructors for different scenarios: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ListView.builder for dynamically generating items from a data source.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ListView.separated for adding separators between items.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ListView.custom for full control over layout and scrolling.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634404" y="212501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List view </a:t>
            </a:r>
            <a:endParaRPr/>
          </a:p>
        </p:txBody>
      </p:sp>
      <p:pic>
        <p:nvPicPr>
          <p:cNvPr descr="A screen shot of a computer program&#10;&#10;Description automatically generated" id="185" name="Google Shape;185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039" y="873745"/>
            <a:ext cx="4734861" cy="568172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/>
        </p:nvSpPr>
        <p:spPr>
          <a:xfrm>
            <a:off x="5647386" y="603161"/>
            <a:ext cx="274320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US" sz="29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screenshot of a phone&#10;&#10;Description automatically generated" id="187" name="Google Shape;1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61605" y="727659"/>
            <a:ext cx="2906198" cy="5842714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A blue and black logo&#10;&#10;Description automatically generated" id="188" name="Google Shape;18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2833" y="5872791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900"/>
              <a:buFont typeface="Arial"/>
              <a:buChar char="•"/>
            </a:pPr>
            <a:r>
              <a:rPr b="1" lang="en-US" sz="29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 View:</a:t>
            </a:r>
            <a:endParaRPr b="1" sz="2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95" name="Google Shape;195;p6"/>
          <p:cNvSpPr/>
          <p:nvPr/>
        </p:nvSpPr>
        <p:spPr>
          <a:xfrm>
            <a:off x="1376093" y="1799468"/>
            <a:ext cx="8822027" cy="4507605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 View: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Arranges items in a </a:t>
            </a:r>
            <a:r>
              <a:rPr b="1"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two-dimensional grid layout:</a:t>
            </a: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 rows and columns.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Suitable for photo galleries, product catalogs, or any visually oriented data.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Includes constructors for defining the number of items per row/column and spacing between them.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GridView.count specifies the number of items in each row or column.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GridView.builder similar to List View. builder but arranges items in a grid.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GridView.extent uses a fixed size for each item.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196" name="Google Shape;1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2833" y="5872791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Gid view </a:t>
            </a:r>
            <a:endParaRPr/>
          </a:p>
        </p:txBody>
      </p:sp>
      <p:pic>
        <p:nvPicPr>
          <p:cNvPr descr="A screen shot of a computer program&#10;&#10;Description automatically generated" id="202" name="Google Shape;20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974" y="1442561"/>
            <a:ext cx="5705502" cy="468361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7"/>
          <p:cNvSpPr txBox="1"/>
          <p:nvPr/>
        </p:nvSpPr>
        <p:spPr>
          <a:xfrm>
            <a:off x="6688428" y="667555"/>
            <a:ext cx="274320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r>
              <a:rPr lang="en-US" sz="29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ack and white checkered pattern&#10;&#10;Description automatically generated" id="204" name="Google Shape;20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98733" y="834981"/>
            <a:ext cx="3002790" cy="5617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black logo&#10;&#10;Description automatically generated" id="205" name="Google Shape;20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Bar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1121194" y="1767225"/>
            <a:ext cx="8188816" cy="402464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2EDF9"/>
              </a:gs>
              <a:gs pos="88000">
                <a:srgbClr val="7BD1F1"/>
              </a:gs>
              <a:gs pos="100000">
                <a:srgbClr val="7BD1F1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Working with tabs is a common pattern in apps that follow the Material Design guidelines.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121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Flutter includes a convenient way to create tab layouts as part of the material library.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This recipe creates a tabbed example using the following steps</a:t>
            </a:r>
            <a:r>
              <a:rPr lang="en-US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Create a Tab Controller.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Create the tabs.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/>
          </a:p>
          <a:p>
            <a:pPr indent="-1143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212121"/>
                </a:solidFill>
                <a:latin typeface="Calibri"/>
                <a:ea typeface="Calibri"/>
                <a:cs typeface="Calibri"/>
                <a:sym typeface="Calibri"/>
              </a:rPr>
              <a:t>Create content for each tab.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blue and black logo&#10;&#10;Description automatically generated" id="213" name="Google Shape;2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"/>
          <p:cNvSpPr txBox="1"/>
          <p:nvPr>
            <p:ph type="title"/>
          </p:nvPr>
        </p:nvSpPr>
        <p:spPr>
          <a:xfrm>
            <a:off x="527080" y="13737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Tab bar </a:t>
            </a:r>
            <a:endParaRPr/>
          </a:p>
        </p:txBody>
      </p:sp>
      <p:pic>
        <p:nvPicPr>
          <p:cNvPr descr="A screen shot of a computer program&#10;&#10;Description automatically generated" id="219" name="Google Shape;21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09" y="1217181"/>
            <a:ext cx="5000354" cy="460849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9"/>
          <p:cNvSpPr txBox="1"/>
          <p:nvPr/>
        </p:nvSpPr>
        <p:spPr>
          <a:xfrm>
            <a:off x="6385276" y="920000"/>
            <a:ext cx="2743200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29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​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A white background with black text&#10;&#10;Description automatically generated" id="221" name="Google Shape;2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77200" y="1592470"/>
            <a:ext cx="2294297" cy="4932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background with black text&#10;&#10;Description automatically generated" id="222" name="Google Shape;22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5982" y="1592469"/>
            <a:ext cx="2294297" cy="4932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background with black text&#10;&#10;Description automatically generated" id="223" name="Google Shape;22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6330" y="1592469"/>
            <a:ext cx="2294297" cy="4932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black logo&#10;&#10;Description automatically generated" id="224" name="Google Shape;22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6917" y="6009268"/>
            <a:ext cx="15906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>Admin</dc:creator>
</cp:coreProperties>
</file>