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j1KUIA2EIDa1SM8fMv2PFZTt8i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1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Hello everyone, welcome to our session on "Advanced UI Development Techniques”</a:t>
            </a:r>
            <a:r>
              <a:rPr lang="en-US"/>
              <a:t>,In this presentation, we will delve into the world of Crafting User-Centric Interfaces: Mastering Advanced Forms, Validation, </a:t>
            </a:r>
            <a:r>
              <a:rPr lang="en-US"/>
              <a:t>Accessibility</a:t>
            </a:r>
            <a:r>
              <a:rPr lang="en-US"/>
              <a:t> and Branding.We'll cover Advanced Forms, Advanced Validation Techniques, </a:t>
            </a:r>
            <a:r>
              <a:rPr lang="en-US"/>
              <a:t>Accessibility</a:t>
            </a:r>
            <a:r>
              <a:rPr lang="en-US"/>
              <a:t> and Inclusive Design and Theming and Branding.</a:t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The Challenge of Modern UI Design:</a:t>
            </a:r>
            <a:r>
              <a:rPr lang="en-US"/>
              <a:t> Creating user interfaces that are not only visually appealing but also functional, accessible, and aligned with brand identity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The Need for Advanced Techniques:</a:t>
            </a:r>
            <a:r>
              <a:rPr lang="en-US"/>
              <a:t> Mastering advanced UI techniques becomes crucial to overcome these challenges and craft exceptional user experiences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Designing Intuitive and Efficient Forms:</a:t>
            </a:r>
            <a:r>
              <a:rPr lang="en-US"/>
              <a:t> Crafting forms that are easy to understand, navigate, and complete, minimizing user frustration and maximizing data collection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Utilizing Advanced Form Controls and Input Fields:</a:t>
            </a:r>
            <a:r>
              <a:rPr lang="en-US"/>
              <a:t> Leveraging advanced form controls, such as masked input fields, date pickers, and autocomplete suggestions, to enhance form usability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Enhancing User Experience with Form Validation and Error Handling:</a:t>
            </a:r>
            <a:r>
              <a:rPr lang="en-US"/>
              <a:t> Implementing robust form validation techniques to detect and prevent errors, providing clear and actionable feedback to users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This example </a:t>
            </a:r>
            <a:r>
              <a:rPr lang="en-US"/>
              <a:t>shows</a:t>
            </a:r>
            <a:r>
              <a:rPr lang="en-US"/>
              <a:t> the UI design of an sign in page </a:t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Implementing Comprehensive Form Validation Strategies:</a:t>
            </a:r>
            <a:r>
              <a:rPr lang="en-US"/>
              <a:t> Employing a combination of server-side and client-side validation techniques to ensure data integrity and prevent invalid submissions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Utilizing Regular Expressions and Data Validation Libraries:</a:t>
            </a:r>
            <a:r>
              <a:rPr lang="en-US"/>
              <a:t> Leveraging regular expressions and data validation libraries to enforce specific input formats and data constraints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Ensuring Error Prevention and User-Friendly Error Messages:</a:t>
            </a:r>
            <a:r>
              <a:rPr lang="en-US"/>
              <a:t> Designing clear and informative error messages that guide users towards correcting errors and improving data quality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Creating Reg Exp Patterns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regular expression constructs using a raw string (a sequence of characters preceded by the letter “r” such as r’I am a raw string’, r’12345String’, etc.). For example: RegExp(r’I am a RegExp’), RegExp(r’12345String’), RegExp(r'[0-9]\d+ab99′), etc. A RegExp will match as many occurrences as possible if it meets a given pattern.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Character Groups (\d, \w, \s, \D, \W, \S)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character group is a symbol representing any character within a given set. For example, \d represents any single digit from 0-9, and \w stands for any alphanumeric character (including numbers and letters a-z, A-Z, 0-9). \s stands for any whitespace character (such as a space ‘ ‘, tab ‘\t’, or newline ‘\n’), \D is the opposite of \d and signifies any character that is not a digit.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 addition, \W is the opposite of \w and signifies any character that is not alphanumeric; \ S is the opposite of \s. It represents any character that is not a whitespace character and . signifies any character that is not a newline character (i.e., the end of a line, represented by \n).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Adhering to WCAG Guidelines and Best Practices:</a:t>
            </a:r>
            <a:r>
              <a:rPr lang="en-US"/>
              <a:t> Embracing WCAG (Web Content Accessibility Guidelines) to create accessible UIs that cater to users with diverse abilities and needs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Designing for Color Blindness and Visual Impairments:</a:t>
            </a:r>
            <a:r>
              <a:rPr lang="en-US"/>
              <a:t> Implementing high-contrast color palettes, alternative text for images, and keyboard-navigable interfaces to ensure accessibility for visually impaired users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Considering Screen Reader Compatibility:</a:t>
            </a:r>
            <a:r>
              <a:rPr lang="en-US"/>
              <a:t> Ensuring that UI elements and content are compatible with screen readers, providing an accessible experience for users with visual impairments</a:t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Establishing a Consistent and Cohesive Visual Identity:</a:t>
            </a:r>
            <a:r>
              <a:rPr lang="en-US"/>
              <a:t> Defining brand guidelines and a consistent visual style across the UI, including color schemes, typography, and iconography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Implementing Theming Mechanisms to Manage UI Styles and Colors:</a:t>
            </a:r>
            <a:r>
              <a:rPr lang="en-US"/>
              <a:t> Utilizing theming mechanisms to separate UI styles from the underlying code, enabling easy customization and brand management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Creating a Visually Appealing and Recognizable Brand Presence:</a:t>
            </a:r>
            <a:r>
              <a:rPr lang="en-US"/>
              <a:t> Designing a UI that is not only functional but also visually appealing and aligns with the brand's overall identity and values</a:t>
            </a:r>
            <a:endParaRPr/>
          </a:p>
          <a:p>
            <a:pPr indent="-2095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example shows the card themes of three types Silver, Royal Blue and Dark Grey</a:t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11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</p:sp>
        <p:cxnSp>
          <p:nvCxnSpPr>
            <p:cNvPr id="29" name="Google Shape;29;p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1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1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32" name="Google Shape;32;p1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35" name="Google Shape;35;p1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36" name="Google Shape;36;p1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1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15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14" name="Google Shape;14;p1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17" name="Google Shape;17;p1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18" name="Google Shape;18;p1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7.jp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5.jp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7764051" y="3424111"/>
            <a:ext cx="4246711" cy="17643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Crafting User-Centric Interfaces: Mastering Advanced Forms, Validation, Accessibility, and Branding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2032956" y="566069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2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Unleashing the Power of User Experience and Visual Identity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838201" y="365125"/>
            <a:ext cx="5251316" cy="1807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oup of people standing next to a computer screen&#10;&#10;Description automatically generated" id="155" name="Google Shape;155;p2"/>
          <p:cNvPicPr preferRelativeResize="0"/>
          <p:nvPr/>
        </p:nvPicPr>
        <p:blipFill rotWithShape="1">
          <a:blip r:embed="rId3">
            <a:alphaModFix/>
          </a:blip>
          <a:srcRect b="9115" l="0" r="-1566" t="4948"/>
          <a:stretch/>
        </p:blipFill>
        <p:spPr>
          <a:xfrm>
            <a:off x="6355356" y="1677682"/>
            <a:ext cx="4179262" cy="3536161"/>
          </a:xfrm>
          <a:prstGeom prst="rect">
            <a:avLst/>
          </a:prstGeom>
          <a:noFill/>
          <a:ln>
            <a:noFill/>
          </a:ln>
          <a:effectLst>
            <a:reflection blurRad="0" dir="5400000" dist="5000" endA="0" endPos="30000" kx="0" rotWithShape="0" algn="bl" stA="30000" stPos="0" sy="-100000" ky="0"/>
          </a:effectLst>
        </p:spPr>
      </p:pic>
      <p:sp>
        <p:nvSpPr>
          <p:cNvPr id="156" name="Google Shape;156;p2"/>
          <p:cNvSpPr/>
          <p:nvPr/>
        </p:nvSpPr>
        <p:spPr>
          <a:xfrm>
            <a:off x="890787" y="2173309"/>
            <a:ext cx="4636555" cy="314931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Challenge of Modern UI Design ​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Need for Advanced Techniques​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and black logo&#10;&#10;Description automatically generated" id="157" name="Google Shape;15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449" y="5796736"/>
            <a:ext cx="15906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>
            <p:ph type="title"/>
          </p:nvPr>
        </p:nvSpPr>
        <p:spPr>
          <a:xfrm>
            <a:off x="1649473" y="583294"/>
            <a:ext cx="6743698" cy="15568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ookman Old Style"/>
              <a:buNone/>
            </a:pPr>
            <a:br>
              <a:rPr b="1" lang="en-US" sz="2400">
                <a:latin typeface="Bookman Old Style"/>
                <a:ea typeface="Bookman Old Style"/>
                <a:cs typeface="Bookman Old Style"/>
                <a:sym typeface="Bookman Old Style"/>
              </a:rPr>
            </a:br>
            <a:br>
              <a:rPr b="1" lang="en-US" sz="2400"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Forms and User Interactions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ookman Old Style"/>
              <a:buNone/>
            </a:pPr>
            <a:b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descr="A person looking at a screen&#10;&#10;Description automatically generated" id="164" name="Google Shape;164;p3"/>
          <p:cNvPicPr preferRelativeResize="0"/>
          <p:nvPr/>
        </p:nvPicPr>
        <p:blipFill rotWithShape="1">
          <a:blip r:embed="rId3">
            <a:alphaModFix/>
          </a:blip>
          <a:srcRect b="-4" l="0" r="-4" t="0"/>
          <a:stretch/>
        </p:blipFill>
        <p:spPr>
          <a:xfrm>
            <a:off x="8628244" y="695410"/>
            <a:ext cx="2592126" cy="2592126"/>
          </a:xfrm>
          <a:custGeom>
            <a:rect b="b" l="l" r="r" t="t"/>
            <a:pathLst>
              <a:path extrusionOk="0" h="2592126" w="2592126">
                <a:moveTo>
                  <a:pt x="1296063" y="0"/>
                </a:moveTo>
                <a:cubicBezTo>
                  <a:pt x="2011859" y="0"/>
                  <a:pt x="2592126" y="580267"/>
                  <a:pt x="2592126" y="1296063"/>
                </a:cubicBezTo>
                <a:cubicBezTo>
                  <a:pt x="2592126" y="2011859"/>
                  <a:pt x="2011859" y="2592126"/>
                  <a:pt x="1296063" y="2592126"/>
                </a:cubicBezTo>
                <a:cubicBezTo>
                  <a:pt x="580267" y="2592126"/>
                  <a:pt x="0" y="2011859"/>
                  <a:pt x="0" y="1296063"/>
                </a:cubicBezTo>
                <a:cubicBezTo>
                  <a:pt x="0" y="580267"/>
                  <a:pt x="580267" y="0"/>
                  <a:pt x="1296063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A group of people working on a computer&#10;&#10;Description automatically generated" id="165" name="Google Shape;165;p3"/>
          <p:cNvPicPr preferRelativeResize="0"/>
          <p:nvPr/>
        </p:nvPicPr>
        <p:blipFill rotWithShape="1">
          <a:blip r:embed="rId4">
            <a:alphaModFix/>
          </a:blip>
          <a:srcRect b="-4" l="0" r="-4" t="0"/>
          <a:stretch/>
        </p:blipFill>
        <p:spPr>
          <a:xfrm>
            <a:off x="8628244" y="3633860"/>
            <a:ext cx="2592126" cy="2592126"/>
          </a:xfrm>
          <a:custGeom>
            <a:rect b="b" l="l" r="r" t="t"/>
            <a:pathLst>
              <a:path extrusionOk="0" h="2592126" w="2592126">
                <a:moveTo>
                  <a:pt x="1296063" y="0"/>
                </a:moveTo>
                <a:cubicBezTo>
                  <a:pt x="2011859" y="0"/>
                  <a:pt x="2592126" y="580267"/>
                  <a:pt x="2592126" y="1296063"/>
                </a:cubicBezTo>
                <a:cubicBezTo>
                  <a:pt x="2592126" y="2011859"/>
                  <a:pt x="2011859" y="2592126"/>
                  <a:pt x="1296063" y="2592126"/>
                </a:cubicBezTo>
                <a:cubicBezTo>
                  <a:pt x="580267" y="2592126"/>
                  <a:pt x="0" y="2011859"/>
                  <a:pt x="0" y="1296063"/>
                </a:cubicBezTo>
                <a:cubicBezTo>
                  <a:pt x="0" y="580267"/>
                  <a:pt x="580267" y="0"/>
                  <a:pt x="1296063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66" name="Google Shape;166;p3"/>
          <p:cNvSpPr/>
          <p:nvPr/>
        </p:nvSpPr>
        <p:spPr>
          <a:xfrm>
            <a:off x="1102752" y="2181358"/>
            <a:ext cx="5355465" cy="334850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Designing Intuitive and Efficient Forms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Utilizing Advanced Form Controls and Input Fields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Enhancing User Experience with Form Validation and Error Handling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A blue and black logo&#10;&#10;Description automatically generated" id="167" name="Google Shape;16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449" y="5796736"/>
            <a:ext cx="15906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Sign in page UI</a:t>
            </a:r>
            <a:endParaRPr/>
          </a:p>
        </p:txBody>
      </p:sp>
      <p:pic>
        <p:nvPicPr>
          <p:cNvPr descr="A hand holding a phone&#10;&#10;Description automatically generated" id="173" name="Google Shape;17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259" l="0" r="0" t="782"/>
          <a:stretch/>
        </p:blipFill>
        <p:spPr>
          <a:xfrm>
            <a:off x="3232186" y="2022110"/>
            <a:ext cx="6041275" cy="409331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pic>
        <p:nvPicPr>
          <p:cNvPr descr="A blue and black logo&#10;&#10;Description automatically generated" id="174" name="Google Shape;17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449" y="5796736"/>
            <a:ext cx="15906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>
            <p:ph type="title"/>
          </p:nvPr>
        </p:nvSpPr>
        <p:spPr>
          <a:xfrm>
            <a:off x="838201" y="365125"/>
            <a:ext cx="5251316" cy="1807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Validation Techniques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oup of people around a table&#10;&#10;Description automatically generated" id="181" name="Google Shape;1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9829" y="1668350"/>
            <a:ext cx="58293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5"/>
          <p:cNvSpPr/>
          <p:nvPr/>
        </p:nvSpPr>
        <p:spPr>
          <a:xfrm>
            <a:off x="1683824" y="1885343"/>
            <a:ext cx="3820732" cy="438954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Implementing Comprehensive Form Validation Strategies​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Utilizing Regular Expressions and Data Validation Libraries 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Ensuring Error Prevention and User-Friendly Error Messages​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and black logo&#10;&#10;Description automatically generated" id="183" name="Google Shape;18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449" y="5796736"/>
            <a:ext cx="15906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Regular Expressions</a:t>
            </a:r>
            <a:endParaRPr b="1"/>
          </a:p>
        </p:txBody>
      </p:sp>
      <p:pic>
        <p:nvPicPr>
          <p:cNvPr descr="A black screen with white text&#10;&#10;Description automatically generated" id="189" name="Google Shape;189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837" y="2335230"/>
            <a:ext cx="6147930" cy="23459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phone number&#10;&#10;Description automatically generated" id="190" name="Google Shape;19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0902" y="212503"/>
            <a:ext cx="3281831" cy="64329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black logo&#10;&#10;Description automatically generated" id="191" name="Google Shape;19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449" y="5796736"/>
            <a:ext cx="15906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 txBox="1"/>
          <p:nvPr>
            <p:ph type="title"/>
          </p:nvPr>
        </p:nvSpPr>
        <p:spPr>
          <a:xfrm>
            <a:off x="1146342" y="682676"/>
            <a:ext cx="5386947" cy="16162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ookman Old Style"/>
              <a:buNone/>
            </a:pPr>
            <a:br>
              <a:rPr b="1" lang="en-US" sz="2400">
                <a:latin typeface="Bookman Old Style"/>
                <a:ea typeface="Bookman Old Style"/>
                <a:cs typeface="Bookman Old Style"/>
                <a:sym typeface="Bookman Old Style"/>
              </a:rPr>
            </a:br>
            <a:br>
              <a:rPr b="1" lang="en-US" sz="2400"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Accessibility and Inclusive Design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ookman Old Style"/>
              <a:buNone/>
            </a:pPr>
            <a:br>
              <a:rPr lang="en-US" sz="2800"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descr="A person in a wheelchair and a person in a wheelchair&#10;&#10;Description automatically generated" id="198" name="Google Shape;19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0459" y="1596980"/>
            <a:ext cx="41148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7"/>
          <p:cNvSpPr/>
          <p:nvPr/>
        </p:nvSpPr>
        <p:spPr>
          <a:xfrm>
            <a:off x="1026947" y="2298879"/>
            <a:ext cx="4818845" cy="341290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Adhering to WCAG Guidelines and Best Practices​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Designing for Color Blindness and Visual Impairments​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Considering Screen Reader Compatibility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and black logo&#10;&#10;Description automatically generated" id="200" name="Google Shape;20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449" y="5796736"/>
            <a:ext cx="15906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>
            <p:ph type="title"/>
          </p:nvPr>
        </p:nvSpPr>
        <p:spPr>
          <a:xfrm>
            <a:off x="753389" y="837758"/>
            <a:ext cx="4843762" cy="1401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Theming and Branding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omputer screen with hands pointing at a circle&#10;&#10;Description automatically generated" id="207" name="Google Shape;207;p8"/>
          <p:cNvPicPr preferRelativeResize="0"/>
          <p:nvPr/>
        </p:nvPicPr>
        <p:blipFill rotWithShape="1">
          <a:blip r:embed="rId3">
            <a:alphaModFix/>
          </a:blip>
          <a:srcRect b="6769" l="0" r="-259" t="0"/>
          <a:stretch/>
        </p:blipFill>
        <p:spPr>
          <a:xfrm>
            <a:off x="6024093" y="1371600"/>
            <a:ext cx="4125543" cy="383619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8"/>
          <p:cNvSpPr/>
          <p:nvPr/>
        </p:nvSpPr>
        <p:spPr>
          <a:xfrm>
            <a:off x="1309352" y="2020373"/>
            <a:ext cx="4217830" cy="375633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Establishing a Consistent and Cohesive Visual Identity​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 Implementing Theming Mechanisms to Manage UI Styles and Colors​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 Creating a Visually Appealing  and Recognizable Brand Presence​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and black logo&#10;&#10;Description automatically generated" id="209" name="Google Shape;20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449" y="5796736"/>
            <a:ext cx="15906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Card Theme</a:t>
            </a:r>
            <a:endParaRPr b="1"/>
          </a:p>
        </p:txBody>
      </p:sp>
      <p:pic>
        <p:nvPicPr>
          <p:cNvPr descr="A screenshot of a phone&#10;&#10;Description automatically generated" id="215" name="Google Shape;215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034" y="2045688"/>
            <a:ext cx="6096000" cy="338077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pic>
        <p:nvPicPr>
          <p:cNvPr descr="A blue and black logo&#10;&#10;Description automatically generated" id="216" name="Google Shape;21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449" y="5796736"/>
            <a:ext cx="15906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>Admin</dc:creator>
</cp:coreProperties>
</file>