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spcBef>
                <a:spcPts val="0"/>
              </a:spcBef>
              <a:spcAft>
                <a:spcPts val="0"/>
              </a:spcAft>
              <a:buClr>
                <a:schemeClr val="dk1"/>
              </a:buClr>
              <a:buSzPts val="1100"/>
              <a:buFont typeface="Arial" panose="020B0604020202020204"/>
              <a:buNone/>
            </a:pPr>
            <a:r>
              <a:rPr lang="en-US"/>
              <a:t>Hello everyone Welcome to Aitrich Technologies, </a:t>
            </a:r>
            <a:r>
              <a:rPr lang="en-US"/>
              <a:t>In this presentation, we will delve into the world of Connecting Flutter Apps to the Backend. We will cover Networking in Flutter, API Methods, Rest API Integration, JSON Mastery Handling Data Exchange, Rest API Components, Firebase Integration: Cloud-Powered Features, GraphQL in Flutter and Security Considerations for Back-end Integration.</a:t>
            </a:r>
            <a:endParaRPr sz="1100"/>
          </a:p>
        </p:txBody>
      </p:sp>
      <p:sp>
        <p:nvSpPr>
          <p:cNvPr id="86" name="Google Shape;8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33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Secure Data Transmission with HTTPS:</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HTTPS encrypts data:</a:t>
            </a:r>
            <a:r>
              <a:rPr lang="en-US" sz="1100">
                <a:solidFill>
                  <a:srgbClr val="1F1F1F"/>
                </a:solidFill>
                <a:latin typeface="Arial" panose="020B0604020202020204"/>
                <a:ea typeface="Arial" panose="020B0604020202020204"/>
                <a:cs typeface="Arial" panose="020B0604020202020204"/>
                <a:sym typeface="Arial" panose="020B0604020202020204"/>
              </a:rPr>
              <a:t> This protects sensitive information (passwords, tokens) from being intercepted during transmission.</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Server authentication:</a:t>
            </a:r>
            <a:r>
              <a:rPr lang="en-US" sz="1100">
                <a:solidFill>
                  <a:srgbClr val="1F1F1F"/>
                </a:solidFill>
                <a:latin typeface="Arial" panose="020B0604020202020204"/>
                <a:ea typeface="Arial" panose="020B0604020202020204"/>
                <a:cs typeface="Arial" panose="020B0604020202020204"/>
                <a:sym typeface="Arial" panose="020B0604020202020204"/>
              </a:rPr>
              <a:t> HTTPS verifies the server's identity using SSL/TLS certificates, preventing man-in-the-middle attacks.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Data integrity:</a:t>
            </a:r>
            <a:r>
              <a:rPr lang="en-US" sz="1100">
                <a:solidFill>
                  <a:srgbClr val="1F1F1F"/>
                </a:solidFill>
                <a:latin typeface="Arial" panose="020B0604020202020204"/>
                <a:ea typeface="Arial" panose="020B0604020202020204"/>
                <a:cs typeface="Arial" panose="020B0604020202020204"/>
                <a:sym typeface="Arial" panose="020B0604020202020204"/>
              </a:rPr>
              <a:t> HTTPS ensures data hasn't been tampered with during transmission.</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Implement best practices:</a:t>
            </a:r>
            <a:r>
              <a:rPr lang="en-US" sz="1100">
                <a:solidFill>
                  <a:srgbClr val="1F1F1F"/>
                </a:solidFill>
                <a:latin typeface="Arial" panose="020B0604020202020204"/>
                <a:ea typeface="Arial" panose="020B0604020202020204"/>
                <a:cs typeface="Arial" panose="020B0604020202020204"/>
                <a:sym typeface="Arial" panose="020B0604020202020204"/>
              </a:rPr>
              <a:t> Use strong cipher suites, update certificates regularly, and configure secure headers (HSTS, CSP).</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3300"/>
              </a:spcBef>
              <a:spcAft>
                <a:spcPts val="0"/>
              </a:spcAft>
              <a:buNone/>
            </a:pPr>
            <a:r>
              <a:rPr lang="en-US" sz="1100" b="1">
                <a:solidFill>
                  <a:srgbClr val="1F1F1F"/>
                </a:solidFill>
                <a:latin typeface="Arial" panose="020B0604020202020204"/>
                <a:ea typeface="Arial" panose="020B0604020202020204"/>
                <a:cs typeface="Arial" panose="020B0604020202020204"/>
                <a:sym typeface="Arial" panose="020B0604020202020204"/>
              </a:rPr>
              <a:t>User Authentication and Authorization Best Practices:</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Strong passwords:</a:t>
            </a:r>
            <a:r>
              <a:rPr lang="en-US" sz="1100">
                <a:solidFill>
                  <a:srgbClr val="1F1F1F"/>
                </a:solidFill>
                <a:latin typeface="Arial" panose="020B0604020202020204"/>
                <a:ea typeface="Arial" panose="020B0604020202020204"/>
                <a:cs typeface="Arial" panose="020B0604020202020204"/>
                <a:sym typeface="Arial" panose="020B0604020202020204"/>
              </a:rPr>
              <a:t> Enforce strong password policies (minimum length, character types) and consider multi-factor authentication (MFA).</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Least privilege:</a:t>
            </a:r>
            <a:r>
              <a:rPr lang="en-US" sz="1100">
                <a:solidFill>
                  <a:srgbClr val="1F1F1F"/>
                </a:solidFill>
                <a:latin typeface="Arial" panose="020B0604020202020204"/>
                <a:ea typeface="Arial" panose="020B0604020202020204"/>
                <a:cs typeface="Arial" panose="020B0604020202020204"/>
                <a:sym typeface="Arial" panose="020B0604020202020204"/>
              </a:rPr>
              <a:t> Grant users only the minimum access permissions needed for their roles.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Session management:</a:t>
            </a:r>
            <a:r>
              <a:rPr lang="en-US" sz="1100">
                <a:solidFill>
                  <a:srgbClr val="1F1F1F"/>
                </a:solidFill>
                <a:latin typeface="Arial" panose="020B0604020202020204"/>
                <a:ea typeface="Arial" panose="020B0604020202020204"/>
                <a:cs typeface="Arial" panose="020B0604020202020204"/>
                <a:sym typeface="Arial" panose="020B0604020202020204"/>
              </a:rPr>
              <a:t> Implement secure session management with timeouts and inactivity checks.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Regular reviews:</a:t>
            </a:r>
            <a:r>
              <a:rPr lang="en-US" sz="1100">
                <a:solidFill>
                  <a:srgbClr val="1F1F1F"/>
                </a:solidFill>
                <a:latin typeface="Arial" panose="020B0604020202020204"/>
                <a:ea typeface="Arial" panose="020B0604020202020204"/>
                <a:cs typeface="Arial" panose="020B0604020202020204"/>
                <a:sym typeface="Arial" panose="020B0604020202020204"/>
              </a:rPr>
              <a:t> Periodically review user access and permissions to ensure they remain appropriate.</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Stay updated:</a:t>
            </a:r>
            <a:r>
              <a:rPr lang="en-US" sz="1100">
                <a:solidFill>
                  <a:srgbClr val="1F1F1F"/>
                </a:solidFill>
                <a:latin typeface="Arial" panose="020B0604020202020204"/>
                <a:ea typeface="Arial" panose="020B0604020202020204"/>
                <a:cs typeface="Arial" panose="020B0604020202020204"/>
                <a:sym typeface="Arial" panose="020B0604020202020204"/>
              </a:rPr>
              <a:t> Follow industry best practices and keep authentication mechanisms up-to-date.</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0" algn="l" rtl="0">
              <a:spcBef>
                <a:spcPts val="0"/>
              </a:spcBef>
              <a:spcAft>
                <a:spcPts val="0"/>
              </a:spcAft>
              <a:buNone/>
            </a:pPr>
            <a:endParaRPr sz="1100" b="1">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33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Error Handling and Data Validation:</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Validate user input:</a:t>
            </a:r>
            <a:r>
              <a:rPr lang="en-US" sz="1100">
                <a:solidFill>
                  <a:srgbClr val="1F1F1F"/>
                </a:solidFill>
                <a:latin typeface="Arial" panose="020B0604020202020204"/>
                <a:ea typeface="Arial" panose="020B0604020202020204"/>
                <a:cs typeface="Arial" panose="020B0604020202020204"/>
                <a:sym typeface="Arial" panose="020B0604020202020204"/>
              </a:rPr>
              <a:t> Validate all user input on the client-side and server-side to prevent malicious attacks and incorrect data processing.</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Handle errors gracefully:</a:t>
            </a:r>
            <a:r>
              <a:rPr lang="en-US" sz="1100">
                <a:solidFill>
                  <a:srgbClr val="1F1F1F"/>
                </a:solidFill>
                <a:latin typeface="Arial" panose="020B0604020202020204"/>
                <a:ea typeface="Arial" panose="020B0604020202020204"/>
                <a:cs typeface="Arial" panose="020B0604020202020204"/>
                <a:sym typeface="Arial" panose="020B0604020202020204"/>
              </a:rPr>
              <a:t> Provide informative error messages without exposing sensitive information.</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Log errors effectively:</a:t>
            </a:r>
            <a:r>
              <a:rPr lang="en-US" sz="1100">
                <a:solidFill>
                  <a:srgbClr val="1F1F1F"/>
                </a:solidFill>
                <a:latin typeface="Arial" panose="020B0604020202020204"/>
                <a:ea typeface="Arial" panose="020B0604020202020204"/>
                <a:cs typeface="Arial" panose="020B0604020202020204"/>
                <a:sym typeface="Arial" panose="020B0604020202020204"/>
              </a:rPr>
              <a:t> Log errors with relevant details for debugging and security analysis.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Prioritize security:</a:t>
            </a:r>
            <a:r>
              <a:rPr lang="en-US" sz="1100">
                <a:solidFill>
                  <a:srgbClr val="1F1F1F"/>
                </a:solidFill>
                <a:latin typeface="Arial" panose="020B0604020202020204"/>
                <a:ea typeface="Arial" panose="020B0604020202020204"/>
                <a:cs typeface="Arial" panose="020B0604020202020204"/>
                <a:sym typeface="Arial" panose="020B0604020202020204"/>
              </a:rPr>
              <a:t> Don't return detailed error messages that could be exploited by attackers.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Test thoroughly:</a:t>
            </a:r>
            <a:r>
              <a:rPr lang="en-US" sz="1100">
                <a:solidFill>
                  <a:srgbClr val="1F1F1F"/>
                </a:solidFill>
                <a:latin typeface="Arial" panose="020B0604020202020204"/>
                <a:ea typeface="Arial" panose="020B0604020202020204"/>
                <a:cs typeface="Arial" panose="020B0604020202020204"/>
                <a:sym typeface="Arial" panose="020B0604020202020204"/>
              </a:rPr>
              <a:t> Test your error handling and data validation under various scenarios to ensure robustness.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0" algn="l" rtl="0">
              <a:spcBef>
                <a:spcPts val="0"/>
              </a:spcBef>
              <a:spcAft>
                <a:spcPts val="0"/>
              </a:spcAft>
              <a:buNone/>
            </a:pPr>
            <a:endParaRPr sz="1100" b="1">
              <a:solidFill>
                <a:srgbClr val="1F1F1F"/>
              </a:solidFill>
              <a:latin typeface="Arial" panose="020B0604020202020204"/>
              <a:ea typeface="Arial" panose="020B0604020202020204"/>
              <a:cs typeface="Arial" panose="020B0604020202020204"/>
              <a:sym typeface="Arial" panose="020B0604020202020204"/>
            </a:endParaRPr>
          </a:p>
        </p:txBody>
      </p:sp>
      <p:sp>
        <p:nvSpPr>
          <p:cNvPr id="182" name="Google Shape;182;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r>
              <a:rPr lang="en-US" sz="1100">
                <a:solidFill>
                  <a:srgbClr val="1F1F1F"/>
                </a:solidFill>
                <a:latin typeface="Arial" panose="020B0604020202020204"/>
                <a:ea typeface="Arial" panose="020B0604020202020204"/>
                <a:cs typeface="Arial" panose="020B0604020202020204"/>
                <a:sym typeface="Arial" panose="020B0604020202020204"/>
              </a:rPr>
              <a:t>So, Let us Discuss Networking in Flutter, It refers to the process of establishing communication between your app and external services or APIs over the internet. It's a crucial aspect for fetching data, sending information, and enabling various functionalities. Here's a breakdown of the foundation:</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Key Concepts:</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HTTP Requests:</a:t>
            </a:r>
            <a:r>
              <a:rPr lang="en-US" sz="1100">
                <a:solidFill>
                  <a:srgbClr val="1F1F1F"/>
                </a:solidFill>
                <a:latin typeface="Arial" panose="020B0604020202020204"/>
                <a:ea typeface="Arial" panose="020B0604020202020204"/>
                <a:cs typeface="Arial" panose="020B0604020202020204"/>
                <a:sym typeface="Arial" panose="020B0604020202020204"/>
              </a:rPr>
              <a:t> You'll use methods like GET, POST, PUT, and DELETE to interact with APIs. Libraries like http and dio simplify this process.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Data Formats:</a:t>
            </a:r>
            <a:r>
              <a:rPr lang="en-US" sz="1100">
                <a:solidFill>
                  <a:srgbClr val="1F1F1F"/>
                </a:solidFill>
                <a:latin typeface="Arial" panose="020B0604020202020204"/>
                <a:ea typeface="Arial" panose="020B0604020202020204"/>
                <a:cs typeface="Arial" panose="020B0604020202020204"/>
                <a:sym typeface="Arial" panose="020B0604020202020204"/>
              </a:rPr>
              <a:t> APIs typically respond with JSON or XML data, which you need to parse and utilize within your app.</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Error Handling:</a:t>
            </a:r>
            <a:r>
              <a:rPr lang="en-US" sz="1100">
                <a:solidFill>
                  <a:srgbClr val="1F1F1F"/>
                </a:solidFill>
                <a:latin typeface="Arial" panose="020B0604020202020204"/>
                <a:ea typeface="Arial" panose="020B0604020202020204"/>
                <a:cs typeface="Arial" panose="020B0604020202020204"/>
                <a:sym typeface="Arial" panose="020B0604020202020204"/>
              </a:rPr>
              <a:t> Network issues or API errors are common, so implementing robust error handling is essential.</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Security:</a:t>
            </a:r>
            <a:r>
              <a:rPr lang="en-US" sz="1100">
                <a:solidFill>
                  <a:srgbClr val="1F1F1F"/>
                </a:solidFill>
                <a:latin typeface="Arial" panose="020B0604020202020204"/>
                <a:ea typeface="Arial" panose="020B0604020202020204"/>
                <a:cs typeface="Arial" panose="020B0604020202020204"/>
                <a:sym typeface="Arial" panose="020B0604020202020204"/>
              </a:rPr>
              <a:t> Protecting user data and ensuring secure communication through encryption and authentication is paramount.</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Building Blocks:</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Packages:</a:t>
            </a:r>
            <a:r>
              <a:rPr lang="en-US" sz="1100">
                <a:solidFill>
                  <a:srgbClr val="1F1F1F"/>
                </a:solidFill>
                <a:latin typeface="Arial" panose="020B0604020202020204"/>
                <a:ea typeface="Arial" panose="020B0604020202020204"/>
                <a:cs typeface="Arial" panose="020B0604020202020204"/>
                <a:sym typeface="Arial" panose="020B0604020202020204"/>
              </a:rPr>
              <a:t> Popular packages like http, dio, and flutter_secure_storage provide essential tools for making requests, handling responses, and securely storing data.</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Authentication:</a:t>
            </a:r>
            <a:r>
              <a:rPr lang="en-US" sz="1100">
                <a:solidFill>
                  <a:srgbClr val="1F1F1F"/>
                </a:solidFill>
                <a:latin typeface="Arial" panose="020B0604020202020204"/>
                <a:ea typeface="Arial" panose="020B0604020202020204"/>
                <a:cs typeface="Arial" panose="020B0604020202020204"/>
                <a:sym typeface="Arial" panose="020B0604020202020204"/>
              </a:rPr>
              <a:t> You might need to implement methods like username/password login or OAuth to authorize your app for API access.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Caching:</a:t>
            </a:r>
            <a:r>
              <a:rPr lang="en-US" sz="1100">
                <a:solidFill>
                  <a:srgbClr val="1F1F1F"/>
                </a:solidFill>
                <a:latin typeface="Arial" panose="020B0604020202020204"/>
                <a:ea typeface="Arial" panose="020B0604020202020204"/>
                <a:cs typeface="Arial" panose="020B0604020202020204"/>
                <a:sym typeface="Arial" panose="020B0604020202020204"/>
              </a:rPr>
              <a:t> Caching frequently accessed data locally can improve performance and reduce server load.</a:t>
            </a:r>
            <a:endParaRPr sz="1100">
              <a:solidFill>
                <a:srgbClr val="1F1F1F"/>
              </a:solidFill>
              <a:latin typeface="Arial" panose="020B0604020202020204"/>
              <a:ea typeface="Arial" panose="020B0604020202020204"/>
              <a:cs typeface="Arial" panose="020B0604020202020204"/>
              <a:sym typeface="Arial" panose="020B0604020202020204"/>
            </a:endParaRPr>
          </a:p>
          <a:p>
            <a:pPr marL="0" marR="228600" lvl="0" indent="0" algn="l" rtl="0">
              <a:spcBef>
                <a:spcPts val="0"/>
              </a:spcBef>
              <a:spcAft>
                <a:spcPts val="0"/>
              </a:spcAft>
              <a:buClr>
                <a:schemeClr val="dk1"/>
              </a:buClr>
              <a:buSzPts val="1100"/>
              <a:buFont typeface="Arial" panose="020B0604020202020204"/>
              <a:buNone/>
            </a:pPr>
            <a:endParaRPr sz="1100"/>
          </a:p>
        </p:txBody>
      </p:sp>
      <p:sp>
        <p:nvSpPr>
          <p:cNvPr id="96" name="Google Shape;96;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In this Slide We will study API Methods, There are classified into four types:</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GET:</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It's correct that GET retrieves data but not necessarily "safe" in all cases. Sensitive data should not be sent through GET requests as it becomes part of the URL and can be easily logged or exposed.</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GET is considered "idempotent" because repeating the same request should have the same outcome (retrieving the same data).</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POST:</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While POST is often used for submitting data, it's not specifically for processing. It can also be used for creating new resources.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POST is generally NOT reversible, as submitting the same data repeatedly might create multiple resources or have unintended side effects.</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PUT:</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PUT is primarily used for updating existing resources, not creating new ones. However, some APIs might allow creating resources with PUT if they don't have an identifier yet.</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PUT is considered idempotent, meaning repeating the same request with the same data should result in the same updated resource.</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DELETE:</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DELETE is indeed used for removing resources, but it's generally NOT reversible. Once a resource is deleted, it's usually gone permanently.</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DELETE is NOT idempotent, as repeating the same request would try to delete the same resource multiple times, leading to an error if it's already gone.</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800"/>
              </a:spcBef>
              <a:spcAft>
                <a:spcPts val="0"/>
              </a:spcAft>
              <a:buClr>
                <a:schemeClr val="dk1"/>
              </a:buClr>
              <a:buSzPts val="1100"/>
              <a:buFont typeface="Calibri" panose="020F0502020204030204"/>
              <a:buNone/>
            </a:pPr>
            <a:endParaRPr sz="1100"/>
          </a:p>
        </p:txBody>
      </p:sp>
      <p:sp>
        <p:nvSpPr>
          <p:cNvPr id="107" name="Google Shape;107;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Fetching data with GET requests:</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 Used to retrieve existing data from an API endpoint.</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Example:</a:t>
            </a:r>
            <a:r>
              <a:rPr lang="en-US" sz="1100">
                <a:solidFill>
                  <a:srgbClr val="1F1F1F"/>
                </a:solidFill>
                <a:latin typeface="Arial" panose="020B0604020202020204"/>
                <a:ea typeface="Arial" panose="020B0604020202020204"/>
                <a:cs typeface="Arial" panose="020B0604020202020204"/>
                <a:sym typeface="Arial" panose="020B0604020202020204"/>
              </a:rPr>
              <a:t> Getting a list of users from /users endpoint.</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No body:</a:t>
            </a:r>
            <a:r>
              <a:rPr lang="en-US" sz="1100">
                <a:solidFill>
                  <a:srgbClr val="1F1F1F"/>
                </a:solidFill>
                <a:latin typeface="Arial" panose="020B0604020202020204"/>
                <a:ea typeface="Arial" panose="020B0604020202020204"/>
                <a:cs typeface="Arial" panose="020B0604020202020204"/>
                <a:sym typeface="Arial" panose="020B0604020202020204"/>
              </a:rPr>
              <a:t> GET requests typically don't include data in the request body.</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Parameters:</a:t>
            </a:r>
            <a:r>
              <a:rPr lang="en-US" sz="1100">
                <a:solidFill>
                  <a:srgbClr val="1F1F1F"/>
                </a:solidFill>
                <a:latin typeface="Arial" panose="020B0604020202020204"/>
                <a:ea typeface="Arial" panose="020B0604020202020204"/>
                <a:cs typeface="Arial" panose="020B0604020202020204"/>
                <a:sym typeface="Arial" panose="020B0604020202020204"/>
              </a:rPr>
              <a:t> You can filter or specify data using query parameters in the URL (e.g., /users?id=123).</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Response:</a:t>
            </a:r>
            <a:r>
              <a:rPr lang="en-US" sz="1100">
                <a:solidFill>
                  <a:srgbClr val="1F1F1F"/>
                </a:solidFill>
                <a:latin typeface="Arial" panose="020B0604020202020204"/>
                <a:ea typeface="Arial" panose="020B0604020202020204"/>
                <a:cs typeface="Arial" panose="020B0604020202020204"/>
                <a:sym typeface="Arial" panose="020B0604020202020204"/>
              </a:rPr>
              <a:t> Returns the requested data in the response body, usually formatted as JSON or XML.</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33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Creating data with POST requests:</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Used to create new data on the server.</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Example:</a:t>
            </a:r>
            <a:r>
              <a:rPr lang="en-US" sz="1100">
                <a:solidFill>
                  <a:srgbClr val="1F1F1F"/>
                </a:solidFill>
                <a:latin typeface="Arial" panose="020B0604020202020204"/>
                <a:ea typeface="Arial" panose="020B0604020202020204"/>
                <a:cs typeface="Arial" panose="020B0604020202020204"/>
                <a:sym typeface="Arial" panose="020B0604020202020204"/>
              </a:rPr>
              <a:t> Creating a new user by sending user data to /users endpoint.</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Data in body:</a:t>
            </a:r>
            <a:r>
              <a:rPr lang="en-US" sz="1100">
                <a:solidFill>
                  <a:srgbClr val="1F1F1F"/>
                </a:solidFill>
                <a:latin typeface="Arial" panose="020B0604020202020204"/>
                <a:ea typeface="Arial" panose="020B0604020202020204"/>
                <a:cs typeface="Arial" panose="020B0604020202020204"/>
                <a:sym typeface="Arial" panose="020B0604020202020204"/>
              </a:rPr>
              <a:t> The new data is included in the request body, often formatted as JSON or XML.</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Endpoint design:</a:t>
            </a:r>
            <a:r>
              <a:rPr lang="en-US" sz="1100">
                <a:solidFill>
                  <a:srgbClr val="1F1F1F"/>
                </a:solidFill>
                <a:latin typeface="Arial" panose="020B0604020202020204"/>
                <a:ea typeface="Arial" panose="020B0604020202020204"/>
                <a:cs typeface="Arial" panose="020B0604020202020204"/>
                <a:sym typeface="Arial" panose="020B0604020202020204"/>
              </a:rPr>
              <a:t> The specific endpoint may differ (e.g., /users or /create-user).</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Response:</a:t>
            </a:r>
            <a:r>
              <a:rPr lang="en-US" sz="1100">
                <a:solidFill>
                  <a:srgbClr val="1F1F1F"/>
                </a:solidFill>
                <a:latin typeface="Arial" panose="020B0604020202020204"/>
                <a:ea typeface="Arial" panose="020B0604020202020204"/>
                <a:cs typeface="Arial" panose="020B0604020202020204"/>
                <a:sym typeface="Arial" panose="020B0604020202020204"/>
              </a:rPr>
              <a:t> Usually returns a success message or information about the newly created resource (e.g., ID).</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33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Updating data with PUT requests:</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 Used to </a:t>
            </a:r>
            <a:r>
              <a:rPr lang="en-US" sz="1100" b="1">
                <a:solidFill>
                  <a:srgbClr val="1F1F1F"/>
                </a:solidFill>
                <a:latin typeface="Arial" panose="020B0604020202020204"/>
                <a:ea typeface="Arial" panose="020B0604020202020204"/>
                <a:cs typeface="Arial" panose="020B0604020202020204"/>
                <a:sym typeface="Arial" panose="020B0604020202020204"/>
              </a:rPr>
              <a:t>modify</a:t>
            </a:r>
            <a:r>
              <a:rPr lang="en-US" sz="1100">
                <a:solidFill>
                  <a:srgbClr val="1F1F1F"/>
                </a:solidFill>
                <a:latin typeface="Arial" panose="020B0604020202020204"/>
                <a:ea typeface="Arial" panose="020B0604020202020204"/>
                <a:cs typeface="Arial" panose="020B0604020202020204"/>
                <a:sym typeface="Arial" panose="020B0604020202020204"/>
              </a:rPr>
              <a:t> existing data on the server.</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Example:</a:t>
            </a:r>
            <a:r>
              <a:rPr lang="en-US" sz="1100">
                <a:solidFill>
                  <a:srgbClr val="1F1F1F"/>
                </a:solidFill>
                <a:latin typeface="Arial" panose="020B0604020202020204"/>
                <a:ea typeface="Arial" panose="020B0604020202020204"/>
                <a:cs typeface="Arial" panose="020B0604020202020204"/>
                <a:sym typeface="Arial" panose="020B0604020202020204"/>
              </a:rPr>
              <a:t> Updating a user's profile by sending updated data to /users/123 endpoint.</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Data in body:</a:t>
            </a:r>
            <a:r>
              <a:rPr lang="en-US" sz="1100">
                <a:solidFill>
                  <a:srgbClr val="1F1F1F"/>
                </a:solidFill>
                <a:latin typeface="Arial" panose="020B0604020202020204"/>
                <a:ea typeface="Arial" panose="020B0604020202020204"/>
                <a:cs typeface="Arial" panose="020B0604020202020204"/>
                <a:sym typeface="Arial" panose="020B0604020202020204"/>
              </a:rPr>
              <a:t> The updated data is included in the request body, similar to POST.</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Endpoint design:</a:t>
            </a:r>
            <a:r>
              <a:rPr lang="en-US" sz="1100">
                <a:solidFill>
                  <a:srgbClr val="1F1F1F"/>
                </a:solidFill>
                <a:latin typeface="Arial" panose="020B0604020202020204"/>
                <a:ea typeface="Arial" panose="020B0604020202020204"/>
                <a:cs typeface="Arial" panose="020B0604020202020204"/>
                <a:sym typeface="Arial" panose="020B0604020202020204"/>
              </a:rPr>
              <a:t> Usually targets the specific resource by ID (e.g., /users/123).</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Response:</a:t>
            </a:r>
            <a:r>
              <a:rPr lang="en-US" sz="1100">
                <a:solidFill>
                  <a:srgbClr val="1F1F1F"/>
                </a:solidFill>
                <a:latin typeface="Arial" panose="020B0604020202020204"/>
                <a:ea typeface="Arial" panose="020B0604020202020204"/>
                <a:cs typeface="Arial" panose="020B0604020202020204"/>
                <a:sym typeface="Arial" panose="020B0604020202020204"/>
              </a:rPr>
              <a:t> Often returns a success message or the updated resource itself.</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800"/>
              </a:spcBef>
              <a:spcAft>
                <a:spcPts val="0"/>
              </a:spcAft>
              <a:buClr>
                <a:schemeClr val="dk1"/>
              </a:buClr>
              <a:buSzPts val="1100"/>
              <a:buFont typeface="Calibri" panose="020F0502020204030204"/>
              <a:buNone/>
            </a:pPr>
            <a:endParaRPr sz="1100"/>
          </a:p>
        </p:txBody>
      </p:sp>
      <p:sp>
        <p:nvSpPr>
          <p:cNvPr id="117" name="Google Shape;11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Understanding JSON as the Web Data lingua franca:</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Lightweight and human-readable:</a:t>
            </a:r>
            <a:r>
              <a:rPr lang="en-US" sz="1100">
                <a:solidFill>
                  <a:srgbClr val="1F1F1F"/>
                </a:solidFill>
                <a:latin typeface="Arial" panose="020B0604020202020204"/>
                <a:ea typeface="Arial" panose="020B0604020202020204"/>
                <a:cs typeface="Arial" panose="020B0604020202020204"/>
                <a:sym typeface="Arial" panose="020B0604020202020204"/>
              </a:rPr>
              <a:t> JSON uses simple text format for easy exchange and understanding.</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Widely adopted:</a:t>
            </a:r>
            <a:r>
              <a:rPr lang="en-US" sz="1100">
                <a:solidFill>
                  <a:srgbClr val="1F1F1F"/>
                </a:solidFill>
                <a:latin typeface="Arial" panose="020B0604020202020204"/>
                <a:ea typeface="Arial" panose="020B0604020202020204"/>
                <a:cs typeface="Arial" panose="020B0604020202020204"/>
                <a:sym typeface="Arial" panose="020B0604020202020204"/>
              </a:rPr>
              <a:t> Most web APIs use JSON for data interchange, making it ubiquitous.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Language-independent:</a:t>
            </a:r>
            <a:r>
              <a:rPr lang="en-US" sz="1100">
                <a:solidFill>
                  <a:srgbClr val="1F1F1F"/>
                </a:solidFill>
                <a:latin typeface="Arial" panose="020B0604020202020204"/>
                <a:ea typeface="Arial" panose="020B0604020202020204"/>
                <a:cs typeface="Arial" panose="020B0604020202020204"/>
                <a:sym typeface="Arial" panose="020B0604020202020204"/>
              </a:rPr>
              <a:t> Works seamlessly with various programming languages like Dart.</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Structured data:</a:t>
            </a:r>
            <a:r>
              <a:rPr lang="en-US" sz="1100">
                <a:solidFill>
                  <a:srgbClr val="1F1F1F"/>
                </a:solidFill>
                <a:latin typeface="Arial" panose="020B0604020202020204"/>
                <a:ea typeface="Arial" panose="020B0604020202020204"/>
                <a:cs typeface="Arial" panose="020B0604020202020204"/>
                <a:sym typeface="Arial" panose="020B0604020202020204"/>
              </a:rPr>
              <a:t> Organizes data in key-value pairs and arrays, facilitating processing.</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33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Parsing JSON responses into usable Dart objects:</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Libraries:</a:t>
            </a:r>
            <a:r>
              <a:rPr lang="en-US" sz="1100">
                <a:solidFill>
                  <a:srgbClr val="1F1F1F"/>
                </a:solidFill>
                <a:latin typeface="Arial" panose="020B0604020202020204"/>
                <a:ea typeface="Arial" panose="020B0604020202020204"/>
                <a:cs typeface="Arial" panose="020B0604020202020204"/>
                <a:sym typeface="Arial" panose="020B0604020202020204"/>
              </a:rPr>
              <a:t> Use libraries like json_serializable or built_value for automatic parsing.</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Manual parsing:</a:t>
            </a:r>
            <a:r>
              <a:rPr lang="en-US" sz="1100">
                <a:solidFill>
                  <a:srgbClr val="1F1F1F"/>
                </a:solidFill>
                <a:latin typeface="Arial" panose="020B0604020202020204"/>
                <a:ea typeface="Arial" panose="020B0604020202020204"/>
                <a:cs typeface="Arial" panose="020B0604020202020204"/>
                <a:sym typeface="Arial" panose="020B0604020202020204"/>
              </a:rPr>
              <a:t> Parse manually using dart:convert package for deeper control.</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Mapping:</a:t>
            </a:r>
            <a:r>
              <a:rPr lang="en-US" sz="1100">
                <a:solidFill>
                  <a:srgbClr val="1F1F1F"/>
                </a:solidFill>
                <a:latin typeface="Arial" panose="020B0604020202020204"/>
                <a:ea typeface="Arial" panose="020B0604020202020204"/>
                <a:cs typeface="Arial" panose="020B0604020202020204"/>
                <a:sym typeface="Arial" panose="020B0604020202020204"/>
              </a:rPr>
              <a:t> Define classes in Dart that mirror the JSON structure for easy conversion.</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Data types:</a:t>
            </a:r>
            <a:r>
              <a:rPr lang="en-US" sz="1100">
                <a:solidFill>
                  <a:srgbClr val="1F1F1F"/>
                </a:solidFill>
                <a:latin typeface="Arial" panose="020B0604020202020204"/>
                <a:ea typeface="Arial" panose="020B0604020202020204"/>
                <a:cs typeface="Arial" panose="020B0604020202020204"/>
                <a:sym typeface="Arial" panose="020B0604020202020204"/>
              </a:rPr>
              <a:t> Consider data types in Dart and JSON and handle conversions properly.</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33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Encoding Dart objects into JSON for transmission:</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Libraries:</a:t>
            </a:r>
            <a:r>
              <a:rPr lang="en-US" sz="1100">
                <a:solidFill>
                  <a:srgbClr val="1F1F1F"/>
                </a:solidFill>
                <a:latin typeface="Arial" panose="020B0604020202020204"/>
                <a:ea typeface="Arial" panose="020B0604020202020204"/>
                <a:cs typeface="Arial" panose="020B0604020202020204"/>
                <a:sym typeface="Arial" panose="020B0604020202020204"/>
              </a:rPr>
              <a:t> Similar libraries (json_serializable, built_value) provide encoding functionality.</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Automatic:</a:t>
            </a:r>
            <a:r>
              <a:rPr lang="en-US" sz="1100">
                <a:solidFill>
                  <a:srgbClr val="1F1F1F"/>
                </a:solidFill>
                <a:latin typeface="Arial" panose="020B0604020202020204"/>
                <a:ea typeface="Arial" panose="020B0604020202020204"/>
                <a:cs typeface="Arial" panose="020B0604020202020204"/>
                <a:sym typeface="Arial" panose="020B0604020202020204"/>
              </a:rPr>
              <a:t> Generate JSON from Dart objects based on defined annotations.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Manual:</a:t>
            </a:r>
            <a:r>
              <a:rPr lang="en-US" sz="1100">
                <a:solidFill>
                  <a:srgbClr val="1F1F1F"/>
                </a:solidFill>
                <a:latin typeface="Arial" panose="020B0604020202020204"/>
                <a:ea typeface="Arial" panose="020B0604020202020204"/>
                <a:cs typeface="Arial" panose="020B0604020202020204"/>
                <a:sym typeface="Arial" panose="020B0604020202020204"/>
              </a:rPr>
              <a:t> Use dart:convert for custom encoding or specific needs.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Data types:</a:t>
            </a:r>
            <a:r>
              <a:rPr lang="en-US" sz="1100">
                <a:solidFill>
                  <a:srgbClr val="1F1F1F"/>
                </a:solidFill>
                <a:latin typeface="Arial" panose="020B0604020202020204"/>
                <a:ea typeface="Arial" panose="020B0604020202020204"/>
                <a:cs typeface="Arial" panose="020B0604020202020204"/>
                <a:sym typeface="Arial" panose="020B0604020202020204"/>
              </a:rPr>
              <a:t> Ensure compatibility between Dart data types and JSON representations.</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800"/>
              </a:spcBef>
              <a:spcAft>
                <a:spcPts val="0"/>
              </a:spcAft>
              <a:buClr>
                <a:schemeClr val="dk1"/>
              </a:buClr>
              <a:buSzPts val="1100"/>
              <a:buFont typeface="Calibri" panose="020F0502020204030204"/>
              <a:buNone/>
            </a:pPr>
            <a:endParaRPr sz="1100"/>
          </a:p>
        </p:txBody>
      </p:sp>
      <p:sp>
        <p:nvSpPr>
          <p:cNvPr id="128" name="Google Shape;128;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endParaRPr sz="1100" b="1">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URI (Uniform Resource Identifier):</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This is the most general term, acting as a unique identifier for a resource on the internet. It can include both the location (URL) and additional information about the resource itself.</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Think of it like a street address with apartment number: https://example.com/articles/123#comments. Here, "&lt;invalid URL removed&gt;" is the URL (location) and "#comments" specifies a particular section within the article.</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2. URL (Uniform Resource Locator):</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This is a specific type of URI that focuses on </a:t>
            </a:r>
            <a:r>
              <a:rPr lang="en-US" sz="1100" b="1">
                <a:solidFill>
                  <a:srgbClr val="1F1F1F"/>
                </a:solidFill>
                <a:latin typeface="Arial" panose="020B0604020202020204"/>
                <a:ea typeface="Arial" panose="020B0604020202020204"/>
                <a:cs typeface="Arial" panose="020B0604020202020204"/>
                <a:sym typeface="Arial" panose="020B0604020202020204"/>
              </a:rPr>
              <a:t>locating</a:t>
            </a:r>
            <a:r>
              <a:rPr lang="en-US" sz="1100">
                <a:solidFill>
                  <a:srgbClr val="1F1F1F"/>
                </a:solidFill>
                <a:latin typeface="Arial" panose="020B0604020202020204"/>
                <a:ea typeface="Arial" panose="020B0604020202020204"/>
                <a:cs typeface="Arial" panose="020B0604020202020204"/>
                <a:sym typeface="Arial" panose="020B0604020202020204"/>
              </a:rPr>
              <a:t> a resource. It specifies the protocol (e.g., https, http), domain name, and path to access the resource.</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In the example above, "&lt;invalid URL removed&gt;" is the URL that identifies the location of the article.</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800"/>
              </a:spcBef>
              <a:spcAft>
                <a:spcPts val="0"/>
              </a:spcAft>
              <a:buClr>
                <a:schemeClr val="dk1"/>
              </a:buClr>
              <a:buSzPts val="1100"/>
              <a:buFont typeface="Calibri" panose="020F0502020204030204"/>
              <a:buNone/>
            </a:pPr>
            <a:endParaRPr sz="1100" b="1">
              <a:solidFill>
                <a:srgbClr val="1F1F1F"/>
              </a:solidFill>
              <a:latin typeface="Arial" panose="020B0604020202020204"/>
              <a:ea typeface="Arial" panose="020B0604020202020204"/>
              <a:cs typeface="Arial" panose="020B0604020202020204"/>
              <a:sym typeface="Arial" panose="020B0604020202020204"/>
            </a:endParaRPr>
          </a:p>
        </p:txBody>
      </p:sp>
      <p:sp>
        <p:nvSpPr>
          <p:cNvPr id="139" name="Google Shape;139;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 Headers:</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These are additional pieces of information attached to a request or response. They provide context and instructions for the communication.</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Imagine sending a package with a label (URL) and attaching notes specifying preferred delivery method, recipient information, etc. (headers).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Examples of headers: authentication tokens, language preferences, content type (e.g., JSON, XML).</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 Body:</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This refers to the main content of a request or response, carrying the actual data being sent or received.</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In our package analogy, this would be the contents of the box itself, carrying the goods being delivered.</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Examples: Data being submitted to create a new user (POST request), retrieved article content (GET response).</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US" sz="1100" b="1">
                <a:solidFill>
                  <a:srgbClr val="1F1F1F"/>
                </a:solidFill>
                <a:latin typeface="Arial" panose="020B0604020202020204"/>
                <a:ea typeface="Arial" panose="020B0604020202020204"/>
                <a:cs typeface="Arial" panose="020B0604020202020204"/>
                <a:sym typeface="Arial" panose="020B0604020202020204"/>
              </a:rPr>
              <a:t> Params (Parameters):</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These are specific key-value pairs that further refine the request or response, providing additional details or filtering criteria.</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Think of them like labels attached to specific items within the package, specifying quantity, size, or other relevant information.</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Examples: Search query parameters in a URL (e.g., https://example.com/search?q=cats), pagination parameters in API requests (e.g., page=2).</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sz="1100" b="1">
              <a:solidFill>
                <a:srgbClr val="1F1F1F"/>
              </a:solidFill>
              <a:latin typeface="Arial" panose="020B0604020202020204"/>
              <a:ea typeface="Arial" panose="020B0604020202020204"/>
              <a:cs typeface="Arial" panose="020B0604020202020204"/>
              <a:sym typeface="Arial" panose="020B0604020202020204"/>
            </a:endParaRPr>
          </a:p>
        </p:txBody>
      </p:sp>
      <p:sp>
        <p:nvSpPr>
          <p:cNvPr id="149" name="Google Shape;149;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Authentication:</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Easily implement various authentication methods (email/password, social logins, phone number) with robust security measures.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Manage user accounts, send password resets, and enforce secure authentication flows.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rgbClr val="1F1F1F"/>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Real-time Database:</a:t>
            </a:r>
            <a:r>
              <a:rPr lang="en-US" sz="1100">
                <a:solidFill>
                  <a:srgbClr val="1F1F1F"/>
                </a:solidFill>
                <a:latin typeface="Arial" panose="020B0604020202020204"/>
                <a:ea typeface="Arial" panose="020B0604020202020204"/>
                <a:cs typeface="Arial" panose="020B0604020202020204"/>
                <a:sym typeface="Arial" panose="020B0604020202020204"/>
              </a:rPr>
              <a:t> A realtime database with offline capabilities, suitable for data that needs to be instantly accessible and synchronized across devices.</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US" sz="1100" b="1">
                <a:solidFill>
                  <a:srgbClr val="1F1F1F"/>
                </a:solidFill>
                <a:latin typeface="Arial" panose="020B0604020202020204"/>
                <a:ea typeface="Arial" panose="020B0604020202020204"/>
                <a:cs typeface="Arial" panose="020B0604020202020204"/>
                <a:sym typeface="Arial" panose="020B0604020202020204"/>
              </a:rPr>
              <a:t>Cloud Storage:</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Securely store user-generated content like images, videos, and other files in Google Cloud Storage.</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a:solidFill>
                  <a:srgbClr val="1F1F1F"/>
                </a:solidFill>
                <a:latin typeface="Arial" panose="020B0604020202020204"/>
                <a:ea typeface="Arial" panose="020B0604020202020204"/>
                <a:cs typeface="Arial" panose="020B0604020202020204"/>
                <a:sym typeface="Arial" panose="020B0604020202020204"/>
              </a:rPr>
              <a:t>Serve files efficiently with a global Content Delivery Network (CDN) for fast loading times and reduced latency.</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0" algn="l" rtl="0">
              <a:spcBef>
                <a:spcPts val="0"/>
              </a:spcBef>
              <a:spcAft>
                <a:spcPts val="0"/>
              </a:spcAft>
              <a:buNone/>
            </a:pPr>
            <a:endParaRPr sz="1100">
              <a:solidFill>
                <a:srgbClr val="1F1F1F"/>
              </a:solidFill>
              <a:latin typeface="Arial" panose="020B0604020202020204"/>
              <a:ea typeface="Arial" panose="020B0604020202020204"/>
              <a:cs typeface="Arial" panose="020B0604020202020204"/>
              <a:sym typeface="Arial" panose="020B0604020202020204"/>
            </a:endParaRPr>
          </a:p>
        </p:txBody>
      </p:sp>
      <p:sp>
        <p:nvSpPr>
          <p:cNvPr id="158" name="Google Shape;158;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Exploring GraphQL as an alternative to REST for efficient data fetching</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REST limitations:</a:t>
            </a:r>
            <a:r>
              <a:rPr lang="en-US" sz="1100">
                <a:solidFill>
                  <a:srgbClr val="1F1F1F"/>
                </a:solidFill>
                <a:latin typeface="Arial" panose="020B0604020202020204"/>
                <a:ea typeface="Arial" panose="020B0604020202020204"/>
                <a:cs typeface="Arial" panose="020B0604020202020204"/>
                <a:sym typeface="Arial" panose="020B0604020202020204"/>
              </a:rPr>
              <a:t> Over-fetching or under-fetching data, multiple endpoints, rigid structure.</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GraphQL advantages:</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342900" lvl="1"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Precise data requests:</a:t>
            </a:r>
            <a:r>
              <a:rPr lang="en-US" sz="1100">
                <a:solidFill>
                  <a:srgbClr val="1F1F1F"/>
                </a:solidFill>
                <a:latin typeface="Arial" panose="020B0604020202020204"/>
                <a:ea typeface="Arial" panose="020B0604020202020204"/>
                <a:cs typeface="Arial" panose="020B0604020202020204"/>
                <a:sym typeface="Arial" panose="020B0604020202020204"/>
              </a:rPr>
              <a:t> Get only the data you need, no more, no less.</a:t>
            </a:r>
            <a:endParaRPr sz="1100">
              <a:solidFill>
                <a:srgbClr val="1F1F1F"/>
              </a:solidFill>
              <a:latin typeface="Arial" panose="020B0604020202020204"/>
              <a:ea typeface="Arial" panose="020B0604020202020204"/>
              <a:cs typeface="Arial" panose="020B0604020202020204"/>
              <a:sym typeface="Arial" panose="020B0604020202020204"/>
            </a:endParaRPr>
          </a:p>
          <a:p>
            <a:pPr marL="342900" lvl="1"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Single request:</a:t>
            </a:r>
            <a:r>
              <a:rPr lang="en-US" sz="1100">
                <a:solidFill>
                  <a:srgbClr val="1F1F1F"/>
                </a:solidFill>
                <a:latin typeface="Arial" panose="020B0604020202020204"/>
                <a:ea typeface="Arial" panose="020B0604020202020204"/>
                <a:cs typeface="Arial" panose="020B0604020202020204"/>
                <a:sym typeface="Arial" panose="020B0604020202020204"/>
              </a:rPr>
              <a:t> Combine data from multiple sources in a single query.</a:t>
            </a:r>
            <a:endParaRPr sz="1100">
              <a:solidFill>
                <a:srgbClr val="1F1F1F"/>
              </a:solidFill>
              <a:latin typeface="Arial" panose="020B0604020202020204"/>
              <a:ea typeface="Arial" panose="020B0604020202020204"/>
              <a:cs typeface="Arial" panose="020B0604020202020204"/>
              <a:sym typeface="Arial" panose="020B0604020202020204"/>
            </a:endParaRPr>
          </a:p>
          <a:p>
            <a:pPr marL="342900" lvl="1"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Flexibility:</a:t>
            </a:r>
            <a:r>
              <a:rPr lang="en-US" sz="1100">
                <a:solidFill>
                  <a:srgbClr val="1F1F1F"/>
                </a:solidFill>
                <a:latin typeface="Arial" panose="020B0604020202020204"/>
                <a:ea typeface="Arial" panose="020B0604020202020204"/>
                <a:cs typeface="Arial" panose="020B0604020202020204"/>
                <a:sym typeface="Arial" panose="020B0604020202020204"/>
              </a:rPr>
              <a:t> Evolve schema without breaking clients, query complex data structures.</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33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Setting up GraphQL clients in Flutter</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Popular libraries:</a:t>
            </a:r>
            <a:r>
              <a:rPr lang="en-US" sz="1100">
                <a:solidFill>
                  <a:srgbClr val="1F1F1F"/>
                </a:solidFill>
                <a:latin typeface="Arial" panose="020B0604020202020204"/>
                <a:ea typeface="Arial" panose="020B0604020202020204"/>
                <a:cs typeface="Arial" panose="020B0604020202020204"/>
                <a:sym typeface="Arial" panose="020B0604020202020204"/>
              </a:rPr>
              <a:t> apollo_client, graphql_flutter.</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Easy integration:</a:t>
            </a:r>
            <a:r>
              <a:rPr lang="en-US" sz="1100">
                <a:solidFill>
                  <a:srgbClr val="1F1F1F"/>
                </a:solidFill>
                <a:latin typeface="Arial" panose="020B0604020202020204"/>
                <a:ea typeface="Arial" panose="020B0604020202020204"/>
                <a:cs typeface="Arial" panose="020B0604020202020204"/>
                <a:sym typeface="Arial" panose="020B0604020202020204"/>
              </a:rPr>
              <a:t> Follow library documentation and connect to your GraphQL server.</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Benefits:</a:t>
            </a:r>
            <a:r>
              <a:rPr lang="en-US" sz="1100">
                <a:solidFill>
                  <a:srgbClr val="1F1F1F"/>
                </a:solidFill>
                <a:latin typeface="Arial" panose="020B0604020202020204"/>
                <a:ea typeface="Arial" panose="020B0604020202020204"/>
                <a:cs typeface="Arial" panose="020B0604020202020204"/>
                <a:sym typeface="Arial" panose="020B0604020202020204"/>
              </a:rPr>
              <a:t> Manage queries, mutations, subscriptions, handle responses seamlessly.</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33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Writing GraphQL queries to request specific data</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Schema knowledge:</a:t>
            </a:r>
            <a:r>
              <a:rPr lang="en-US" sz="1100">
                <a:solidFill>
                  <a:srgbClr val="1F1F1F"/>
                </a:solidFill>
                <a:latin typeface="Arial" panose="020B0604020202020204"/>
                <a:ea typeface="Arial" panose="020B0604020202020204"/>
                <a:cs typeface="Arial" panose="020B0604020202020204"/>
                <a:sym typeface="Arial" panose="020B0604020202020204"/>
              </a:rPr>
              <a:t> Understand your GraphQL schema to write effective queries.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Field selection:</a:t>
            </a:r>
            <a:r>
              <a:rPr lang="en-US" sz="1100">
                <a:solidFill>
                  <a:srgbClr val="1F1F1F"/>
                </a:solidFill>
                <a:latin typeface="Arial" panose="020B0604020202020204"/>
                <a:ea typeface="Arial" panose="020B0604020202020204"/>
                <a:cs typeface="Arial" panose="020B0604020202020204"/>
                <a:sym typeface="Arial" panose="020B0604020202020204"/>
              </a:rPr>
              <a:t> Specify the exact fields you need for each object.</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Nesting and arguments:</a:t>
            </a:r>
            <a:r>
              <a:rPr lang="en-US" sz="1100">
                <a:solidFill>
                  <a:srgbClr val="1F1F1F"/>
                </a:solidFill>
                <a:latin typeface="Arial" panose="020B0604020202020204"/>
                <a:ea typeface="Arial" panose="020B0604020202020204"/>
                <a:cs typeface="Arial" panose="020B0604020202020204"/>
                <a:sym typeface="Arial" panose="020B0604020202020204"/>
              </a:rPr>
              <a:t> Combine fields, filter data with arguments.</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Fragments:</a:t>
            </a:r>
            <a:r>
              <a:rPr lang="en-US" sz="1100">
                <a:solidFill>
                  <a:srgbClr val="1F1F1F"/>
                </a:solidFill>
                <a:latin typeface="Arial" panose="020B0604020202020204"/>
                <a:ea typeface="Arial" panose="020B0604020202020204"/>
                <a:cs typeface="Arial" panose="020B0604020202020204"/>
                <a:sym typeface="Arial" panose="020B0604020202020204"/>
              </a:rPr>
              <a:t> Reusable subqueries for common data patterns.</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3300"/>
              </a:spcBef>
              <a:spcAft>
                <a:spcPts val="0"/>
              </a:spcAft>
              <a:buClr>
                <a:schemeClr val="dk1"/>
              </a:buClr>
              <a:buSzPts val="1100"/>
              <a:buFont typeface="Arial" panose="020B0604020202020204"/>
              <a:buNone/>
            </a:pPr>
            <a:r>
              <a:rPr lang="en-US" sz="1100" b="1">
                <a:solidFill>
                  <a:srgbClr val="1F1F1F"/>
                </a:solidFill>
                <a:latin typeface="Arial" panose="020B0604020202020204"/>
                <a:ea typeface="Arial" panose="020B0604020202020204"/>
                <a:cs typeface="Arial" panose="020B0604020202020204"/>
                <a:sym typeface="Arial" panose="020B0604020202020204"/>
              </a:rPr>
              <a:t>Handling GraphQL responses and integrating data into UI</a:t>
            </a:r>
            <a:endParaRPr sz="1100" b="1">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120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Parse responses:</a:t>
            </a:r>
            <a:r>
              <a:rPr lang="en-US" sz="1100">
                <a:solidFill>
                  <a:srgbClr val="1F1F1F"/>
                </a:solidFill>
                <a:latin typeface="Arial" panose="020B0604020202020204"/>
                <a:ea typeface="Arial" panose="020B0604020202020204"/>
                <a:cs typeface="Arial" panose="020B0604020202020204"/>
                <a:sym typeface="Arial" panose="020B0604020202020204"/>
              </a:rPr>
              <a:t> Use provided libraries or custom logic to convert response data.</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State management:</a:t>
            </a:r>
            <a:r>
              <a:rPr lang="en-US" sz="1100">
                <a:solidFill>
                  <a:srgbClr val="1F1F1F"/>
                </a:solidFill>
                <a:latin typeface="Arial" panose="020B0604020202020204"/>
                <a:ea typeface="Arial" panose="020B0604020202020204"/>
                <a:cs typeface="Arial" panose="020B0604020202020204"/>
                <a:sym typeface="Arial" panose="020B0604020202020204"/>
              </a:rPr>
              <a:t> Integrate data into your Flutter app's state management solution.</a:t>
            </a:r>
            <a:endParaRPr sz="1100">
              <a:solidFill>
                <a:srgbClr val="1F1F1F"/>
              </a:solidFill>
              <a:latin typeface="Arial" panose="020B0604020202020204"/>
              <a:ea typeface="Arial" panose="020B0604020202020204"/>
              <a:cs typeface="Arial" panose="020B0604020202020204"/>
              <a:sym typeface="Arial" panose="020B0604020202020204"/>
            </a:endParaRPr>
          </a:p>
          <a:p>
            <a:pPr marL="171450" lvl="0" indent="-298450" algn="l" rtl="0">
              <a:spcBef>
                <a:spcPts val="0"/>
              </a:spcBef>
              <a:spcAft>
                <a:spcPts val="0"/>
              </a:spcAft>
              <a:buClr>
                <a:schemeClr val="dk1"/>
              </a:buClr>
              <a:buSzPts val="1100"/>
              <a:buChar char="●"/>
            </a:pPr>
            <a:r>
              <a:rPr lang="en-US" sz="1100" b="1">
                <a:solidFill>
                  <a:srgbClr val="1F1F1F"/>
                </a:solidFill>
                <a:latin typeface="Arial" panose="020B0604020202020204"/>
                <a:ea typeface="Arial" panose="020B0604020202020204"/>
                <a:cs typeface="Arial" panose="020B0604020202020204"/>
                <a:sym typeface="Arial" panose="020B0604020202020204"/>
              </a:rPr>
              <a:t>UI updates:</a:t>
            </a:r>
            <a:r>
              <a:rPr lang="en-US" sz="1100">
                <a:solidFill>
                  <a:srgbClr val="1F1F1F"/>
                </a:solidFill>
                <a:latin typeface="Arial" panose="020B0604020202020204"/>
                <a:ea typeface="Arial" panose="020B0604020202020204"/>
                <a:cs typeface="Arial" panose="020B0604020202020204"/>
                <a:sym typeface="Arial" panose="020B0604020202020204"/>
              </a:rPr>
              <a:t> Rebuild UI components based on the received data.</a:t>
            </a:r>
            <a:endParaRPr sz="1100">
              <a:solidFill>
                <a:srgbClr val="1F1F1F"/>
              </a:solidFill>
              <a:latin typeface="Arial" panose="020B0604020202020204"/>
              <a:ea typeface="Arial" panose="020B0604020202020204"/>
              <a:cs typeface="Arial" panose="020B0604020202020204"/>
              <a:sym typeface="Arial" panose="020B0604020202020204"/>
            </a:endParaRPr>
          </a:p>
          <a:p>
            <a:pPr marL="0" lvl="0" indent="0" algn="l" rtl="0">
              <a:spcBef>
                <a:spcPts val="1800"/>
              </a:spcBef>
              <a:spcAft>
                <a:spcPts val="0"/>
              </a:spcAft>
              <a:buClr>
                <a:schemeClr val="dk1"/>
              </a:buClr>
              <a:buSzPts val="1100"/>
              <a:buFont typeface="Calibri" panose="020F0502020204030204"/>
              <a:buNone/>
            </a:pPr>
            <a:endParaRPr sz="1100"/>
          </a:p>
        </p:txBody>
      </p:sp>
      <p:sp>
        <p:nvSpPr>
          <p:cNvPr id="170" name="Google Shape;170;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 name="Shape 15"/>
        <p:cNvGrpSpPr/>
        <p:nvPr/>
      </p:nvGrpSpPr>
      <p:grpSpPr>
        <a:xfrm>
          <a:off x="0" y="0"/>
          <a:ext cx="0" cy="0"/>
          <a:chOff x="0" y="0"/>
          <a:chExt cx="0" cy="0"/>
        </a:xfrm>
      </p:grpSpPr>
      <p:sp>
        <p:nvSpPr>
          <p:cNvPr id="16" name="Google Shape;16;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9" name="Shape 19"/>
        <p:cNvGrpSpPr/>
        <p:nvPr/>
      </p:nvGrpSpPr>
      <p:grpSpPr>
        <a:xfrm>
          <a:off x="0" y="0"/>
          <a:ext cx="0" cy="0"/>
          <a:chOff x="0" y="0"/>
          <a:chExt cx="0" cy="0"/>
        </a:xfrm>
      </p:grpSpPr>
      <p:sp>
        <p:nvSpPr>
          <p:cNvPr id="20" name="Google Shape;20;p13"/>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3"/>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8" name="Google Shape;28;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1" name="Shape 31"/>
        <p:cNvGrpSpPr/>
        <p:nvPr/>
      </p:nvGrpSpPr>
      <p:grpSpPr>
        <a:xfrm>
          <a:off x="0" y="0"/>
          <a:ext cx="0" cy="0"/>
          <a:chOff x="0" y="0"/>
          <a:chExt cx="0" cy="0"/>
        </a:xfrm>
      </p:grpSpPr>
      <p:sp>
        <p:nvSpPr>
          <p:cNvPr id="32" name="Google Shape;32;p15"/>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7" name="Shape 37"/>
        <p:cNvGrpSpPr/>
        <p:nvPr/>
      </p:nvGrpSpPr>
      <p:grpSpPr>
        <a:xfrm>
          <a:off x="0" y="0"/>
          <a:ext cx="0" cy="0"/>
          <a:chOff x="0" y="0"/>
          <a:chExt cx="0" cy="0"/>
        </a:xfrm>
      </p:grpSpPr>
      <p:sp>
        <p:nvSpPr>
          <p:cNvPr id="38" name="Google Shape;38;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16"/>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 name="Google Shape;41;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4" name="Shape 44"/>
        <p:cNvGrpSpPr/>
        <p:nvPr/>
      </p:nvGrpSpPr>
      <p:grpSpPr>
        <a:xfrm>
          <a:off x="0" y="0"/>
          <a:ext cx="0" cy="0"/>
          <a:chOff x="0" y="0"/>
          <a:chExt cx="0" cy="0"/>
        </a:xfrm>
      </p:grpSpPr>
      <p:sp>
        <p:nvSpPr>
          <p:cNvPr id="45" name="Google Shape;45;p17"/>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7"/>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7" name="Google Shape;47;p17"/>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17"/>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17"/>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3" name="Shape 53"/>
        <p:cNvGrpSpPr/>
        <p:nvPr/>
      </p:nvGrpSpPr>
      <p:grpSpPr>
        <a:xfrm>
          <a:off x="0" y="0"/>
          <a:ext cx="0" cy="0"/>
          <a:chOff x="0" y="0"/>
          <a:chExt cx="0" cy="0"/>
        </a:xfrm>
      </p:grpSpPr>
      <p:sp>
        <p:nvSpPr>
          <p:cNvPr id="54" name="Google Shape;54;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type="pic" idx="2"/>
          </p:nvPr>
        </p:nvSpPr>
        <p:spPr>
          <a:xfrm>
            <a:off x="5183188" y="987425"/>
            <a:ext cx="6172200" cy="4873625"/>
          </a:xfrm>
          <a:prstGeom prst="rect">
            <a:avLst/>
          </a:prstGeom>
          <a:noFill/>
          <a:ln>
            <a:noFill/>
          </a:ln>
        </p:spPr>
      </p:sp>
      <p:sp>
        <p:nvSpPr>
          <p:cNvPr id="68" name="Google Shape;68;p20"/>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pic>
        <p:nvPicPr>
          <p:cNvPr id="88" name="Google Shape;88;p1" descr="背景图案&#10;&#10;描述已自动生成"/>
          <p:cNvPicPr preferRelativeResize="0"/>
          <p:nvPr/>
        </p:nvPicPr>
        <p:blipFill rotWithShape="1">
          <a:blip r:embed="rId1">
            <a:alphaModFix amt="50000"/>
          </a:blip>
          <a:srcRect r="16072" b="16072"/>
          <a:stretch>
            <a:fillRect/>
          </a:stretch>
        </p:blipFill>
        <p:spPr>
          <a:xfrm>
            <a:off x="0" y="0"/>
            <a:ext cx="12192000" cy="6858000"/>
          </a:xfrm>
          <a:prstGeom prst="rect">
            <a:avLst/>
          </a:prstGeom>
          <a:noFill/>
          <a:ln>
            <a:noFill/>
          </a:ln>
        </p:spPr>
      </p:pic>
      <p:sp>
        <p:nvSpPr>
          <p:cNvPr id="89" name="Google Shape;89;p1"/>
          <p:cNvSpPr/>
          <p:nvPr/>
        </p:nvSpPr>
        <p:spPr>
          <a:xfrm rot="10800000">
            <a:off x="458349" y="4884229"/>
            <a:ext cx="1391480" cy="1391480"/>
          </a:xfrm>
          <a:custGeom>
            <a:avLst/>
            <a:gdLst/>
            <a:ahLst/>
            <a:cxnLst/>
            <a:rect l="l" t="t" r="r" b="b"/>
            <a:pathLst>
              <a:path w="3274070" h="3274070" extrusionOk="0">
                <a:moveTo>
                  <a:pt x="1637035" y="0"/>
                </a:moveTo>
                <a:lnTo>
                  <a:pt x="1702763" y="3319"/>
                </a:lnTo>
                <a:lnTo>
                  <a:pt x="3274070" y="3319"/>
                </a:lnTo>
                <a:lnTo>
                  <a:pt x="3274070" y="1607613"/>
                </a:lnTo>
                <a:lnTo>
                  <a:pt x="3272585" y="1607613"/>
                </a:lnTo>
                <a:lnTo>
                  <a:pt x="3274070" y="1637035"/>
                </a:lnTo>
                <a:cubicBezTo>
                  <a:pt x="3274070" y="2541144"/>
                  <a:pt x="2541144" y="3274070"/>
                  <a:pt x="1637035" y="3274070"/>
                </a:cubicBezTo>
                <a:cubicBezTo>
                  <a:pt x="732926" y="3274070"/>
                  <a:pt x="0" y="2541144"/>
                  <a:pt x="0" y="1637035"/>
                </a:cubicBezTo>
                <a:cubicBezTo>
                  <a:pt x="0" y="732926"/>
                  <a:pt x="732926" y="0"/>
                  <a:pt x="1637035" y="0"/>
                </a:cubicBezTo>
                <a:close/>
              </a:path>
            </a:pathLst>
          </a:custGeom>
          <a:noFill/>
          <a:ln w="152400" cap="flat" cmpd="sng">
            <a:solidFill>
              <a:srgbClr val="C0CFF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panose="020F050202020403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0" name="Google Shape;90;p1"/>
          <p:cNvSpPr txBox="1"/>
          <p:nvPr/>
        </p:nvSpPr>
        <p:spPr>
          <a:xfrm>
            <a:off x="229525" y="1831898"/>
            <a:ext cx="6875700" cy="4563600"/>
          </a:xfrm>
          <a:prstGeom prst="rect">
            <a:avLst/>
          </a:prstGeom>
          <a:noFill/>
          <a:ln>
            <a:noFill/>
          </a:ln>
        </p:spPr>
        <p:txBody>
          <a:bodyPr spcFirstLastPara="1" wrap="square" lIns="0" tIns="0" rIns="0" bIns="0" anchor="t" anchorCtr="0">
            <a:noAutofit/>
          </a:bodyPr>
          <a:lstStyle/>
          <a:p>
            <a:pPr marL="342900" marR="0" lvl="0" indent="-171450" algn="just" rtl="0">
              <a:spcBef>
                <a:spcPts val="0"/>
              </a:spcBef>
              <a:spcAft>
                <a:spcPts val="0"/>
              </a:spcAft>
              <a:buClr>
                <a:schemeClr val="dk1"/>
              </a:buClr>
              <a:buSzPts val="2700"/>
              <a:buFont typeface="Noto Sans Symbols"/>
              <a:buNone/>
            </a:pPr>
            <a:endParaRPr sz="27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1" name="Google Shape;91;p1" descr="Aitrich Logo-02"/>
          <p:cNvPicPr preferRelativeResize="0"/>
          <p:nvPr/>
        </p:nvPicPr>
        <p:blipFill rotWithShape="1">
          <a:blip r:embed="rId2"/>
          <a:srcRect/>
          <a:stretch>
            <a:fillRect/>
          </a:stretch>
        </p:blipFill>
        <p:spPr>
          <a:xfrm>
            <a:off x="10704195" y="6021705"/>
            <a:ext cx="1343310" cy="1007998"/>
          </a:xfrm>
          <a:prstGeom prst="rect">
            <a:avLst/>
          </a:prstGeom>
          <a:noFill/>
          <a:ln>
            <a:noFill/>
          </a:ln>
        </p:spPr>
      </p:pic>
      <p:sp>
        <p:nvSpPr>
          <p:cNvPr id="92" name="Google Shape;92;p1"/>
          <p:cNvSpPr txBox="1"/>
          <p:nvPr/>
        </p:nvSpPr>
        <p:spPr>
          <a:xfrm>
            <a:off x="1190625" y="1476375"/>
            <a:ext cx="10248900" cy="2122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0" i="0" u="none" strike="noStrike" cap="none">
                <a:solidFill>
                  <a:schemeClr val="dk1"/>
                </a:solidFill>
                <a:latin typeface="Calibri" panose="020F0502020204030204"/>
                <a:ea typeface="Calibri" panose="020F0502020204030204"/>
                <a:cs typeface="Calibri" panose="020F0502020204030204"/>
                <a:sym typeface="Calibri" panose="020F0502020204030204"/>
              </a:rPr>
              <a:t>Bridging the Gap: Connecting Flutter Apps to the Backend</a:t>
            </a:r>
            <a:endParaRPr sz="66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 name="Google Shape;93;p1"/>
          <p:cNvSpPr txBox="1"/>
          <p:nvPr/>
        </p:nvSpPr>
        <p:spPr>
          <a:xfrm>
            <a:off x="1849755" y="4229735"/>
            <a:ext cx="9323700" cy="82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A practical guide to seamless data exchange and robust app functionality​</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pic>
        <p:nvPicPr>
          <p:cNvPr id="184" name="Google Shape;184;p10" descr="背景图案&#10;&#10;描述已自动生成"/>
          <p:cNvPicPr preferRelativeResize="0"/>
          <p:nvPr/>
        </p:nvPicPr>
        <p:blipFill rotWithShape="1">
          <a:blip r:embed="rId1">
            <a:alphaModFix amt="50000"/>
          </a:blip>
          <a:srcRect r="16075" b="16075"/>
          <a:stretch>
            <a:fillRect/>
          </a:stretch>
        </p:blipFill>
        <p:spPr>
          <a:xfrm>
            <a:off x="0" y="0"/>
            <a:ext cx="12192000" cy="6858001"/>
          </a:xfrm>
          <a:prstGeom prst="rect">
            <a:avLst/>
          </a:prstGeom>
          <a:noFill/>
          <a:ln>
            <a:noFill/>
          </a:ln>
        </p:spPr>
      </p:pic>
      <p:pic>
        <p:nvPicPr>
          <p:cNvPr id="185" name="Google Shape;185;p10" descr="Aitrich Logo-02"/>
          <p:cNvPicPr preferRelativeResize="0"/>
          <p:nvPr/>
        </p:nvPicPr>
        <p:blipFill rotWithShape="1">
          <a:blip r:embed="rId2"/>
          <a:srcRect/>
          <a:stretch>
            <a:fillRect/>
          </a:stretch>
        </p:blipFill>
        <p:spPr>
          <a:xfrm>
            <a:off x="10704195" y="6021705"/>
            <a:ext cx="1343312" cy="1008000"/>
          </a:xfrm>
          <a:prstGeom prst="rect">
            <a:avLst/>
          </a:prstGeom>
          <a:noFill/>
          <a:ln>
            <a:noFill/>
          </a:ln>
        </p:spPr>
      </p:pic>
      <p:sp>
        <p:nvSpPr>
          <p:cNvPr id="186" name="Google Shape;186;p10"/>
          <p:cNvSpPr txBox="1"/>
          <p:nvPr/>
        </p:nvSpPr>
        <p:spPr>
          <a:xfrm>
            <a:off x="-31115" y="203835"/>
            <a:ext cx="12223115" cy="14763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alibri" panose="020F0502020204030204"/>
                <a:ea typeface="Calibri" panose="020F0502020204030204"/>
                <a:cs typeface="Calibri" panose="020F0502020204030204"/>
                <a:sym typeface="Calibri" panose="020F0502020204030204"/>
              </a:rPr>
              <a:t>Security considerations for backend integration​</a:t>
            </a:r>
            <a:endParaRPr sz="3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10"/>
          <p:cNvSpPr/>
          <p:nvPr/>
        </p:nvSpPr>
        <p:spPr>
          <a:xfrm>
            <a:off x="7108025" y="2279400"/>
            <a:ext cx="4795500" cy="3143100"/>
          </a:xfrm>
          <a:prstGeom prst="roundRect">
            <a:avLst>
              <a:gd name="adj" fmla="val 16667"/>
            </a:avLst>
          </a:prstGeom>
          <a:solidFill>
            <a:srgbClr val="C4E0B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2400"/>
              <a:buFont typeface="Arial" panose="020B0604020202020204"/>
              <a:buChar char="•"/>
            </a:pPr>
            <a:r>
              <a:rPr lang="en-US" sz="2400">
                <a:solidFill>
                  <a:schemeClr val="dk1"/>
                </a:solidFill>
                <a:latin typeface="Calibri" panose="020F0502020204030204"/>
                <a:ea typeface="Calibri" panose="020F0502020204030204"/>
                <a:cs typeface="Calibri" panose="020F0502020204030204"/>
                <a:sym typeface="Calibri" panose="020F0502020204030204"/>
              </a:rPr>
              <a:t>Secure data transmission with HTTPS​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33350" algn="ctr" rtl="0">
              <a:spcBef>
                <a:spcPts val="0"/>
              </a:spcBef>
              <a:spcAft>
                <a:spcPts val="0"/>
              </a:spcAft>
              <a:buClr>
                <a:schemeClr val="dk1"/>
              </a:buClr>
              <a:buSzPts val="2400"/>
              <a:buFont typeface="Arial" panose="020B0604020202020204"/>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400"/>
              <a:buFont typeface="Arial" panose="020B0604020202020204"/>
              <a:buChar char="•"/>
            </a:pPr>
            <a:r>
              <a:rPr lang="en-US" sz="2400">
                <a:solidFill>
                  <a:schemeClr val="dk1"/>
                </a:solidFill>
                <a:latin typeface="Calibri" panose="020F0502020204030204"/>
                <a:ea typeface="Calibri" panose="020F0502020204030204"/>
                <a:cs typeface="Calibri" panose="020F0502020204030204"/>
                <a:sym typeface="Calibri" panose="020F0502020204030204"/>
              </a:rPr>
              <a:t>User authentication and authorization best practices​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33350" algn="l" rtl="0">
              <a:spcBef>
                <a:spcPts val="0"/>
              </a:spcBef>
              <a:spcAft>
                <a:spcPts val="0"/>
              </a:spcAft>
              <a:buClr>
                <a:schemeClr val="dk1"/>
              </a:buClr>
              <a:buSzPts val="2400"/>
              <a:buFont typeface="Arial" panose="020B0604020202020204"/>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400"/>
              <a:buFont typeface="Arial" panose="020B0604020202020204"/>
              <a:buChar char="•"/>
            </a:pPr>
            <a:r>
              <a:rPr lang="en-US" sz="2400">
                <a:solidFill>
                  <a:schemeClr val="dk1"/>
                </a:solidFill>
                <a:latin typeface="Calibri" panose="020F0502020204030204"/>
                <a:ea typeface="Calibri" panose="020F0502020204030204"/>
                <a:cs typeface="Calibri" panose="020F0502020204030204"/>
                <a:sym typeface="Calibri" panose="020F0502020204030204"/>
              </a:rPr>
              <a:t>Error handling and data validation</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88" name="Google Shape;188;p10"/>
          <p:cNvPicPr preferRelativeResize="0"/>
          <p:nvPr/>
        </p:nvPicPr>
        <p:blipFill rotWithShape="1">
          <a:blip r:embed="rId3"/>
          <a:srcRect l="8226" t="12107" r="5633" b="7012"/>
          <a:stretch>
            <a:fillRect/>
          </a:stretch>
        </p:blipFill>
        <p:spPr>
          <a:xfrm>
            <a:off x="464350" y="2161000"/>
            <a:ext cx="6273948" cy="35897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500"/>
                                        <p:tgtEl>
                                          <p:spTgt spid="1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animEffect transition="in" filter="fade">
                                      <p:cBhvr>
                                        <p:cTn id="12"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2" descr="背景图案&#10;&#10;描述已自动生成"/>
          <p:cNvPicPr preferRelativeResize="0"/>
          <p:nvPr/>
        </p:nvPicPr>
        <p:blipFill rotWithShape="1">
          <a:blip r:embed="rId1">
            <a:alphaModFix amt="50000"/>
          </a:blip>
          <a:srcRect r="16075" b="16075"/>
          <a:stretch>
            <a:fillRect/>
          </a:stretch>
        </p:blipFill>
        <p:spPr>
          <a:xfrm>
            <a:off x="0" y="0"/>
            <a:ext cx="12192000" cy="6858001"/>
          </a:xfrm>
          <a:prstGeom prst="rect">
            <a:avLst/>
          </a:prstGeom>
          <a:noFill/>
          <a:ln>
            <a:noFill/>
          </a:ln>
        </p:spPr>
      </p:pic>
      <p:pic>
        <p:nvPicPr>
          <p:cNvPr id="99" name="Google Shape;99;p2" descr="Aitrich Logo-02"/>
          <p:cNvPicPr preferRelativeResize="0"/>
          <p:nvPr/>
        </p:nvPicPr>
        <p:blipFill rotWithShape="1">
          <a:blip r:embed="rId2"/>
          <a:srcRect/>
          <a:stretch>
            <a:fillRect/>
          </a:stretch>
        </p:blipFill>
        <p:spPr>
          <a:xfrm>
            <a:off x="10704195" y="6021705"/>
            <a:ext cx="1343312" cy="1008000"/>
          </a:xfrm>
          <a:prstGeom prst="rect">
            <a:avLst/>
          </a:prstGeom>
          <a:noFill/>
          <a:ln>
            <a:noFill/>
          </a:ln>
        </p:spPr>
      </p:pic>
      <p:sp>
        <p:nvSpPr>
          <p:cNvPr id="100" name="Google Shape;100;p2"/>
          <p:cNvSpPr txBox="1"/>
          <p:nvPr/>
        </p:nvSpPr>
        <p:spPr>
          <a:xfrm>
            <a:off x="0" y="123825"/>
            <a:ext cx="12192000" cy="52197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Networking in Flutter: Laying the Foundation​</a:t>
            </a:r>
            <a:endParaRPr sz="2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 name="Google Shape;101;p2"/>
          <p:cNvSpPr/>
          <p:nvPr/>
        </p:nvSpPr>
        <p:spPr>
          <a:xfrm>
            <a:off x="5514975" y="900430"/>
            <a:ext cx="6325870" cy="1775460"/>
          </a:xfrm>
          <a:prstGeom prst="roundRect">
            <a:avLst>
              <a:gd name="adj" fmla="val 16667"/>
            </a:avLst>
          </a:prstGeom>
          <a:solidFill>
            <a:srgbClr val="FFDBC3"/>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Overview of networking concepts and tools in Flutter​</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1600"/>
              <a:buFont typeface="Arial" panose="020B0604020202020204"/>
              <a:buChar char="•"/>
            </a:pPr>
            <a:r>
              <a:rPr lang="en-US" sz="1600">
                <a:solidFill>
                  <a:schemeClr val="dk1"/>
                </a:solidFill>
                <a:latin typeface="Arial" panose="020B0604020202020204"/>
                <a:ea typeface="Arial" panose="020B0604020202020204"/>
                <a:cs typeface="Arial" panose="020B0604020202020204"/>
                <a:sym typeface="Arial" panose="020B0604020202020204"/>
              </a:rPr>
              <a:t>HTTP protocol and its role in mobile app communication​</a:t>
            </a:r>
            <a:endParaRPr sz="1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0"/>
              </a:spcBef>
              <a:spcAft>
                <a:spcPts val="0"/>
              </a:spcAft>
              <a:buClr>
                <a:schemeClr val="dk1"/>
              </a:buClr>
              <a:buSzPts val="1600"/>
              <a:buFont typeface="Arial" panose="020B0604020202020204"/>
              <a:buChar char="•"/>
            </a:pPr>
            <a:r>
              <a:rPr lang="en-US" sz="1600">
                <a:solidFill>
                  <a:schemeClr val="dk1"/>
                </a:solidFill>
                <a:latin typeface="Arial" panose="020B0604020202020204"/>
                <a:ea typeface="Arial" panose="020B0604020202020204"/>
                <a:cs typeface="Arial" panose="020B0604020202020204"/>
                <a:sym typeface="Arial" panose="020B0604020202020204"/>
              </a:rPr>
              <a:t>Introducing the http package for making HTTP requests​</a:t>
            </a:r>
            <a:endParaRPr sz="1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0"/>
              </a:spcBef>
              <a:spcAft>
                <a:spcPts val="0"/>
              </a:spcAft>
              <a:buClr>
                <a:schemeClr val="dk1"/>
              </a:buClr>
              <a:buSzPts val="1600"/>
              <a:buFont typeface="Arial" panose="020B0604020202020204"/>
              <a:buChar char="•"/>
            </a:pPr>
            <a:r>
              <a:rPr lang="en-US" sz="1600">
                <a:solidFill>
                  <a:schemeClr val="dk1"/>
                </a:solidFill>
                <a:latin typeface="Arial" panose="020B0604020202020204"/>
                <a:ea typeface="Arial" panose="020B0604020202020204"/>
                <a:cs typeface="Arial" panose="020B0604020202020204"/>
                <a:sym typeface="Arial" panose="020B0604020202020204"/>
              </a:rPr>
              <a:t>Understanding Futures and async/await for asynchronous networking​</a:t>
            </a:r>
            <a:endParaRPr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02;p2"/>
          <p:cNvSpPr/>
          <p:nvPr/>
        </p:nvSpPr>
        <p:spPr>
          <a:xfrm>
            <a:off x="4688205" y="2817495"/>
            <a:ext cx="6325870" cy="1804035"/>
          </a:xfrm>
          <a:prstGeom prst="roundRect">
            <a:avLst>
              <a:gd name="adj" fmla="val 16667"/>
            </a:avLst>
          </a:prstGeom>
          <a:solidFill>
            <a:srgbClr val="ADB0D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Making HTTP requests with the http package</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Constructing basic GET, POST, PUT, and DELETE requests​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Sending headers and data along with requests​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Handling different HTTP response codes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3780790" y="4763135"/>
            <a:ext cx="6746875" cy="1898650"/>
          </a:xfrm>
          <a:prstGeom prst="roundRect">
            <a:avLst>
              <a:gd name="adj" fmla="val 16667"/>
            </a:avLst>
          </a:prstGeom>
          <a:solidFill>
            <a:srgbClr val="8BC1A5"/>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Handling responses and errors gracefully</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Parsing JSON responses into Dart objects​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Dealing with network errors and timeouts​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Implementing responsive UI based on network outcomes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4" name="Google Shape;104;p2" descr="B05065_04_01-removebg-preview"/>
          <p:cNvPicPr preferRelativeResize="0"/>
          <p:nvPr/>
        </p:nvPicPr>
        <p:blipFill rotWithShape="1">
          <a:blip r:embed="rId3"/>
          <a:srcRect/>
          <a:stretch>
            <a:fillRect/>
          </a:stretch>
        </p:blipFill>
        <p:spPr>
          <a:xfrm>
            <a:off x="5" y="1786425"/>
            <a:ext cx="4653280" cy="31000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fade">
                                      <p:cBhvr>
                                        <p:cTn id="22" dur="5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fade">
                                      <p:cBhvr>
                                        <p:cTn id="27" dur="5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pic>
        <p:nvPicPr>
          <p:cNvPr id="109" name="Google Shape;109;p3" descr="背景图案&#10;&#10;描述已自动生成"/>
          <p:cNvPicPr preferRelativeResize="0"/>
          <p:nvPr/>
        </p:nvPicPr>
        <p:blipFill rotWithShape="1">
          <a:blip r:embed="rId1">
            <a:alphaModFix amt="50000"/>
          </a:blip>
          <a:srcRect r="16075" b="16075"/>
          <a:stretch>
            <a:fillRect/>
          </a:stretch>
        </p:blipFill>
        <p:spPr>
          <a:xfrm>
            <a:off x="0" y="0"/>
            <a:ext cx="12192000" cy="6858001"/>
          </a:xfrm>
          <a:prstGeom prst="rect">
            <a:avLst/>
          </a:prstGeom>
          <a:noFill/>
          <a:ln>
            <a:noFill/>
          </a:ln>
        </p:spPr>
      </p:pic>
      <p:pic>
        <p:nvPicPr>
          <p:cNvPr id="110" name="Google Shape;110;p3" descr="Aitrich Logo-02"/>
          <p:cNvPicPr preferRelativeResize="0"/>
          <p:nvPr/>
        </p:nvPicPr>
        <p:blipFill rotWithShape="1">
          <a:blip r:embed="rId2"/>
          <a:srcRect/>
          <a:stretch>
            <a:fillRect/>
          </a:stretch>
        </p:blipFill>
        <p:spPr>
          <a:xfrm>
            <a:off x="10704195" y="6021705"/>
            <a:ext cx="1343312" cy="1008000"/>
          </a:xfrm>
          <a:prstGeom prst="rect">
            <a:avLst/>
          </a:prstGeom>
          <a:noFill/>
          <a:ln>
            <a:noFill/>
          </a:ln>
        </p:spPr>
      </p:pic>
      <p:sp>
        <p:nvSpPr>
          <p:cNvPr id="111" name="Google Shape;111;p3"/>
          <p:cNvSpPr txBox="1"/>
          <p:nvPr/>
        </p:nvSpPr>
        <p:spPr>
          <a:xfrm>
            <a:off x="0" y="15240"/>
            <a:ext cx="12254100" cy="1108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a:solidFill>
                  <a:schemeClr val="dk1"/>
                </a:solidFill>
                <a:latin typeface="Calibri" panose="020F0502020204030204"/>
                <a:ea typeface="Calibri" panose="020F0502020204030204"/>
                <a:cs typeface="Calibri" panose="020F0502020204030204"/>
                <a:sym typeface="Calibri" panose="020F0502020204030204"/>
              </a:rPr>
              <a:t>          </a:t>
            </a:r>
            <a:r>
              <a:rPr lang="en-US" sz="6600">
                <a:solidFill>
                  <a:schemeClr val="dk1"/>
                </a:solidFill>
                <a:latin typeface="Calibri" panose="020F0502020204030204"/>
                <a:ea typeface="Calibri" panose="020F0502020204030204"/>
                <a:cs typeface="Calibri" panose="020F0502020204030204"/>
                <a:sym typeface="Calibri" panose="020F0502020204030204"/>
              </a:rPr>
              <a:t>Api Methods​</a:t>
            </a:r>
            <a:endParaRPr sz="66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 name="Google Shape;112;p3"/>
          <p:cNvSpPr txBox="1"/>
          <p:nvPr/>
        </p:nvSpPr>
        <p:spPr>
          <a:xfrm>
            <a:off x="5663565" y="1961515"/>
            <a:ext cx="6226810" cy="46075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Arial" panose="020B0604020202020204"/>
              <a:buChar char="•"/>
            </a:pPr>
            <a:r>
              <a:rPr lang="en-US" sz="2800">
                <a:solidFill>
                  <a:schemeClr val="dk1"/>
                </a:solidFill>
                <a:latin typeface="Calibri" panose="020F0502020204030204"/>
                <a:ea typeface="Calibri" panose="020F0502020204030204"/>
                <a:cs typeface="Calibri" panose="020F0502020204030204"/>
                <a:sym typeface="Calibri" panose="020F0502020204030204"/>
              </a:rPr>
              <a:t>GET: Retrieve data, safe and reversible.​</a:t>
            </a: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165100" algn="l" rtl="0">
              <a:spcBef>
                <a:spcPts val="0"/>
              </a:spcBef>
              <a:spcAft>
                <a:spcPts val="0"/>
              </a:spcAft>
              <a:buClr>
                <a:schemeClr val="dk1"/>
              </a:buClr>
              <a:buSzPts val="2800"/>
              <a:buFont typeface="Arial" panose="020B0604020202020204"/>
              <a:buNone/>
            </a:pP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800"/>
              <a:buFont typeface="Arial" panose="020B0604020202020204"/>
              <a:buChar char="•"/>
            </a:pPr>
            <a:r>
              <a:rPr lang="en-US" sz="2800">
                <a:solidFill>
                  <a:schemeClr val="dk1"/>
                </a:solidFill>
                <a:latin typeface="Calibri" panose="020F0502020204030204"/>
                <a:ea typeface="Calibri" panose="020F0502020204030204"/>
                <a:cs typeface="Calibri" panose="020F0502020204030204"/>
                <a:sym typeface="Calibri" panose="020F0502020204030204"/>
              </a:rPr>
              <a:t>POST: Submit data for processing, not reversible.</a:t>
            </a: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165100" algn="l" rtl="0">
              <a:spcBef>
                <a:spcPts val="0"/>
              </a:spcBef>
              <a:spcAft>
                <a:spcPts val="0"/>
              </a:spcAft>
              <a:buClr>
                <a:schemeClr val="dk1"/>
              </a:buClr>
              <a:buSzPts val="2800"/>
              <a:buFont typeface="Arial" panose="020B0604020202020204"/>
              <a:buNone/>
            </a:pP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800"/>
              <a:buFont typeface="Arial" panose="020B0604020202020204"/>
              <a:buChar char="•"/>
            </a:pPr>
            <a:r>
              <a:rPr lang="en-US" sz="2800">
                <a:solidFill>
                  <a:schemeClr val="dk1"/>
                </a:solidFill>
                <a:latin typeface="Calibri" panose="020F0502020204030204"/>
                <a:ea typeface="Calibri" panose="020F0502020204030204"/>
                <a:cs typeface="Calibri" panose="020F0502020204030204"/>
                <a:sym typeface="Calibri" panose="020F0502020204030204"/>
              </a:rPr>
              <a:t>PUT: Update or create a resource, reversible.​</a:t>
            </a: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165100" algn="l" rtl="0">
              <a:spcBef>
                <a:spcPts val="0"/>
              </a:spcBef>
              <a:spcAft>
                <a:spcPts val="0"/>
              </a:spcAft>
              <a:buClr>
                <a:schemeClr val="dk1"/>
              </a:buClr>
              <a:buSzPts val="2800"/>
              <a:buFont typeface="Arial" panose="020B0604020202020204"/>
              <a:buNone/>
            </a:pP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dk1"/>
              </a:buClr>
              <a:buSzPts val="2800"/>
              <a:buFont typeface="Arial" panose="020B0604020202020204"/>
              <a:buChar char="•"/>
            </a:pPr>
            <a:r>
              <a:rPr lang="en-US" sz="2800">
                <a:solidFill>
                  <a:schemeClr val="dk1"/>
                </a:solidFill>
                <a:latin typeface="Calibri" panose="020F0502020204030204"/>
                <a:ea typeface="Calibri" panose="020F0502020204030204"/>
                <a:cs typeface="Calibri" panose="020F0502020204030204"/>
                <a:sym typeface="Calibri" panose="020F0502020204030204"/>
              </a:rPr>
              <a:t>DELETE: Remove a resource, reversible.​</a:t>
            </a: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3" name="Google Shape;113;p3"/>
          <p:cNvPicPr preferRelativeResize="0"/>
          <p:nvPr/>
        </p:nvPicPr>
        <p:blipFill>
          <a:blip r:embed="rId3"/>
          <a:stretch>
            <a:fillRect/>
          </a:stretch>
        </p:blipFill>
        <p:spPr>
          <a:xfrm>
            <a:off x="241675" y="300525"/>
            <a:ext cx="4015950" cy="3033700"/>
          </a:xfrm>
          <a:prstGeom prst="rect">
            <a:avLst/>
          </a:prstGeom>
          <a:noFill/>
          <a:ln>
            <a:noFill/>
          </a:ln>
        </p:spPr>
      </p:pic>
      <p:pic>
        <p:nvPicPr>
          <p:cNvPr id="114" name="Google Shape;114;p3"/>
          <p:cNvPicPr preferRelativeResize="0"/>
          <p:nvPr/>
        </p:nvPicPr>
        <p:blipFill>
          <a:blip r:embed="rId4"/>
          <a:stretch>
            <a:fillRect/>
          </a:stretch>
        </p:blipFill>
        <p:spPr>
          <a:xfrm>
            <a:off x="241675" y="3463549"/>
            <a:ext cx="4015950" cy="3186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xEl>
                                              <p:pRg st="0" end="0"/>
                                            </p:txEl>
                                          </p:spTgt>
                                        </p:tgtEl>
                                        <p:attrNameLst>
                                          <p:attrName>style.visibility</p:attrName>
                                        </p:attrNameLst>
                                      </p:cBhvr>
                                      <p:to>
                                        <p:strVal val="visible"/>
                                      </p:to>
                                    </p:set>
                                    <p:animEffect transition="in" filter="fade">
                                      <p:cBhvr>
                                        <p:cTn id="12" dur="500"/>
                                        <p:tgtEl>
                                          <p:spTgt spid="1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xEl>
                                              <p:pRg st="1" end="1"/>
                                            </p:txEl>
                                          </p:spTgt>
                                        </p:tgtEl>
                                        <p:attrNameLst>
                                          <p:attrName>style.visibility</p:attrName>
                                        </p:attrNameLst>
                                      </p:cBhvr>
                                      <p:to>
                                        <p:strVal val="visible"/>
                                      </p:to>
                                    </p:set>
                                    <p:animEffect transition="in" filter="fade">
                                      <p:cBhvr>
                                        <p:cTn id="17" dur="500"/>
                                        <p:tgtEl>
                                          <p:spTgt spid="1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
                                            <p:txEl>
                                              <p:pRg st="2" end="2"/>
                                            </p:txEl>
                                          </p:spTgt>
                                        </p:tgtEl>
                                        <p:attrNameLst>
                                          <p:attrName>style.visibility</p:attrName>
                                        </p:attrNameLst>
                                      </p:cBhvr>
                                      <p:to>
                                        <p:strVal val="visible"/>
                                      </p:to>
                                    </p:set>
                                    <p:animEffect transition="in" filter="fade">
                                      <p:cBhvr>
                                        <p:cTn id="22" dur="500"/>
                                        <p:tgtEl>
                                          <p:spTgt spid="1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2">
                                            <p:txEl>
                                              <p:pRg st="3" end="3"/>
                                            </p:txEl>
                                          </p:spTgt>
                                        </p:tgtEl>
                                        <p:attrNameLst>
                                          <p:attrName>style.visibility</p:attrName>
                                        </p:attrNameLst>
                                      </p:cBhvr>
                                      <p:to>
                                        <p:strVal val="visible"/>
                                      </p:to>
                                    </p:set>
                                    <p:animEffect transition="in" filter="fade">
                                      <p:cBhvr>
                                        <p:cTn id="27" dur="500"/>
                                        <p:tgtEl>
                                          <p:spTgt spid="1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2">
                                            <p:txEl>
                                              <p:pRg st="4" end="4"/>
                                            </p:txEl>
                                          </p:spTgt>
                                        </p:tgtEl>
                                        <p:attrNameLst>
                                          <p:attrName>style.visibility</p:attrName>
                                        </p:attrNameLst>
                                      </p:cBhvr>
                                      <p:to>
                                        <p:strVal val="visible"/>
                                      </p:to>
                                    </p:set>
                                    <p:animEffect transition="in" filter="fade">
                                      <p:cBhvr>
                                        <p:cTn id="32" dur="500"/>
                                        <p:tgtEl>
                                          <p:spTgt spid="11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2">
                                            <p:txEl>
                                              <p:pRg st="5" end="5"/>
                                            </p:txEl>
                                          </p:spTgt>
                                        </p:tgtEl>
                                        <p:attrNameLst>
                                          <p:attrName>style.visibility</p:attrName>
                                        </p:attrNameLst>
                                      </p:cBhvr>
                                      <p:to>
                                        <p:strVal val="visible"/>
                                      </p:to>
                                    </p:set>
                                    <p:animEffect transition="in" filter="fade">
                                      <p:cBhvr>
                                        <p:cTn id="37" dur="500"/>
                                        <p:tgtEl>
                                          <p:spTgt spid="11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2">
                                            <p:txEl>
                                              <p:pRg st="6" end="6"/>
                                            </p:txEl>
                                          </p:spTgt>
                                        </p:tgtEl>
                                        <p:attrNameLst>
                                          <p:attrName>style.visibility</p:attrName>
                                        </p:attrNameLst>
                                      </p:cBhvr>
                                      <p:to>
                                        <p:strVal val="visible"/>
                                      </p:to>
                                    </p:set>
                                    <p:animEffect transition="in" filter="fade">
                                      <p:cBhvr>
                                        <p:cTn id="42" dur="500"/>
                                        <p:tgtEl>
                                          <p:spTgt spid="11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2">
                                            <p:txEl>
                                              <p:pRg st="7" end="7"/>
                                            </p:txEl>
                                          </p:spTgt>
                                        </p:tgtEl>
                                        <p:attrNameLst>
                                          <p:attrName>style.visibility</p:attrName>
                                        </p:attrNameLst>
                                      </p:cBhvr>
                                      <p:to>
                                        <p:strVal val="visible"/>
                                      </p:to>
                                    </p:set>
                                    <p:animEffect transition="in" filter="fade">
                                      <p:cBhvr>
                                        <p:cTn id="47" dur="500"/>
                                        <p:tgtEl>
                                          <p:spTgt spid="112">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pic>
        <p:nvPicPr>
          <p:cNvPr id="119" name="Google Shape;119;p4" descr="背景图案&#10;&#10;描述已自动生成"/>
          <p:cNvPicPr preferRelativeResize="0"/>
          <p:nvPr/>
        </p:nvPicPr>
        <p:blipFill rotWithShape="1">
          <a:blip r:embed="rId1">
            <a:alphaModFix amt="50000"/>
          </a:blip>
          <a:srcRect r="16075" b="16075"/>
          <a:stretch>
            <a:fillRect/>
          </a:stretch>
        </p:blipFill>
        <p:spPr>
          <a:xfrm>
            <a:off x="0" y="0"/>
            <a:ext cx="12192000" cy="6858001"/>
          </a:xfrm>
          <a:prstGeom prst="rect">
            <a:avLst/>
          </a:prstGeom>
          <a:noFill/>
          <a:ln>
            <a:noFill/>
          </a:ln>
        </p:spPr>
      </p:pic>
      <p:pic>
        <p:nvPicPr>
          <p:cNvPr id="120" name="Google Shape;120;p4" descr="Aitrich Logo-02"/>
          <p:cNvPicPr preferRelativeResize="0"/>
          <p:nvPr/>
        </p:nvPicPr>
        <p:blipFill rotWithShape="1">
          <a:blip r:embed="rId2"/>
          <a:srcRect/>
          <a:stretch>
            <a:fillRect/>
          </a:stretch>
        </p:blipFill>
        <p:spPr>
          <a:xfrm>
            <a:off x="10704195" y="6021705"/>
            <a:ext cx="1343312" cy="1008000"/>
          </a:xfrm>
          <a:prstGeom prst="rect">
            <a:avLst/>
          </a:prstGeom>
          <a:noFill/>
          <a:ln>
            <a:noFill/>
          </a:ln>
        </p:spPr>
      </p:pic>
      <p:sp>
        <p:nvSpPr>
          <p:cNvPr id="121" name="Google Shape;121;p4"/>
          <p:cNvSpPr txBox="1"/>
          <p:nvPr/>
        </p:nvSpPr>
        <p:spPr>
          <a:xfrm>
            <a:off x="-15875" y="-31115"/>
            <a:ext cx="12207240" cy="52197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panose="020F0502020204030204"/>
                <a:ea typeface="Calibri" panose="020F0502020204030204"/>
                <a:cs typeface="Calibri" panose="020F0502020204030204"/>
                <a:sym typeface="Calibri" panose="020F0502020204030204"/>
              </a:rPr>
              <a:t>REST API Integration: Unlocking Data Potential​</a:t>
            </a: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2" name="Google Shape;122;p4"/>
          <p:cNvSpPr/>
          <p:nvPr/>
        </p:nvSpPr>
        <p:spPr>
          <a:xfrm>
            <a:off x="328295" y="972185"/>
            <a:ext cx="5993130" cy="1522095"/>
          </a:xfrm>
          <a:prstGeom prst="round2DiagRect">
            <a:avLst>
              <a:gd name="adj1" fmla="val 16667"/>
              <a:gd name="adj2" fmla="val 0"/>
            </a:avLst>
          </a:prstGeom>
          <a:solidFill>
            <a:srgbClr val="9DC9D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Introduction to RESTful APIs and their working principles​</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Understanding endpoints, resources, and representations​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Common HTTP verbs used in API interactions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3" name="Google Shape;123;p4"/>
          <p:cNvSpPr/>
          <p:nvPr/>
        </p:nvSpPr>
        <p:spPr>
          <a:xfrm>
            <a:off x="313055" y="2823210"/>
            <a:ext cx="5993765" cy="1648460"/>
          </a:xfrm>
          <a:prstGeom prst="round2DiagRect">
            <a:avLst>
              <a:gd name="adj1" fmla="val 16667"/>
              <a:gd name="adj2" fmla="val 0"/>
            </a:avLst>
          </a:prstGeom>
          <a:solidFill>
            <a:srgbClr val="ADB0D7"/>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Fetching data from REST APIs using GET requests​</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Calling API endpoints to retrieve data in JSON format​</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Processing and displaying retrieved data in the Flutter app​</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 name="Google Shape;124;p4"/>
          <p:cNvSpPr/>
          <p:nvPr/>
        </p:nvSpPr>
        <p:spPr>
          <a:xfrm>
            <a:off x="328295" y="4801235"/>
            <a:ext cx="5978525" cy="1701800"/>
          </a:xfrm>
          <a:prstGeom prst="round2DiagRect">
            <a:avLst>
              <a:gd name="adj1" fmla="val 16667"/>
              <a:gd name="adj2" fmla="val 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Creating and updating data with POST and PUT requests​</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71450" algn="l" rtl="0">
              <a:spcBef>
                <a:spcPts val="0"/>
              </a:spcBef>
              <a:spcAft>
                <a:spcPts val="0"/>
              </a:spcAft>
              <a:buClr>
                <a:schemeClr val="dk1"/>
              </a:buClr>
              <a:buSzPts val="1800"/>
              <a:buFont typeface="Arial" panose="020B060402020202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Sending structured data to the API for creation or modification​</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Handling success and error scenarios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5" name="Google Shape;125;p4" descr="1673976701839-removebg-preview"/>
          <p:cNvPicPr preferRelativeResize="0"/>
          <p:nvPr/>
        </p:nvPicPr>
        <p:blipFill rotWithShape="1">
          <a:blip r:embed="rId3"/>
          <a:srcRect/>
          <a:stretch>
            <a:fillRect/>
          </a:stretch>
        </p:blipFill>
        <p:spPr>
          <a:xfrm>
            <a:off x="6491605" y="1283335"/>
            <a:ext cx="4953000" cy="4562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fade">
                                      <p:cBhvr>
                                        <p:cTn id="7" dur="500"/>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500"/>
                                        <p:tgtEl>
                                          <p:spTgt spid="1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fade">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fade">
                                      <p:cBhvr>
                                        <p:cTn id="27"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pic>
        <p:nvPicPr>
          <p:cNvPr id="130" name="Google Shape;130;p5" descr="背景图案&#10;&#10;描述已自动生成"/>
          <p:cNvPicPr preferRelativeResize="0"/>
          <p:nvPr/>
        </p:nvPicPr>
        <p:blipFill rotWithShape="1">
          <a:blip r:embed="rId1">
            <a:alphaModFix amt="50000"/>
          </a:blip>
          <a:srcRect r="16075" b="16075"/>
          <a:stretch>
            <a:fillRect/>
          </a:stretch>
        </p:blipFill>
        <p:spPr>
          <a:xfrm>
            <a:off x="0" y="0"/>
            <a:ext cx="12192000" cy="6858001"/>
          </a:xfrm>
          <a:prstGeom prst="rect">
            <a:avLst/>
          </a:prstGeom>
          <a:noFill/>
          <a:ln>
            <a:noFill/>
          </a:ln>
        </p:spPr>
      </p:pic>
      <p:pic>
        <p:nvPicPr>
          <p:cNvPr id="131" name="Google Shape;131;p5" descr="Aitrich Logo-02"/>
          <p:cNvPicPr preferRelativeResize="0"/>
          <p:nvPr/>
        </p:nvPicPr>
        <p:blipFill rotWithShape="1">
          <a:blip r:embed="rId2"/>
          <a:srcRect/>
          <a:stretch>
            <a:fillRect/>
          </a:stretch>
        </p:blipFill>
        <p:spPr>
          <a:xfrm>
            <a:off x="10704195" y="6021705"/>
            <a:ext cx="1343312" cy="1008000"/>
          </a:xfrm>
          <a:prstGeom prst="rect">
            <a:avLst/>
          </a:prstGeom>
          <a:noFill/>
          <a:ln>
            <a:noFill/>
          </a:ln>
        </p:spPr>
      </p:pic>
      <p:sp>
        <p:nvSpPr>
          <p:cNvPr id="132" name="Google Shape;132;p5"/>
          <p:cNvSpPr txBox="1"/>
          <p:nvPr/>
        </p:nvSpPr>
        <p:spPr>
          <a:xfrm>
            <a:off x="30480" y="46355"/>
            <a:ext cx="12160885" cy="6451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panose="020F0502020204030204"/>
                <a:ea typeface="Calibri" panose="020F0502020204030204"/>
                <a:cs typeface="Calibri" panose="020F0502020204030204"/>
                <a:sym typeface="Calibri" panose="020F0502020204030204"/>
              </a:rPr>
              <a:t>JSON Mastery: Handling Data Exchange​</a:t>
            </a:r>
            <a:endParaRPr sz="3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 name="Google Shape;133;p5"/>
          <p:cNvSpPr/>
          <p:nvPr/>
        </p:nvSpPr>
        <p:spPr>
          <a:xfrm>
            <a:off x="6096000" y="894080"/>
            <a:ext cx="5845810" cy="1741805"/>
          </a:xfrm>
          <a:prstGeom prst="round2SameRect">
            <a:avLst>
              <a:gd name="adj1" fmla="val 16667"/>
              <a:gd name="adj2" fmla="val 0"/>
            </a:avLst>
          </a:prstGeom>
          <a:solidFill>
            <a:srgbClr val="FFDBC3"/>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Understanding JSON as the lingua franca of web data​</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Recognizing key-value pairs and nested structures​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Interpreting different data types in JSON</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 name="Google Shape;134;p5"/>
          <p:cNvSpPr/>
          <p:nvPr/>
        </p:nvSpPr>
        <p:spPr>
          <a:xfrm>
            <a:off x="5212715" y="2890520"/>
            <a:ext cx="5845810" cy="1741805"/>
          </a:xfrm>
          <a:prstGeom prst="round2SameRect">
            <a:avLst>
              <a:gd name="adj1" fmla="val 16667"/>
              <a:gd name="adj2" fmla="val 0"/>
            </a:avLst>
          </a:prstGeom>
          <a:solidFill>
            <a:srgbClr val="8BC1A5"/>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Parsing JSON responses into usable Dart objects​</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71450" algn="l" rtl="0">
              <a:spcBef>
                <a:spcPts val="0"/>
              </a:spcBef>
              <a:spcAft>
                <a:spcPts val="0"/>
              </a:spcAft>
              <a:buClr>
                <a:schemeClr val="dk1"/>
              </a:buClr>
              <a:buSzPts val="1800"/>
              <a:buFont typeface="Arial" panose="020B060402020202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Utilizing libraries like json_serializable for automatic parsing​</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Manually creating Dart objects from JSON data</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 name="Google Shape;135;p5"/>
          <p:cNvSpPr/>
          <p:nvPr/>
        </p:nvSpPr>
        <p:spPr>
          <a:xfrm>
            <a:off x="4553585" y="4886960"/>
            <a:ext cx="5845810" cy="1741805"/>
          </a:xfrm>
          <a:prstGeom prst="round2SameRect">
            <a:avLst>
              <a:gd name="adj1" fmla="val 16667"/>
              <a:gd name="adj2" fmla="val 0"/>
            </a:avLst>
          </a:prstGeom>
          <a:solidFill>
            <a:srgbClr val="BCBEEA"/>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Encoding Dart objects into JSON for transmission​</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Converting complex Dart objects into JSON format​</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Sending serialized JSON data to the API</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6" name="Google Shape;136;p5" descr="image-removebg-preview"/>
          <p:cNvPicPr preferRelativeResize="0"/>
          <p:nvPr/>
        </p:nvPicPr>
        <p:blipFill rotWithShape="1">
          <a:blip r:embed="rId3"/>
          <a:srcRect/>
          <a:stretch>
            <a:fillRect/>
          </a:stretch>
        </p:blipFill>
        <p:spPr>
          <a:xfrm>
            <a:off x="746760" y="1552575"/>
            <a:ext cx="4324350" cy="3752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fade">
                                      <p:cBhvr>
                                        <p:cTn id="22" dur="5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fade">
                                      <p:cBhvr>
                                        <p:cTn id="27" dur="5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pic>
        <p:nvPicPr>
          <p:cNvPr id="141" name="Google Shape;141;p6" descr="背景图案&#10;&#10;描述已自动生成"/>
          <p:cNvPicPr preferRelativeResize="0"/>
          <p:nvPr/>
        </p:nvPicPr>
        <p:blipFill rotWithShape="1">
          <a:blip r:embed="rId1">
            <a:alphaModFix amt="50000"/>
          </a:blip>
          <a:srcRect r="16075" b="16075"/>
          <a:stretch>
            <a:fillRect/>
          </a:stretch>
        </p:blipFill>
        <p:spPr>
          <a:xfrm>
            <a:off x="0" y="0"/>
            <a:ext cx="12192000" cy="6858001"/>
          </a:xfrm>
          <a:prstGeom prst="rect">
            <a:avLst/>
          </a:prstGeom>
          <a:noFill/>
          <a:ln>
            <a:noFill/>
          </a:ln>
        </p:spPr>
      </p:pic>
      <p:pic>
        <p:nvPicPr>
          <p:cNvPr id="142" name="Google Shape;142;p6" descr="Aitrich Logo-02"/>
          <p:cNvPicPr preferRelativeResize="0"/>
          <p:nvPr/>
        </p:nvPicPr>
        <p:blipFill rotWithShape="1">
          <a:blip r:embed="rId2"/>
          <a:srcRect/>
          <a:stretch>
            <a:fillRect/>
          </a:stretch>
        </p:blipFill>
        <p:spPr>
          <a:xfrm>
            <a:off x="10704195" y="6021705"/>
            <a:ext cx="1343312" cy="1008000"/>
          </a:xfrm>
          <a:prstGeom prst="rect">
            <a:avLst/>
          </a:prstGeom>
          <a:noFill/>
          <a:ln>
            <a:noFill/>
          </a:ln>
        </p:spPr>
      </p:pic>
      <p:sp>
        <p:nvSpPr>
          <p:cNvPr id="143" name="Google Shape;143;p6"/>
          <p:cNvSpPr txBox="1"/>
          <p:nvPr/>
        </p:nvSpPr>
        <p:spPr>
          <a:xfrm>
            <a:off x="-635" y="635"/>
            <a:ext cx="12192000" cy="84899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a:solidFill>
                  <a:schemeClr val="dk1"/>
                </a:solidFill>
                <a:latin typeface="Calibri" panose="020F0502020204030204"/>
                <a:ea typeface="Calibri" panose="020F0502020204030204"/>
                <a:cs typeface="Calibri" panose="020F0502020204030204"/>
                <a:sym typeface="Calibri" panose="020F0502020204030204"/>
              </a:rPr>
              <a:t>Rest Api Components​</a:t>
            </a:r>
            <a:endParaRPr sz="40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 name="Google Shape;144;p6"/>
          <p:cNvSpPr/>
          <p:nvPr/>
        </p:nvSpPr>
        <p:spPr>
          <a:xfrm>
            <a:off x="249555" y="1082040"/>
            <a:ext cx="10455275" cy="1695450"/>
          </a:xfrm>
          <a:prstGeom prst="roundRect">
            <a:avLst>
              <a:gd name="adj" fmla="val 16667"/>
            </a:avLst>
          </a:prstGeom>
          <a:solidFill>
            <a:srgbClr val="ADB0D7"/>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URI (Uniform Resource Identifier):​</a:t>
            </a:r>
            <a:endParaRPr sz="2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 string of characters that identifies a name or a resource on the Internet. It's a more generic term that includes both Uniform Resource Locators (URLs) and Uniform Resource Names (URNs).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 name="Google Shape;145;p6"/>
          <p:cNvSpPr/>
          <p:nvPr/>
        </p:nvSpPr>
        <p:spPr>
          <a:xfrm>
            <a:off x="249555" y="4800600"/>
            <a:ext cx="10454640" cy="1819910"/>
          </a:xfrm>
          <a:prstGeom prst="roundRect">
            <a:avLst>
              <a:gd name="adj" fmla="val 16667"/>
            </a:avLst>
          </a:prstGeom>
          <a:solidFill>
            <a:srgbClr val="FFDBC3"/>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URL (Uniform Resource Locator):​</a:t>
            </a:r>
            <a:endParaRPr sz="2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 specific type of URI that provides the means to locate a resource on the internet, specifying its protocol, domain, path, etc.</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6" name="Google Shape;146;p6" descr="maxresdefault-removebg-preview"/>
          <p:cNvPicPr preferRelativeResize="0"/>
          <p:nvPr/>
        </p:nvPicPr>
        <p:blipFill rotWithShape="1">
          <a:blip r:embed="rId3"/>
          <a:srcRect t="26916" b="2791"/>
          <a:stretch>
            <a:fillRect/>
          </a:stretch>
        </p:blipFill>
        <p:spPr>
          <a:xfrm>
            <a:off x="3074035" y="2887345"/>
            <a:ext cx="5151755" cy="20389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fade">
                                      <p:cBhvr>
                                        <p:cTn id="17" dur="500"/>
                                        <p:tgtEl>
                                          <p:spTgt spid="1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fade">
                                      <p:cBhvr>
                                        <p:cTn id="22"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pic>
        <p:nvPicPr>
          <p:cNvPr id="151" name="Google Shape;151;p7" descr="背景图案&#10;&#10;描述已自动生成"/>
          <p:cNvPicPr preferRelativeResize="0"/>
          <p:nvPr/>
        </p:nvPicPr>
        <p:blipFill rotWithShape="1">
          <a:blip r:embed="rId1">
            <a:alphaModFix amt="50000"/>
          </a:blip>
          <a:srcRect r="16075" b="16075"/>
          <a:stretch>
            <a:fillRect/>
          </a:stretch>
        </p:blipFill>
        <p:spPr>
          <a:xfrm>
            <a:off x="0" y="0"/>
            <a:ext cx="12192000" cy="6858001"/>
          </a:xfrm>
          <a:prstGeom prst="rect">
            <a:avLst/>
          </a:prstGeom>
          <a:noFill/>
          <a:ln>
            <a:noFill/>
          </a:ln>
        </p:spPr>
      </p:pic>
      <p:pic>
        <p:nvPicPr>
          <p:cNvPr id="152" name="Google Shape;152;p7" descr="Aitrich Logo-02"/>
          <p:cNvPicPr preferRelativeResize="0"/>
          <p:nvPr/>
        </p:nvPicPr>
        <p:blipFill rotWithShape="1">
          <a:blip r:embed="rId2"/>
          <a:srcRect/>
          <a:stretch>
            <a:fillRect/>
          </a:stretch>
        </p:blipFill>
        <p:spPr>
          <a:xfrm>
            <a:off x="10704195" y="6021705"/>
            <a:ext cx="1343312" cy="1008000"/>
          </a:xfrm>
          <a:prstGeom prst="rect">
            <a:avLst/>
          </a:prstGeom>
          <a:noFill/>
          <a:ln>
            <a:noFill/>
          </a:ln>
        </p:spPr>
      </p:pic>
      <p:sp>
        <p:nvSpPr>
          <p:cNvPr id="153" name="Google Shape;153;p7"/>
          <p:cNvSpPr/>
          <p:nvPr/>
        </p:nvSpPr>
        <p:spPr>
          <a:xfrm>
            <a:off x="391795" y="299085"/>
            <a:ext cx="11407775" cy="1678940"/>
          </a:xfrm>
          <a:prstGeom prst="roundRect">
            <a:avLst>
              <a:gd name="adj" fmla="val 16667"/>
            </a:avLst>
          </a:prstGeom>
          <a:solidFill>
            <a:srgbClr val="ABD7E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a:t>
            </a:r>
            <a:r>
              <a:rPr lang="en-US" sz="2400" b="1">
                <a:solidFill>
                  <a:schemeClr val="dk1"/>
                </a:solidFill>
                <a:latin typeface="Calibri" panose="020F0502020204030204"/>
                <a:ea typeface="Calibri" panose="020F0502020204030204"/>
                <a:cs typeface="Calibri" panose="020F0502020204030204"/>
                <a:sym typeface="Calibri" panose="020F0502020204030204"/>
              </a:rPr>
              <a:t>Headers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Part of an HTTP request or response that carries metadata in key-value pairs. Headers provide information about the message, such as the content type or authorization details.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 name="Google Shape;154;p7"/>
          <p:cNvSpPr/>
          <p:nvPr/>
        </p:nvSpPr>
        <p:spPr>
          <a:xfrm>
            <a:off x="391795" y="2338705"/>
            <a:ext cx="11407775" cy="1678940"/>
          </a:xfrm>
          <a:prstGeom prst="roundRect">
            <a:avLst>
              <a:gd name="adj" fmla="val 16667"/>
            </a:avLst>
          </a:prstGeom>
          <a:solidFill>
            <a:srgbClr val="8BC1A5"/>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Body</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The payload of an HTTP request or response, containing the data being sent or received. In the context of a request, the body often contains information like form data or JSON payloads.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5" name="Google Shape;155;p7"/>
          <p:cNvSpPr/>
          <p:nvPr/>
        </p:nvSpPr>
        <p:spPr>
          <a:xfrm>
            <a:off x="391795" y="4378325"/>
            <a:ext cx="11407775" cy="1678940"/>
          </a:xfrm>
          <a:prstGeom prst="roundRect">
            <a:avLst>
              <a:gd name="adj" fmla="val 16667"/>
            </a:avLst>
          </a:prstGeom>
          <a:solidFill>
            <a:srgbClr val="ADB0D7"/>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Params (Parameters)</a:t>
            </a:r>
            <a:endParaRPr sz="2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Parameters are additional values provided in an HTTP request, usually as part of the URL query string (for GET requests) or in the request body (for POST requests). They are used to pass information to the server.</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500"/>
                                        <p:tgtEl>
                                          <p:spTgt spid="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pic>
        <p:nvPicPr>
          <p:cNvPr id="160" name="Google Shape;160;p8" descr="背景图案&#10;&#10;描述已自动生成"/>
          <p:cNvPicPr preferRelativeResize="0"/>
          <p:nvPr/>
        </p:nvPicPr>
        <p:blipFill rotWithShape="1">
          <a:blip r:embed="rId1">
            <a:alphaModFix amt="50000"/>
          </a:blip>
          <a:srcRect r="16075" b="16075"/>
          <a:stretch>
            <a:fillRect/>
          </a:stretch>
        </p:blipFill>
        <p:spPr>
          <a:xfrm>
            <a:off x="0" y="0"/>
            <a:ext cx="12192000" cy="6858001"/>
          </a:xfrm>
          <a:prstGeom prst="rect">
            <a:avLst/>
          </a:prstGeom>
          <a:noFill/>
          <a:ln>
            <a:noFill/>
          </a:ln>
        </p:spPr>
      </p:pic>
      <p:pic>
        <p:nvPicPr>
          <p:cNvPr id="161" name="Google Shape;161;p8" descr="Aitrich Logo-02"/>
          <p:cNvPicPr preferRelativeResize="0"/>
          <p:nvPr/>
        </p:nvPicPr>
        <p:blipFill rotWithShape="1">
          <a:blip r:embed="rId2"/>
          <a:srcRect/>
          <a:stretch>
            <a:fillRect/>
          </a:stretch>
        </p:blipFill>
        <p:spPr>
          <a:xfrm>
            <a:off x="10704195" y="6021705"/>
            <a:ext cx="1343312" cy="1008000"/>
          </a:xfrm>
          <a:prstGeom prst="rect">
            <a:avLst/>
          </a:prstGeom>
          <a:noFill/>
          <a:ln>
            <a:noFill/>
          </a:ln>
        </p:spPr>
      </p:pic>
      <p:sp>
        <p:nvSpPr>
          <p:cNvPr id="162" name="Google Shape;162;p8"/>
          <p:cNvSpPr txBox="1"/>
          <p:nvPr/>
        </p:nvSpPr>
        <p:spPr>
          <a:xfrm>
            <a:off x="-31750" y="-15240"/>
            <a:ext cx="12223115"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Calibri" panose="020F0502020204030204"/>
                <a:ea typeface="Calibri" panose="020F0502020204030204"/>
                <a:cs typeface="Calibri" panose="020F0502020204030204"/>
                <a:sym typeface="Calibri" panose="020F0502020204030204"/>
              </a:rPr>
              <a:t>Firebase Integration: Cloud-Powered Features​</a:t>
            </a:r>
            <a:endParaRPr sz="3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 name="Google Shape;163;p8"/>
          <p:cNvSpPr/>
          <p:nvPr/>
        </p:nvSpPr>
        <p:spPr>
          <a:xfrm>
            <a:off x="229235" y="525145"/>
            <a:ext cx="6151245" cy="1453515"/>
          </a:xfrm>
          <a:prstGeom prst="roundRect">
            <a:avLst>
              <a:gd name="adj" fmla="val 16667"/>
            </a:avLst>
          </a:prstGeom>
          <a:solidFill>
            <a:srgbClr val="9DC9D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Introducing Firebase as a comprehensive backend platform for Flutter​</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Benefits of using Firebase for authentication, database, storage, and more</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 name="Google Shape;164;p8"/>
          <p:cNvSpPr/>
          <p:nvPr/>
        </p:nvSpPr>
        <p:spPr>
          <a:xfrm>
            <a:off x="229235" y="2096770"/>
            <a:ext cx="6151245" cy="1332230"/>
          </a:xfrm>
          <a:prstGeom prst="roundRect">
            <a:avLst>
              <a:gd name="adj" fmla="val 16667"/>
            </a:avLst>
          </a:prstGeom>
          <a:solidFill>
            <a:srgbClr val="BCBEEA"/>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Authentication: Sign-in, user management, and security​</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Implementing email/password, social login, and anonymous authentication​</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Managing user accounts and permissions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 name="Google Shape;165;p8"/>
          <p:cNvSpPr/>
          <p:nvPr/>
        </p:nvSpPr>
        <p:spPr>
          <a:xfrm>
            <a:off x="229870" y="3543935"/>
            <a:ext cx="6151245" cy="1744345"/>
          </a:xfrm>
          <a:prstGeom prst="roundRect">
            <a:avLst>
              <a:gd name="adj" fmla="val 16667"/>
            </a:avLst>
          </a:prstGeom>
          <a:solidFill>
            <a:srgbClr val="8BC1A5"/>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Realtime Database: Synchronizing data in real-time for dynamic updates​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Storing and retrieving data with automatic updates across devices​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Building interactive and responsive features in your app</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8"/>
          <p:cNvSpPr/>
          <p:nvPr/>
        </p:nvSpPr>
        <p:spPr>
          <a:xfrm>
            <a:off x="228600" y="5403215"/>
            <a:ext cx="6151880" cy="1344295"/>
          </a:xfrm>
          <a:prstGeom prst="roundRect">
            <a:avLst>
              <a:gd name="adj" fmla="val 16667"/>
            </a:avLst>
          </a:prstGeom>
          <a:solidFill>
            <a:srgbClr val="FFDBC3"/>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Cloud Storage: Storing and serving user-generated content​</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Securely storing images, videos, and other files​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Delivering content efficiently to users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67" name="Google Shape;167;p8" descr="emulator-suite-usecase-removebg-preview"/>
          <p:cNvPicPr preferRelativeResize="0"/>
          <p:nvPr/>
        </p:nvPicPr>
        <p:blipFill rotWithShape="1">
          <a:blip r:embed="rId3"/>
          <a:srcRect l="7223" t="8175" r="4706" b="6483"/>
          <a:stretch>
            <a:fillRect/>
          </a:stretch>
        </p:blipFill>
        <p:spPr>
          <a:xfrm>
            <a:off x="6599555" y="1484630"/>
            <a:ext cx="5556250" cy="4203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Effect transition="in" filter="fade">
                                      <p:cBhvr>
                                        <p:cTn id="7" dur="500"/>
                                        <p:tgtEl>
                                          <p:spTgt spid="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fade">
                                      <p:cBhvr>
                                        <p:cTn id="12" dur="500"/>
                                        <p:tgtEl>
                                          <p:spTgt spid="1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gtEl>
                                        <p:attrNameLst>
                                          <p:attrName>style.visibility</p:attrName>
                                        </p:attrNameLst>
                                      </p:cBhvr>
                                      <p:to>
                                        <p:strVal val="visible"/>
                                      </p:to>
                                    </p:set>
                                    <p:animEffect transition="in" filter="fade">
                                      <p:cBhvr>
                                        <p:cTn id="17" dur="500"/>
                                        <p:tgtEl>
                                          <p:spTgt spid="1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fade">
                                      <p:cBhvr>
                                        <p:cTn id="22" dur="500"/>
                                        <p:tgtEl>
                                          <p:spTgt spid="1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5"/>
                                        </p:tgtEl>
                                        <p:attrNameLst>
                                          <p:attrName>style.visibility</p:attrName>
                                        </p:attrNameLst>
                                      </p:cBhvr>
                                      <p:to>
                                        <p:strVal val="visible"/>
                                      </p:to>
                                    </p:set>
                                    <p:animEffect transition="in" filter="fade">
                                      <p:cBhvr>
                                        <p:cTn id="27" dur="500"/>
                                        <p:tgtEl>
                                          <p:spTgt spid="16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6"/>
                                        </p:tgtEl>
                                        <p:attrNameLst>
                                          <p:attrName>style.visibility</p:attrName>
                                        </p:attrNameLst>
                                      </p:cBhvr>
                                      <p:to>
                                        <p:strVal val="visible"/>
                                      </p:to>
                                    </p:set>
                                    <p:animEffect transition="in" filter="fade">
                                      <p:cBhvr>
                                        <p:cTn id="32"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pic>
        <p:nvPicPr>
          <p:cNvPr id="172" name="Google Shape;172;p9" descr="背景图案&#10;&#10;描述已自动生成"/>
          <p:cNvPicPr preferRelativeResize="0"/>
          <p:nvPr/>
        </p:nvPicPr>
        <p:blipFill rotWithShape="1">
          <a:blip r:embed="rId1">
            <a:alphaModFix amt="50000"/>
          </a:blip>
          <a:srcRect r="16075" b="16075"/>
          <a:stretch>
            <a:fillRect/>
          </a:stretch>
        </p:blipFill>
        <p:spPr>
          <a:xfrm>
            <a:off x="0" y="15240"/>
            <a:ext cx="12192000" cy="6858001"/>
          </a:xfrm>
          <a:prstGeom prst="rect">
            <a:avLst/>
          </a:prstGeom>
          <a:noFill/>
          <a:ln>
            <a:noFill/>
          </a:ln>
        </p:spPr>
      </p:pic>
      <p:pic>
        <p:nvPicPr>
          <p:cNvPr id="173" name="Google Shape;173;p9" descr="Aitrich Logo-02"/>
          <p:cNvPicPr preferRelativeResize="0"/>
          <p:nvPr/>
        </p:nvPicPr>
        <p:blipFill rotWithShape="1">
          <a:blip r:embed="rId2"/>
          <a:srcRect/>
          <a:stretch>
            <a:fillRect/>
          </a:stretch>
        </p:blipFill>
        <p:spPr>
          <a:xfrm>
            <a:off x="10704195" y="6021705"/>
            <a:ext cx="1343312" cy="1008000"/>
          </a:xfrm>
          <a:prstGeom prst="rect">
            <a:avLst/>
          </a:prstGeom>
          <a:noFill/>
          <a:ln>
            <a:noFill/>
          </a:ln>
        </p:spPr>
      </p:pic>
      <p:sp>
        <p:nvSpPr>
          <p:cNvPr id="174" name="Google Shape;174;p9"/>
          <p:cNvSpPr txBox="1"/>
          <p:nvPr/>
        </p:nvSpPr>
        <p:spPr>
          <a:xfrm>
            <a:off x="0" y="203835"/>
            <a:ext cx="4675505" cy="1076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 GraphQL in Flutter: </a:t>
            </a:r>
            <a:endParaRPr sz="3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A Modern Query Approach​</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5" name="Google Shape;175;p9"/>
          <p:cNvSpPr/>
          <p:nvPr/>
        </p:nvSpPr>
        <p:spPr>
          <a:xfrm>
            <a:off x="4892040" y="390525"/>
            <a:ext cx="7155180" cy="1365885"/>
          </a:xfrm>
          <a:prstGeom prst="roundRect">
            <a:avLst>
              <a:gd name="adj" fmla="val 16667"/>
            </a:avLst>
          </a:prstGeom>
          <a:solidFill>
            <a:srgbClr val="BCBEEA"/>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Exploring GraphQL as an alternative to REST for efficient data fetching​</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Declaring specific data requirements through queries​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Fetching only the data needed, reducing over-fetching</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6" name="Google Shape;176;p9"/>
          <p:cNvSpPr/>
          <p:nvPr/>
        </p:nvSpPr>
        <p:spPr>
          <a:xfrm>
            <a:off x="4892040" y="1830705"/>
            <a:ext cx="7155180" cy="1383030"/>
          </a:xfrm>
          <a:prstGeom prst="roundRect">
            <a:avLst>
              <a:gd name="adj" fmla="val 16667"/>
            </a:avLst>
          </a:prstGeom>
          <a:solidFill>
            <a:srgbClr val="9DC9D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Setting up GraphQL clients in Flutter​</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71450" algn="l" rtl="0">
              <a:spcBef>
                <a:spcPts val="0"/>
              </a:spcBef>
              <a:spcAft>
                <a:spcPts val="0"/>
              </a:spcAft>
              <a:buClr>
                <a:schemeClr val="dk1"/>
              </a:buClr>
              <a:buSzPts val="1800"/>
              <a:buFont typeface="Arial" panose="020B060402020202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Popular libraries like apollo_flutter for interacting with GraphQL APIs​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Configuring the client with endpoint URL and authentication details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7" name="Google Shape;177;p9"/>
          <p:cNvSpPr/>
          <p:nvPr/>
        </p:nvSpPr>
        <p:spPr>
          <a:xfrm>
            <a:off x="4892040" y="3300095"/>
            <a:ext cx="7155180" cy="1520190"/>
          </a:xfrm>
          <a:prstGeom prst="roundRect">
            <a:avLst>
              <a:gd name="adj" fmla="val 16667"/>
            </a:avLst>
          </a:prstGeom>
          <a:solidFill>
            <a:srgbClr val="FFDBC3"/>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Writing GraphQL queries to request specific data​</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Specifying fields and relationships to retrieve from the API​</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Building complex queries with nesting and filtering</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8" name="Google Shape;178;p9"/>
          <p:cNvSpPr/>
          <p:nvPr/>
        </p:nvSpPr>
        <p:spPr>
          <a:xfrm>
            <a:off x="4892040" y="4906645"/>
            <a:ext cx="7155180" cy="1342390"/>
          </a:xfrm>
          <a:prstGeom prst="roundRect">
            <a:avLst>
              <a:gd name="adj" fmla="val 16667"/>
            </a:avLst>
          </a:prstGeom>
          <a:solidFill>
            <a:srgbClr val="8BC1A5"/>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Handling GraphQL responses and integrating data into UI​</a:t>
            </a:r>
            <a:endParaRPr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Parsing responses into Dart objects based on defined types​</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Updating UI components with retrieved data</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9" name="Google Shape;179;p9"/>
          <p:cNvPicPr preferRelativeResize="0"/>
          <p:nvPr/>
        </p:nvPicPr>
        <p:blipFill>
          <a:blip r:embed="rId3"/>
          <a:stretch>
            <a:fillRect/>
          </a:stretch>
        </p:blipFill>
        <p:spPr>
          <a:xfrm>
            <a:off x="223238" y="2330412"/>
            <a:ext cx="4550474" cy="3459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fade">
                                      <p:cBhvr>
                                        <p:cTn id="12" dur="500"/>
                                        <p:tgtEl>
                                          <p:spTgt spid="1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gtEl>
                                        <p:attrNameLst>
                                          <p:attrName>style.visibility</p:attrName>
                                        </p:attrNameLst>
                                      </p:cBhvr>
                                      <p:to>
                                        <p:strVal val="visible"/>
                                      </p:to>
                                    </p:set>
                                    <p:animEffect transition="in" filter="fade">
                                      <p:cBhvr>
                                        <p:cTn id="17" dur="500"/>
                                        <p:tgtEl>
                                          <p:spTgt spid="1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fade">
                                      <p:cBhvr>
                                        <p:cTn id="22" dur="500"/>
                                        <p:tgtEl>
                                          <p:spTgt spid="1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gtEl>
                                        <p:attrNameLst>
                                          <p:attrName>style.visibility</p:attrName>
                                        </p:attrNameLst>
                                      </p:cBhvr>
                                      <p:to>
                                        <p:strVal val="visible"/>
                                      </p:to>
                                    </p:set>
                                    <p:animEffect transition="in" filter="fade">
                                      <p:cBhvr>
                                        <p:cTn id="27"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4538</Words>
  <Application>WPS Presentation</Application>
  <PresentationFormat/>
  <Paragraphs>148</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vt:lpstr>
      <vt:lpstr>Calibri</vt:lpstr>
      <vt:lpstr>Noto Sans Symbols</vt:lpstr>
      <vt:lpstr>Microsoft YaHei</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Hisham Aitrich</cp:lastModifiedBy>
  <cp:revision>1</cp:revision>
  <dcterms:created xsi:type="dcterms:W3CDTF">2025-03-25T07:13:20Z</dcterms:created>
  <dcterms:modified xsi:type="dcterms:W3CDTF">2025-03-25T07:13:20Z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2903E02FCD5C41D3874EB4F7873FA74E_11</vt:lpwstr>
  </property>
  <property fmtid="{D5CDD505-2E9C-101B-9397-08002B2CF9AE}" pid="3" name="KSOProductBuildVer">
    <vt:lpwstr>1033-12.2.0.20326</vt:lpwstr>
  </property>
</Properties>
</file>