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RobotoMono-bold.fntdata"/><Relationship Id="rId10" Type="http://schemas.openxmlformats.org/officeDocument/2006/relationships/slide" Target="slides/slide5.xml"/><Relationship Id="rId21" Type="http://schemas.openxmlformats.org/officeDocument/2006/relationships/font" Target="fonts/RobotoMono-regular.fntdata"/><Relationship Id="rId13" Type="http://schemas.openxmlformats.org/officeDocument/2006/relationships/slide" Target="slides/slide8.xml"/><Relationship Id="rId24" Type="http://schemas.openxmlformats.org/officeDocument/2006/relationships/font" Target="fonts/RobotoMono-boldItalic.fntdata"/><Relationship Id="rId12" Type="http://schemas.openxmlformats.org/officeDocument/2006/relationships/slide" Target="slides/slide7.xml"/><Relationship Id="rId23"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eaf5c587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eaf5c587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eaf5c587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eaf5c587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eaf5c5879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eaf5c5879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eaf5c5879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eaf5c5879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f9a0887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f9a0887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f9a088798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f9a088798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f9a088798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f9a088798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f9a088798_0_2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f9a088798_0_2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andas.pydata.org/docs/reference/api/pandas.cu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MINI PROJECT 1</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POWER LIFTING</a:t>
            </a:r>
            <a:endParaRPr/>
          </a:p>
          <a:p>
            <a:pPr indent="0" lvl="0" marL="0" rtl="0" algn="ctr">
              <a:spcBef>
                <a:spcPts val="0"/>
              </a:spcBef>
              <a:spcAft>
                <a:spcPts val="0"/>
              </a:spcAft>
              <a:buNone/>
            </a:pPr>
            <a:r>
              <a:rPr lang="en"/>
              <a:t>BY </a:t>
            </a:r>
            <a:endParaRPr/>
          </a:p>
          <a:p>
            <a:pPr indent="0" lvl="0" marL="0" rtl="0" algn="ctr">
              <a:spcBef>
                <a:spcPts val="0"/>
              </a:spcBef>
              <a:spcAft>
                <a:spcPts val="0"/>
              </a:spcAft>
              <a:buNone/>
            </a:pPr>
            <a:r>
              <a:rPr lang="en"/>
              <a:t>D ASWIN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FILE FORMAT’S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None/>
            </a:pPr>
            <a:r>
              <a:rPr b="1" lang="en" sz="1700">
                <a:solidFill>
                  <a:srgbClr val="000000"/>
                </a:solidFill>
                <a:latin typeface="Arial"/>
                <a:ea typeface="Arial"/>
                <a:cs typeface="Arial"/>
                <a:sym typeface="Arial"/>
              </a:rPr>
              <a:t>CSV Data Format</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Powerlifting data is presented in a CSV format. The format is straightforward: double-quotes.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700">
                <a:solidFill>
                  <a:srgbClr val="000000"/>
                </a:solidFill>
                <a:latin typeface="Arial"/>
                <a:ea typeface="Arial"/>
                <a:cs typeface="Arial"/>
                <a:sym typeface="Arial"/>
              </a:rPr>
              <a:t>Column Definitions</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Sex</a:t>
            </a:r>
            <a:r>
              <a:rPr lang="en" sz="1100">
                <a:solidFill>
                  <a:srgbClr val="000000"/>
                </a:solidFill>
                <a:latin typeface="Arial"/>
                <a:ea typeface="Arial"/>
                <a:cs typeface="Arial"/>
                <a:sym typeface="Arial"/>
              </a:rPr>
              <a:t> (Mandatory): The lifter's sex category. Values are:</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M</a:t>
            </a:r>
            <a:r>
              <a:rPr lang="en" sz="1100">
                <a:solidFill>
                  <a:srgbClr val="000000"/>
                </a:solidFill>
                <a:latin typeface="Arial"/>
                <a:ea typeface="Arial"/>
                <a:cs typeface="Arial"/>
                <a:sym typeface="Arial"/>
              </a:rPr>
              <a:t> for Male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F</a:t>
            </a:r>
            <a:r>
              <a:rPr lang="en" sz="1100">
                <a:solidFill>
                  <a:srgbClr val="000000"/>
                </a:solidFill>
                <a:latin typeface="Arial"/>
                <a:ea typeface="Arial"/>
                <a:cs typeface="Arial"/>
                <a:sym typeface="Arial"/>
              </a:rPr>
              <a:t> for Female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7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76" name="Google Shape;76;p15"/>
          <p:cNvSpPr txBox="1"/>
          <p:nvPr>
            <p:ph idx="1" type="body"/>
          </p:nvPr>
        </p:nvSpPr>
        <p:spPr>
          <a:xfrm>
            <a:off x="387900" y="1489824"/>
            <a:ext cx="8368200" cy="3078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1. Top 10 states for Men.</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2. Top 10 states for Women.</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3. Plot pie chart and bar chart for Men Top 21-30 states (inclusive). </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   (Plot one with </a:t>
            </a:r>
            <a:r>
              <a:rPr lang="en" sz="1300">
                <a:solidFill>
                  <a:srgbClr val="0000FF"/>
                </a:solidFill>
                <a:latin typeface="Times New Roman"/>
                <a:ea typeface="Times New Roman"/>
                <a:cs typeface="Times New Roman"/>
                <a:sym typeface="Times New Roman"/>
              </a:rPr>
              <a:t>Matplotlib and one with Seaborn)</a:t>
            </a:r>
            <a:endParaRPr sz="1300">
              <a:solidFill>
                <a:srgbClr val="0000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4. Plot pie chart and bar chart for Women Top 21-30 states (inclusive).</a:t>
            </a:r>
            <a:r>
              <a:rPr lang="en" sz="1300">
                <a:solidFill>
                  <a:srgbClr val="0000FF"/>
                </a:solidFill>
                <a:latin typeface="Times New Roman"/>
                <a:ea typeface="Times New Roman"/>
                <a:cs typeface="Times New Roman"/>
                <a:sym typeface="Times New Roman"/>
              </a:rPr>
              <a:t> </a:t>
            </a:r>
            <a:endParaRPr sz="1300">
              <a:solidFill>
                <a:srgbClr val="0000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   (Plot one with </a:t>
            </a:r>
            <a:r>
              <a:rPr lang="en" sz="1300">
                <a:solidFill>
                  <a:srgbClr val="0000FF"/>
                </a:solidFill>
                <a:latin typeface="Times New Roman"/>
                <a:ea typeface="Times New Roman"/>
                <a:cs typeface="Times New Roman"/>
                <a:sym typeface="Times New Roman"/>
              </a:rPr>
              <a:t>Matplotlib and one with Seaborn)</a:t>
            </a:r>
            <a:endParaRPr sz="1300">
              <a:solidFill>
                <a:srgbClr val="0000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5. Top 10 states for Men in year 2021 </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   (Hint: Use Custom Function)</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6. Top 10 states for Women in year 2021 </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   (Hint: Use Custom Function)</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7. Stack bar chart for men vs women X axis -&gt; 18-30 | 31-40 | 41-50 | 51-60</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   (Hint: Use Custom Function or </a:t>
            </a:r>
            <a:r>
              <a:rPr lang="en" sz="13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pandas pd.cut</a:t>
            </a:r>
            <a:r>
              <a:rPr lang="en" sz="1300">
                <a:solidFill>
                  <a:srgbClr val="000000"/>
                </a:solidFill>
                <a:latin typeface="Times New Roman"/>
                <a:ea typeface="Times New Roman"/>
                <a:cs typeface="Times New Roman"/>
                <a:sym typeface="Times New Roman"/>
              </a:rPr>
              <a:t>)</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8. Pie chart for men w.r.t age group (18-30 | 31-40 | 41-50 | 51-60)</a:t>
            </a:r>
            <a:br>
              <a:rPr lang="en" sz="1300">
                <a:solidFill>
                  <a:srgbClr val="000000"/>
                </a:solidFill>
                <a:latin typeface="Times New Roman"/>
                <a:ea typeface="Times New Roman"/>
                <a:cs typeface="Times New Roman"/>
                <a:sym typeface="Times New Roman"/>
              </a:rPr>
            </a:br>
            <a:r>
              <a:rPr lang="en" sz="1300">
                <a:solidFill>
                  <a:srgbClr val="000000"/>
                </a:solidFill>
                <a:latin typeface="Times New Roman"/>
                <a:ea typeface="Times New Roman"/>
                <a:cs typeface="Times New Roman"/>
                <a:sym typeface="Times New Roman"/>
              </a:rPr>
              <a:t>9. Pie chart for women w.r.t age group (18-30 | 31-40 | 41-50 | 51-60)</a:t>
            </a:r>
            <a:br>
              <a:rPr lang="en" sz="1300">
                <a:solidFill>
                  <a:srgbClr val="000000"/>
                </a:solidFill>
                <a:latin typeface="Times New Roman"/>
                <a:ea typeface="Times New Roman"/>
                <a:cs typeface="Times New Roman"/>
                <a:sym typeface="Times New Roman"/>
              </a:rPr>
            </a:br>
            <a:r>
              <a:rPr lang="en" sz="1300">
                <a:solidFill>
                  <a:srgbClr val="000000"/>
                </a:solidFill>
                <a:latin typeface="Times New Roman"/>
                <a:ea typeface="Times New Roman"/>
                <a:cs typeface="Times New Roman"/>
                <a:sym typeface="Times New Roman"/>
              </a:rPr>
              <a:t>10. Histogram for men by age (use Age for binning purpose)</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11. Histogram for women by age (use Age for binning purpose)</a:t>
            </a:r>
            <a:endParaRPr sz="2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 INITIATE CODE’S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000">
                <a:solidFill>
                  <a:srgbClr val="CC0000"/>
                </a:solidFill>
                <a:latin typeface="Courier New"/>
                <a:ea typeface="Courier New"/>
                <a:cs typeface="Courier New"/>
                <a:sym typeface="Courier New"/>
              </a:rPr>
              <a:t>import pandas as pd</a:t>
            </a:r>
            <a:endParaRPr sz="1000">
              <a:solidFill>
                <a:srgbClr val="CC0000"/>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000">
                <a:solidFill>
                  <a:srgbClr val="CC0000"/>
                </a:solidFill>
                <a:latin typeface="Courier New"/>
                <a:ea typeface="Courier New"/>
                <a:cs typeface="Courier New"/>
                <a:sym typeface="Courier New"/>
              </a:rPr>
              <a:t>from tabulate import tabulate</a:t>
            </a:r>
            <a:endParaRPr sz="1000">
              <a:solidFill>
                <a:srgbClr val="CC0000"/>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000">
                <a:solidFill>
                  <a:srgbClr val="CC0000"/>
                </a:solidFill>
                <a:latin typeface="Courier New"/>
                <a:ea typeface="Courier New"/>
                <a:cs typeface="Courier New"/>
                <a:sym typeface="Courier New"/>
              </a:rPr>
              <a:t>import traceback</a:t>
            </a:r>
            <a:endParaRPr sz="1000">
              <a:solidFill>
                <a:srgbClr val="CC0000"/>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000">
                <a:solidFill>
                  <a:srgbClr val="CC0000"/>
                </a:solidFill>
                <a:latin typeface="Courier New"/>
                <a:ea typeface="Courier New"/>
                <a:cs typeface="Courier New"/>
                <a:sym typeface="Courier New"/>
              </a:rPr>
              <a:t>import numpy as np</a:t>
            </a:r>
            <a:endParaRPr sz="1000">
              <a:solidFill>
                <a:srgbClr val="CC0000"/>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000">
                <a:solidFill>
                  <a:srgbClr val="CC0000"/>
                </a:solidFill>
                <a:latin typeface="Courier New"/>
                <a:ea typeface="Courier New"/>
                <a:cs typeface="Courier New"/>
                <a:sym typeface="Courier New"/>
              </a:rPr>
              <a:t>import matplotlib.pyplot as plt</a:t>
            </a:r>
            <a:endParaRPr sz="1000">
              <a:solidFill>
                <a:srgbClr val="CC0000"/>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000">
                <a:solidFill>
                  <a:srgbClr val="CC0000"/>
                </a:solidFill>
                <a:latin typeface="Courier New"/>
                <a:ea typeface="Courier New"/>
                <a:cs typeface="Courier New"/>
                <a:sym typeface="Courier New"/>
              </a:rPr>
              <a:t>from requests import get</a:t>
            </a:r>
            <a:endParaRPr sz="1000">
              <a:solidFill>
                <a:srgbClr val="CC0000"/>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000">
                <a:solidFill>
                  <a:srgbClr val="CC0000"/>
                </a:solidFill>
                <a:latin typeface="Courier New"/>
                <a:ea typeface="Courier New"/>
                <a:cs typeface="Courier New"/>
                <a:sym typeface="Courier New"/>
              </a:rPr>
              <a:t>import requests</a:t>
            </a:r>
            <a:endParaRPr sz="1000">
              <a:solidFill>
                <a:srgbClr val="CC0000"/>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 sz="1000">
                <a:solidFill>
                  <a:srgbClr val="CC0000"/>
                </a:solidFill>
                <a:latin typeface="Courier New"/>
                <a:ea typeface="Courier New"/>
                <a:cs typeface="Courier New"/>
                <a:sym typeface="Courier New"/>
              </a:rPr>
              <a:t>import os</a:t>
            </a:r>
            <a:endParaRPr sz="1000">
              <a:solidFill>
                <a:srgbClr val="CC0000"/>
              </a:solidFill>
              <a:latin typeface="Courier New"/>
              <a:ea typeface="Courier New"/>
              <a:cs typeface="Courier New"/>
              <a:sym typeface="Courier New"/>
            </a:endParaRPr>
          </a:p>
          <a:p>
            <a:pPr indent="0" lvl="0" marL="0" rtl="0" algn="l">
              <a:spcBef>
                <a:spcPts val="1200"/>
              </a:spcBef>
              <a:spcAft>
                <a:spcPts val="0"/>
              </a:spcAft>
              <a:buNone/>
            </a:pPr>
            <a:r>
              <a:rPr lang="en" sz="1000">
                <a:solidFill>
                  <a:srgbClr val="CC0000"/>
                </a:solidFill>
                <a:latin typeface="Courier New"/>
                <a:ea typeface="Courier New"/>
                <a:cs typeface="Courier New"/>
                <a:sym typeface="Courier New"/>
              </a:rPr>
              <a:t>    </a:t>
            </a:r>
            <a:endParaRPr sz="1000">
              <a:solidFill>
                <a:srgbClr val="CC0000"/>
              </a:solidFill>
              <a:latin typeface="Courier New"/>
              <a:ea typeface="Courier New"/>
              <a:cs typeface="Courier New"/>
              <a:sym typeface="Courier New"/>
            </a:endParaRPr>
          </a:p>
          <a:p>
            <a:pPr indent="0" lvl="0" marL="0" rtl="0" algn="l">
              <a:spcBef>
                <a:spcPts val="1200"/>
              </a:spcBef>
              <a:spcAft>
                <a:spcPts val="1200"/>
              </a:spcAft>
              <a:buNone/>
            </a:pPr>
            <a:r>
              <a:rPr lang="en" sz="1000">
                <a:solidFill>
                  <a:srgbClr val="545454"/>
                </a:solidFill>
                <a:highlight>
                  <a:srgbClr val="FEFEFE"/>
                </a:highlight>
                <a:latin typeface="Courier New"/>
                <a:ea typeface="Courier New"/>
                <a:cs typeface="Courier New"/>
                <a:sym typeface="Courier New"/>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8830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a:t>
            </a:r>
            <a:r>
              <a:rPr lang="en"/>
              <a:t>PANDAS :</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pandas provides rich data structures and functions designed to make working with structured data fast, easy, and expressive. It is, as you will see, one of the critical in gredients enabling Python to be a powerful and productive data analysis environment. The primary object in pandas that will be used in this book is the DataFrame</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QUESTION  : TOP 10 STAT FOR MEN &amp; WOMEN</a:t>
            </a:r>
            <a:endParaRPr/>
          </a:p>
        </p:txBody>
      </p:sp>
      <p:sp>
        <p:nvSpPr>
          <p:cNvPr id="94" name="Google Shape;94;p18"/>
          <p:cNvSpPr txBox="1"/>
          <p:nvPr>
            <p:ph idx="1" type="body"/>
          </p:nvPr>
        </p:nvSpPr>
        <p:spPr>
          <a:xfrm>
            <a:off x="129850" y="1123625"/>
            <a:ext cx="62112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Groupby :</a:t>
            </a:r>
            <a:endParaRPr sz="1500">
              <a:solidFill>
                <a:srgbClr val="000000"/>
              </a:solidFill>
              <a:latin typeface="Times New Roman"/>
              <a:ea typeface="Times New Roman"/>
              <a:cs typeface="Times New Roman"/>
              <a:sym typeface="Times New Roman"/>
            </a:endParaRPr>
          </a:p>
          <a:p>
            <a:pPr indent="-298450" lvl="0" marL="457200" rtl="0" algn="l">
              <a:spcBef>
                <a:spcPts val="1200"/>
              </a:spcBef>
              <a:spcAft>
                <a:spcPts val="0"/>
              </a:spcAft>
              <a:buClr>
                <a:schemeClr val="dk1"/>
              </a:buClr>
              <a:buSzPts val="1100"/>
              <a:buChar char="★"/>
            </a:pPr>
            <a:r>
              <a:rPr lang="en" sz="1100">
                <a:solidFill>
                  <a:schemeClr val="dk1"/>
                </a:solidFill>
              </a:rPr>
              <a:t>In pandas,groupby is a method used to group data in a DataFrame based on one or more columns. After grouping, you can perform aggregate functions, transformations, or filtering on each group.</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groupby method groups data based on specified columns,it groups the filtered DataFrame (Male or Female) by state and counts the number of males or females in each state.</a:t>
            </a:r>
            <a:endParaRPr sz="1100">
              <a:solidFill>
                <a:schemeClr val="dk1"/>
              </a:solidFill>
            </a:endParaRPr>
          </a:p>
          <a:p>
            <a:pPr indent="0" lvl="0" marL="0" rtl="0" algn="l">
              <a:spcBef>
                <a:spcPts val="1200"/>
              </a:spcBef>
              <a:spcAft>
                <a:spcPts val="0"/>
              </a:spcAft>
              <a:buNone/>
            </a:pPr>
            <a:r>
              <a:rPr lang="en" sz="1100">
                <a:solidFill>
                  <a:srgbClr val="0C0C0C"/>
                </a:solidFill>
              </a:rPr>
              <a:t>CODE :</a:t>
            </a:r>
            <a:endParaRPr sz="1100">
              <a:solidFill>
                <a:srgbClr val="0C0C0C"/>
              </a:solidFill>
            </a:endParaRPr>
          </a:p>
          <a:p>
            <a:pPr indent="0" lvl="0" marL="457200" rtl="0" algn="l">
              <a:spcBef>
                <a:spcPts val="1200"/>
              </a:spcBef>
              <a:spcAft>
                <a:spcPts val="0"/>
              </a:spcAft>
              <a:buNone/>
            </a:pPr>
            <a:r>
              <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rgbClr val="000000"/>
              </a:solidFill>
            </a:endParaRPr>
          </a:p>
        </p:txBody>
      </p:sp>
      <p:pic>
        <p:nvPicPr>
          <p:cNvPr id="95" name="Google Shape;95;p18"/>
          <p:cNvPicPr preferRelativeResize="0"/>
          <p:nvPr/>
        </p:nvPicPr>
        <p:blipFill>
          <a:blip r:embed="rId3">
            <a:alphaModFix/>
          </a:blip>
          <a:stretch>
            <a:fillRect/>
          </a:stretch>
        </p:blipFill>
        <p:spPr>
          <a:xfrm>
            <a:off x="670913" y="3123600"/>
            <a:ext cx="5129074" cy="803800"/>
          </a:xfrm>
          <a:prstGeom prst="rect">
            <a:avLst/>
          </a:prstGeom>
          <a:noFill/>
          <a:ln>
            <a:noFill/>
          </a:ln>
        </p:spPr>
      </p:pic>
      <p:pic>
        <p:nvPicPr>
          <p:cNvPr id="96" name="Google Shape;96;p18"/>
          <p:cNvPicPr preferRelativeResize="0"/>
          <p:nvPr/>
        </p:nvPicPr>
        <p:blipFill>
          <a:blip r:embed="rId4">
            <a:alphaModFix/>
          </a:blip>
          <a:stretch>
            <a:fillRect/>
          </a:stretch>
        </p:blipFill>
        <p:spPr>
          <a:xfrm>
            <a:off x="670925" y="4041775"/>
            <a:ext cx="5626824" cy="899725"/>
          </a:xfrm>
          <a:prstGeom prst="rect">
            <a:avLst/>
          </a:prstGeom>
          <a:noFill/>
          <a:ln>
            <a:noFill/>
          </a:ln>
        </p:spPr>
      </p:pic>
      <p:pic>
        <p:nvPicPr>
          <p:cNvPr id="97" name="Google Shape;97;p18"/>
          <p:cNvPicPr preferRelativeResize="0"/>
          <p:nvPr/>
        </p:nvPicPr>
        <p:blipFill rotWithShape="1">
          <a:blip r:embed="rId5">
            <a:alphaModFix/>
          </a:blip>
          <a:srcRect b="0" l="0" r="19652" t="0"/>
          <a:stretch/>
        </p:blipFill>
        <p:spPr>
          <a:xfrm>
            <a:off x="6896475" y="1551000"/>
            <a:ext cx="1651975" cy="1536550"/>
          </a:xfrm>
          <a:prstGeom prst="rect">
            <a:avLst/>
          </a:prstGeom>
          <a:noFill/>
          <a:ln>
            <a:noFill/>
          </a:ln>
        </p:spPr>
      </p:pic>
      <p:sp>
        <p:nvSpPr>
          <p:cNvPr id="98" name="Google Shape;98;p18"/>
          <p:cNvSpPr txBox="1"/>
          <p:nvPr/>
        </p:nvSpPr>
        <p:spPr>
          <a:xfrm>
            <a:off x="6853200" y="1017725"/>
            <a:ext cx="151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C0C0C"/>
                </a:solidFill>
              </a:rPr>
              <a:t>OUTPUT :</a:t>
            </a:r>
            <a:endParaRPr sz="1800">
              <a:solidFill>
                <a:srgbClr val="0C0C0C"/>
              </a:solidFill>
            </a:endParaRPr>
          </a:p>
        </p:txBody>
      </p:sp>
      <p:pic>
        <p:nvPicPr>
          <p:cNvPr id="99" name="Google Shape;99;p18"/>
          <p:cNvPicPr preferRelativeResize="0"/>
          <p:nvPr/>
        </p:nvPicPr>
        <p:blipFill>
          <a:blip r:embed="rId6">
            <a:alphaModFix/>
          </a:blip>
          <a:stretch>
            <a:fillRect/>
          </a:stretch>
        </p:blipFill>
        <p:spPr>
          <a:xfrm>
            <a:off x="6896463" y="3239025"/>
            <a:ext cx="1744145" cy="175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178675" y="2921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latin typeface="Consolas"/>
                <a:ea typeface="Consolas"/>
                <a:cs typeface="Consolas"/>
                <a:sym typeface="Consolas"/>
              </a:rPr>
              <a:t> </a:t>
            </a:r>
            <a:r>
              <a:rPr lang="en" sz="1500">
                <a:latin typeface="Times New Roman"/>
                <a:ea typeface="Times New Roman"/>
                <a:cs typeface="Times New Roman"/>
                <a:sym typeface="Times New Roman"/>
              </a:rPr>
              <a:t>QUESTION  : </a:t>
            </a:r>
            <a:r>
              <a:rPr lang="en" sz="1500">
                <a:latin typeface="Times New Roman"/>
                <a:ea typeface="Times New Roman"/>
                <a:cs typeface="Times New Roman"/>
                <a:sym typeface="Times New Roman"/>
              </a:rPr>
              <a:t>PLOT PIE CHART AND BAR CHART FOR MEN &amp; WOMEN TOP 21-30 STATES</a:t>
            </a:r>
            <a:endParaRPr sz="1500">
              <a:latin typeface="Times New Roman"/>
              <a:ea typeface="Times New Roman"/>
              <a:cs typeface="Times New Roman"/>
              <a:sym typeface="Times New Roman"/>
            </a:endParaRPr>
          </a:p>
        </p:txBody>
      </p:sp>
      <p:sp>
        <p:nvSpPr>
          <p:cNvPr id="105" name="Google Shape;105;p19"/>
          <p:cNvSpPr txBox="1"/>
          <p:nvPr>
            <p:ph idx="1" type="body"/>
          </p:nvPr>
        </p:nvSpPr>
        <p:spPr>
          <a:xfrm>
            <a:off x="275625" y="874300"/>
            <a:ext cx="6101400" cy="29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C0C0C"/>
                </a:solidFill>
                <a:latin typeface="Times New Roman"/>
                <a:ea typeface="Times New Roman"/>
                <a:cs typeface="Times New Roman"/>
                <a:sym typeface="Times New Roman"/>
              </a:rPr>
              <a:t>MATPLOT :</a:t>
            </a:r>
            <a:endParaRPr sz="1200">
              <a:solidFill>
                <a:srgbClr val="0C0C0C"/>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Matplotlib is a popular Python library for making charts and graphs. It’s great for creating high-quality plots that you can use in publications. It works well with IPython, offering an interactive environment where you can easily explore and visualize your data. You can also interact with the plots, like zooming in or panning around, using tools in the plot window.</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To using a code(matplotlib.pyplot) when creates a pie chart. It visualizes the data from a dictionary with different colors for each segment, shows percentage values on the chart, and ensures that the pie is drawn as a circle with plt.axis(“equal”).</a:t>
            </a:r>
            <a:endParaRPr sz="12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100"/>
          </a:p>
        </p:txBody>
      </p:sp>
      <p:pic>
        <p:nvPicPr>
          <p:cNvPr id="106" name="Google Shape;106;p19"/>
          <p:cNvPicPr preferRelativeResize="0"/>
          <p:nvPr/>
        </p:nvPicPr>
        <p:blipFill>
          <a:blip r:embed="rId3">
            <a:alphaModFix/>
          </a:blip>
          <a:stretch>
            <a:fillRect/>
          </a:stretch>
        </p:blipFill>
        <p:spPr>
          <a:xfrm>
            <a:off x="6777825" y="1246413"/>
            <a:ext cx="2459950" cy="1796275"/>
          </a:xfrm>
          <a:prstGeom prst="rect">
            <a:avLst/>
          </a:prstGeom>
          <a:noFill/>
          <a:ln>
            <a:noFill/>
          </a:ln>
        </p:spPr>
      </p:pic>
      <p:pic>
        <p:nvPicPr>
          <p:cNvPr id="107" name="Google Shape;107;p19"/>
          <p:cNvPicPr preferRelativeResize="0"/>
          <p:nvPr/>
        </p:nvPicPr>
        <p:blipFill rotWithShape="1">
          <a:blip r:embed="rId4">
            <a:alphaModFix/>
          </a:blip>
          <a:srcRect b="0" l="0" r="12732" t="0"/>
          <a:stretch/>
        </p:blipFill>
        <p:spPr>
          <a:xfrm>
            <a:off x="566275" y="4390725"/>
            <a:ext cx="6350900" cy="794900"/>
          </a:xfrm>
          <a:prstGeom prst="rect">
            <a:avLst/>
          </a:prstGeom>
          <a:noFill/>
          <a:ln>
            <a:noFill/>
          </a:ln>
        </p:spPr>
      </p:pic>
      <p:pic>
        <p:nvPicPr>
          <p:cNvPr id="108" name="Google Shape;108;p19"/>
          <p:cNvPicPr preferRelativeResize="0"/>
          <p:nvPr/>
        </p:nvPicPr>
        <p:blipFill rotWithShape="1">
          <a:blip r:embed="rId5">
            <a:alphaModFix/>
          </a:blip>
          <a:srcRect b="0" l="0" r="11520" t="0"/>
          <a:stretch/>
        </p:blipFill>
        <p:spPr>
          <a:xfrm>
            <a:off x="624075" y="3156025"/>
            <a:ext cx="5326050" cy="1234700"/>
          </a:xfrm>
          <a:prstGeom prst="rect">
            <a:avLst/>
          </a:prstGeom>
          <a:noFill/>
          <a:ln>
            <a:noFill/>
          </a:ln>
        </p:spPr>
      </p:pic>
      <p:sp>
        <p:nvSpPr>
          <p:cNvPr id="109" name="Google Shape;109;p19"/>
          <p:cNvSpPr txBox="1"/>
          <p:nvPr/>
        </p:nvSpPr>
        <p:spPr>
          <a:xfrm>
            <a:off x="432825" y="2836475"/>
            <a:ext cx="1183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C0C0C"/>
                </a:solidFill>
              </a:rPr>
              <a:t>CODE :</a:t>
            </a:r>
            <a:endParaRPr sz="1500">
              <a:solidFill>
                <a:srgbClr val="0C0C0C"/>
              </a:solidFill>
            </a:endParaRPr>
          </a:p>
        </p:txBody>
      </p:sp>
      <p:pic>
        <p:nvPicPr>
          <p:cNvPr id="110" name="Google Shape;110;p19"/>
          <p:cNvPicPr preferRelativeResize="0"/>
          <p:nvPr/>
        </p:nvPicPr>
        <p:blipFill>
          <a:blip r:embed="rId6">
            <a:alphaModFix/>
          </a:blip>
          <a:stretch>
            <a:fillRect/>
          </a:stretch>
        </p:blipFill>
        <p:spPr>
          <a:xfrm>
            <a:off x="6753786" y="3083000"/>
            <a:ext cx="2508074" cy="1307725"/>
          </a:xfrm>
          <a:prstGeom prst="rect">
            <a:avLst/>
          </a:prstGeom>
          <a:noFill/>
          <a:ln>
            <a:noFill/>
          </a:ln>
        </p:spPr>
      </p:pic>
      <p:sp>
        <p:nvSpPr>
          <p:cNvPr id="111" name="Google Shape;111;p19"/>
          <p:cNvSpPr txBox="1"/>
          <p:nvPr/>
        </p:nvSpPr>
        <p:spPr>
          <a:xfrm>
            <a:off x="6777850" y="874300"/>
            <a:ext cx="12912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C0C0C"/>
                </a:solidFill>
                <a:latin typeface="Roboto"/>
                <a:ea typeface="Roboto"/>
                <a:cs typeface="Roboto"/>
                <a:sym typeface="Roboto"/>
              </a:rPr>
              <a:t>OUTPUT : </a:t>
            </a:r>
            <a:endParaRPr sz="1800">
              <a:solidFill>
                <a:srgbClr val="0C0C0C"/>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1500">
                <a:latin typeface="Times New Roman"/>
                <a:ea typeface="Times New Roman"/>
                <a:cs typeface="Times New Roman"/>
                <a:sym typeface="Times New Roman"/>
              </a:rPr>
              <a:t>QUESTION :STACK BAR CHART FOR MEN VS WOMEN X AXIS -&gt; 18-30 | 31-40 | 41-50 | 51-60</a:t>
            </a:r>
            <a:endParaRPr sz="15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117" name="Google Shape;117;p20"/>
          <p:cNvSpPr txBox="1"/>
          <p:nvPr>
            <p:ph idx="1" type="body"/>
          </p:nvPr>
        </p:nvSpPr>
        <p:spPr>
          <a:xfrm>
            <a:off x="311700" y="1152475"/>
            <a:ext cx="623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C0C0C"/>
                </a:solidFill>
              </a:rPr>
              <a:t>LABEL :</a:t>
            </a:r>
            <a:endParaRPr>
              <a:solidFill>
                <a:srgbClr val="0C0C0C"/>
              </a:solidFill>
            </a:endParaRPr>
          </a:p>
          <a:p>
            <a:pPr indent="-298450" lvl="0" marL="457200" rtl="0" algn="l">
              <a:spcBef>
                <a:spcPts val="1200"/>
              </a:spcBef>
              <a:spcAft>
                <a:spcPts val="0"/>
              </a:spcAft>
              <a:buClr>
                <a:schemeClr val="dk1"/>
              </a:buClr>
              <a:buSzPts val="1100"/>
              <a:buChar char="★"/>
            </a:pPr>
            <a:r>
              <a:rPr lang="en" sz="1100">
                <a:solidFill>
                  <a:schemeClr val="dk1"/>
                </a:solidFill>
              </a:rPr>
              <a:t>The labels parameter in plt.pie assigns names to each segment of the pie chart, using the keys from the data dictionary to label each slice.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Defines the names for each age group. These labels are used to identify the age ranges in the resulting </a:t>
            </a:r>
            <a:r>
              <a:rPr lang="en" sz="1100">
                <a:solidFill>
                  <a:schemeClr val="dk1"/>
                </a:solidFill>
              </a:rPr>
              <a:t>age group</a:t>
            </a:r>
            <a:r>
              <a:rPr lang="en" sz="1100">
                <a:solidFill>
                  <a:schemeClr val="dk1"/>
                </a:solidFill>
              </a:rPr>
              <a:t> column, making the chart easier to understand.</a:t>
            </a:r>
            <a:endParaRPr sz="1100">
              <a:solidFill>
                <a:schemeClr val="dk1"/>
              </a:solidFill>
            </a:endParaRPr>
          </a:p>
          <a:p>
            <a:pPr indent="0" lvl="0" marL="0" rtl="0" algn="l">
              <a:spcBef>
                <a:spcPts val="1200"/>
              </a:spcBef>
              <a:spcAft>
                <a:spcPts val="0"/>
              </a:spcAft>
              <a:buNone/>
            </a:pPr>
            <a:r>
              <a:rPr lang="en" sz="1100">
                <a:solidFill>
                  <a:srgbClr val="0C0C0C"/>
                </a:solidFill>
              </a:rPr>
              <a:t>Pd.cut() :</a:t>
            </a:r>
            <a:endParaRPr sz="1100">
              <a:solidFill>
                <a:srgbClr val="0C0C0C"/>
              </a:solidFill>
            </a:endParaRPr>
          </a:p>
          <a:p>
            <a:pPr indent="-298450" lvl="0" marL="457200" rtl="0" algn="l">
              <a:spcBef>
                <a:spcPts val="1200"/>
              </a:spcBef>
              <a:spcAft>
                <a:spcPts val="0"/>
              </a:spcAft>
              <a:buClr>
                <a:schemeClr val="dk1"/>
              </a:buClr>
              <a:buSzPts val="1100"/>
              <a:buChar char="★"/>
            </a:pPr>
            <a:r>
              <a:rPr lang="en" sz="1100">
                <a:solidFill>
                  <a:schemeClr val="dk1"/>
                </a:solidFill>
              </a:rPr>
              <a:t>It uses `pd.cut()` to categorize ages into defined bins, then groups and counts the data by age group and sex. The `plot(kind='bar')` function visualizes these counts, with custom labels, a title, and rotated x-axis labels for clarity.</a:t>
            </a:r>
            <a:endParaRPr sz="1100">
              <a:solidFill>
                <a:schemeClr val="dk1"/>
              </a:solidFill>
            </a:endParaRPr>
          </a:p>
        </p:txBody>
      </p:sp>
      <p:pic>
        <p:nvPicPr>
          <p:cNvPr id="118" name="Google Shape;118;p20"/>
          <p:cNvPicPr preferRelativeResize="0"/>
          <p:nvPr/>
        </p:nvPicPr>
        <p:blipFill>
          <a:blip r:embed="rId3">
            <a:alphaModFix/>
          </a:blip>
          <a:stretch>
            <a:fillRect/>
          </a:stretch>
        </p:blipFill>
        <p:spPr>
          <a:xfrm>
            <a:off x="904150" y="3737525"/>
            <a:ext cx="5592149" cy="1327450"/>
          </a:xfrm>
          <a:prstGeom prst="rect">
            <a:avLst/>
          </a:prstGeom>
          <a:noFill/>
          <a:ln>
            <a:noFill/>
          </a:ln>
        </p:spPr>
      </p:pic>
      <p:pic>
        <p:nvPicPr>
          <p:cNvPr id="119" name="Google Shape;119;p20"/>
          <p:cNvPicPr preferRelativeResize="0"/>
          <p:nvPr/>
        </p:nvPicPr>
        <p:blipFill>
          <a:blip r:embed="rId4">
            <a:alphaModFix/>
          </a:blip>
          <a:stretch>
            <a:fillRect/>
          </a:stretch>
        </p:blipFill>
        <p:spPr>
          <a:xfrm>
            <a:off x="6733161" y="1405987"/>
            <a:ext cx="2305839" cy="2331525"/>
          </a:xfrm>
          <a:prstGeom prst="rect">
            <a:avLst/>
          </a:prstGeom>
          <a:noFill/>
          <a:ln>
            <a:noFill/>
          </a:ln>
        </p:spPr>
      </p:pic>
      <p:sp>
        <p:nvSpPr>
          <p:cNvPr id="120" name="Google Shape;120;p20"/>
          <p:cNvSpPr txBox="1"/>
          <p:nvPr/>
        </p:nvSpPr>
        <p:spPr>
          <a:xfrm>
            <a:off x="6915688" y="880725"/>
            <a:ext cx="148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C0C0C"/>
                </a:solidFill>
              </a:rPr>
              <a:t>OUTPUT :</a:t>
            </a:r>
            <a:endParaRPr sz="1800">
              <a:solidFill>
                <a:srgbClr val="0C0C0C"/>
              </a:solidFill>
            </a:endParaRPr>
          </a:p>
        </p:txBody>
      </p:sp>
      <p:sp>
        <p:nvSpPr>
          <p:cNvPr id="121" name="Google Shape;121;p20"/>
          <p:cNvSpPr txBox="1"/>
          <p:nvPr/>
        </p:nvSpPr>
        <p:spPr>
          <a:xfrm>
            <a:off x="642025" y="3426575"/>
            <a:ext cx="995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C0C0C"/>
                </a:solidFill>
              </a:rPr>
              <a:t>CODE :</a:t>
            </a:r>
            <a:endParaRPr sz="1600">
              <a:solidFill>
                <a:srgbClr val="0C0C0C"/>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nvSpPr>
        <p:spPr>
          <a:xfrm>
            <a:off x="1667300" y="2131325"/>
            <a:ext cx="5615400" cy="13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latin typeface="Times New Roman"/>
                <a:ea typeface="Times New Roman"/>
                <a:cs typeface="Times New Roman"/>
                <a:sym typeface="Times New Roman"/>
              </a:rPr>
              <a:t>THANK YOU</a:t>
            </a:r>
            <a:endParaRPr sz="7200">
              <a:latin typeface="Times New Roman"/>
              <a:ea typeface="Times New Roman"/>
              <a:cs typeface="Times New Roman"/>
              <a:sym typeface="Times New Roman"/>
            </a:endParaRPr>
          </a:p>
        </p:txBody>
      </p:sp>
      <p:sp>
        <p:nvSpPr>
          <p:cNvPr id="127" name="Google Shape;127;p21"/>
          <p:cNvSpPr/>
          <p:nvPr/>
        </p:nvSpPr>
        <p:spPr>
          <a:xfrm>
            <a:off x="1391900" y="2202100"/>
            <a:ext cx="5890800" cy="11325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rgbClr val="FFD966"/>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