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2" r:id="rId6"/>
    <p:sldId id="263" r:id="rId7"/>
    <p:sldId id="264" r:id="rId8"/>
    <p:sldId id="265" r:id="rId9"/>
    <p:sldId id="267" r:id="rId10"/>
    <p:sldId id="268" r:id="rId11"/>
    <p:sldId id="271" r:id="rId12"/>
    <p:sldId id="261" r:id="rId13"/>
    <p:sldId id="270" r:id="rId14"/>
    <p:sldId id="272" r:id="rId15"/>
    <p:sldId id="266" r:id="rId16"/>
    <p:sldId id="258" r:id="rId17"/>
    <p:sldId id="259" r:id="rId18"/>
    <p:sldId id="274" r:id="rId19"/>
    <p:sldId id="273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8" r:id="rId32"/>
    <p:sldId id="287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E04C-CC97-436F-B022-7B5D08A1A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4289-08F1-4C4E-ABDC-E2B95090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A93B-470B-4D8E-B33D-12F14D50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C983-A4B5-4745-BD0A-5B263136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D339-F2A2-4169-99C2-977AB91D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8DF7-D3B9-42A5-8EFF-C3970971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435AD-80DA-4AB9-AAA4-3DF1FD14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000B-5E7C-47F8-A6CD-CEEC1F3F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71E7-3BAF-447A-8367-9A23EBC8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5260-7700-4C1C-9E36-4BCCE4C9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96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29F6B-5B9A-40BF-A6E9-498FF3EB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97A34-B480-423F-9916-B3D26D19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64B6-9CA7-42FA-A953-4A8B2A94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51CC-9D74-4AEB-9206-18FF107D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668F-8F40-4EAE-95EA-ABF7C1E0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6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78B1-342F-4EA4-B74D-CB262611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4756-A421-4601-9492-36446415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1840-6973-471C-BC29-BDAF25D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A5EE-7438-4B37-9EF5-37E4FB40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5497-C82C-4994-A312-E9410058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F199-98D0-4131-B63B-F958F9CA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33C5-BC57-41B6-B375-514CFEA6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88D1-7CE1-4258-AFAE-985024BC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3D1D-B314-493A-AC8B-0CD9AD3E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09CE-F590-462A-B5FE-B32BD065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043C-9DF0-4195-8ECB-3507172F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46B-EFB6-4D79-BF23-20FCBD980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DFFB-9616-45AE-BCF6-2ACFC96DB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9C35-8B13-498B-9971-F17E363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631E-2C9D-43B8-8A01-93FC8DF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C9B4-81B1-4B94-BDDF-5488FE59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1CC9-6DC7-4CAD-BE44-0D61E44F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424B-F5F7-45D1-B77C-33EAA4E3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7A0E4-750B-42C3-A16F-C75881613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116F0-A066-4DB3-8BE8-72A75990F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80F76-DA2F-4CF4-BE8E-961A1F8D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E62EE-C1E5-4181-83B5-C66CDBB4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26DE4-4FAF-4D65-BFA3-612381A7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57DA-C690-43B6-8D38-D17FD901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9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46E-E9DB-4D23-B593-23068789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0BFEC-AC3B-4650-AF15-62407034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802B-2B8F-4D13-A2AB-2A05C7EE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E66E-B004-4D62-941B-0F557EF2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2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72C01-EB75-4907-B471-52F1F5FF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DB01-AB30-4EBD-8A12-68D80284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6AFF5-24DC-4E36-8279-52668BD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7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D40-D3FD-47E0-8F97-895F9D4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589D-8C2A-491C-842A-54B00BBC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1ABF0-555B-4677-9B0F-18EF88D3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5A74-A270-49ED-B847-CF70E2FD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44D3-4521-4405-A868-005759C3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3EC7-5ECA-42D9-8247-7CF52C07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9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0B34-18B0-4F37-9F4F-2BE28B5C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CE9A7-4231-4262-8928-C46F46CD3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7AD7-1441-4A29-B1E2-845E60C1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0C27-7523-41BE-A488-2F42447B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70A00-54E0-4AFA-BBBE-6753F117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22B43-C241-4FB8-83BE-4AFEEB1C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6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A82A8-75C1-482E-AFB9-6FCA8A2F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D9EC-0F3E-48A9-9C01-A89387E9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09F6-F6A2-4E7A-A02E-3E477D00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AAF1F-CB1D-4EB9-ABDB-4C2B55B70850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77A3-DFB7-42DB-AA92-65BDAA495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F53-13FC-4783-9BC6-90E1D6A6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how-to-calculate-feature-importances-from-a-dea-model-c2d6ca1a3ccd" TargetMode="External"/><Relationship Id="rId2" Type="http://schemas.openxmlformats.org/officeDocument/2006/relationships/hyperlink" Target="https://shap.readthedocs.io/en/latest/example_notebooks/tabular_examples/model_agnostic/Diabetes%20regression.html?highlight=KMeans#Load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906A-222B-428C-BA2F-9BCA98CDC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PropTech Interview Assessment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CAA89-954A-4455-B315-D47CB1F9E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Aswin Vijayakumar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707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FD2-F3B6-4268-9E28-DE76C328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F40F-075C-4F94-9173-726878E7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/>
          <a:lstStyle/>
          <a:p>
            <a:r>
              <a:rPr lang="en-US" dirty="0"/>
              <a:t>SpectralEmbedding plot to understand the distribution of data classed by the Funding Stage attribute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F841-9612-438B-9198-AEF5722E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7" y="2257663"/>
            <a:ext cx="6128103" cy="4405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E9B23-D6C6-48D6-9B7D-97484E7BE31F}"/>
              </a:ext>
            </a:extLst>
          </p:cNvPr>
          <p:cNvSpPr txBox="1"/>
          <p:nvPr/>
        </p:nvSpPr>
        <p:spPr>
          <a:xfrm>
            <a:off x="1060315" y="2461098"/>
            <a:ext cx="40758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model visualization is giving us a nice Embedding when the features are PCA transformed</a:t>
            </a:r>
          </a:p>
          <a:p>
            <a:endParaRPr lang="en-US" sz="2000" dirty="0"/>
          </a:p>
          <a:p>
            <a:r>
              <a:rPr lang="en-US" sz="2000" dirty="0"/>
              <a:t>The Seed Funding stage is mostly in the peripheral area looking to form the boundary</a:t>
            </a:r>
          </a:p>
          <a:p>
            <a:endParaRPr lang="en-US" sz="2000" dirty="0"/>
          </a:p>
          <a:p>
            <a:r>
              <a:rPr lang="en-US" sz="2000" dirty="0"/>
              <a:t>This indicates the Spacing between certain groups of funding allocations and the continuity between the allocations mostly by Seed Funding and Series A Funding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650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24C8-4AE0-45EF-91E5-667CE4A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473A0-9483-4947-8A3D-69649B18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496"/>
            <a:ext cx="4259094" cy="52055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50586-9D78-4F25-840F-E9A20DA1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78" y="1347631"/>
            <a:ext cx="44005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9D37-4A04-4E0A-B8E3-1B655FAB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156C-78A5-40A8-ADDC-E0B2D90D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81"/>
            <a:ext cx="10515600" cy="4601082"/>
          </a:xfrm>
        </p:spPr>
        <p:txBody>
          <a:bodyPr/>
          <a:lstStyle/>
          <a:p>
            <a:r>
              <a:rPr lang="en-US" dirty="0"/>
              <a:t>February, March and December are having equally weighed PCA Component Bars in bar plot, their correlation are also relatively higher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C285-3039-4E15-9F78-6C66CB0B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92" y="2645872"/>
            <a:ext cx="5662121" cy="387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B14EF-FBB5-46AE-849B-6069B8B06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4" y="2645871"/>
            <a:ext cx="5662122" cy="38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1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C5D8-1724-43E8-A020-EF218EE4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4313F-CAEC-4627-9B16-B208A812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45"/>
            <a:ext cx="7579610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E0F79-BEB5-459E-BB7F-DB365667E8B1}"/>
              </a:ext>
            </a:extLst>
          </p:cNvPr>
          <p:cNvSpPr txBox="1"/>
          <p:nvPr/>
        </p:nvSpPr>
        <p:spPr>
          <a:xfrm>
            <a:off x="8628434" y="1690687"/>
            <a:ext cx="3035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pv1_PropFinTech, </a:t>
            </a:r>
          </a:p>
          <a:p>
            <a:r>
              <a:rPr lang="en-US" sz="2000" dirty="0"/>
              <a:t>pv1_Property Management,</a:t>
            </a:r>
          </a:p>
          <a:p>
            <a:r>
              <a:rPr lang="en-US" sz="2000" dirty="0"/>
              <a:t>pv1_ConTech</a:t>
            </a:r>
          </a:p>
          <a:p>
            <a:endParaRPr lang="en-GB" sz="2000" dirty="0"/>
          </a:p>
          <a:p>
            <a:r>
              <a:rPr lang="en-GB" sz="2000" dirty="0"/>
              <a:t>Are correlated to each other</a:t>
            </a:r>
          </a:p>
          <a:p>
            <a:endParaRPr lang="en-GB" sz="2000" dirty="0"/>
          </a:p>
          <a:p>
            <a:r>
              <a:rPr lang="en-GB" sz="2000" dirty="0"/>
              <a:t>They are also equally weighed in PCA transformation in First Dimension</a:t>
            </a:r>
          </a:p>
        </p:txBody>
      </p:sp>
    </p:spTree>
    <p:extLst>
      <p:ext uri="{BB962C8B-B14F-4D97-AF65-F5344CB8AC3E}">
        <p14:creationId xmlns:p14="http://schemas.microsoft.com/office/powerpoint/2010/main" val="18098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168-8F01-4947-979F-E756A0A3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A4173-E4E8-413B-BDDD-FDFEB459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977"/>
            <a:ext cx="7389404" cy="4929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F184C-C310-44A0-A45B-A9359CEE2446}"/>
              </a:ext>
            </a:extLst>
          </p:cNvPr>
          <p:cNvSpPr txBox="1"/>
          <p:nvPr/>
        </p:nvSpPr>
        <p:spPr>
          <a:xfrm>
            <a:off x="8560340" y="1562977"/>
            <a:ext cx="2793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Marketplace vs B2B vs SaaS are highly correlated</a:t>
            </a:r>
          </a:p>
          <a:p>
            <a:endParaRPr lang="en-US" sz="2400" dirty="0"/>
          </a:p>
          <a:p>
            <a:r>
              <a:rPr lang="en-US" sz="2400" dirty="0"/>
              <a:t>In PCA, B2B has a higher value in dimensions 1 and 2 indicating they behave differently and is possibly a clustering concern.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83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713-1DF0-4358-A505-F8F33E60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Plot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788D7-2AA8-407F-B859-4469BA45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13" y="1484199"/>
            <a:ext cx="4208998" cy="3018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3CAD7-365B-444E-A7DE-D552ED9B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91" y="118063"/>
            <a:ext cx="4555787" cy="3249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3C70E-9394-4227-B261-B4A9F8D2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55" y="3499301"/>
            <a:ext cx="4208997" cy="3043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14C20-242E-4145-BAB0-1713AE85E4E1}"/>
              </a:ext>
            </a:extLst>
          </p:cNvPr>
          <p:cNvSpPr txBox="1"/>
          <p:nvPr/>
        </p:nvSpPr>
        <p:spPr>
          <a:xfrm>
            <a:off x="2130439" y="4620637"/>
            <a:ext cx="13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B2B trends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4EB9A-FF63-40D9-9055-C345EE760B7F}"/>
              </a:ext>
            </a:extLst>
          </p:cNvPr>
          <p:cNvSpPr txBox="1"/>
          <p:nvPr/>
        </p:nvSpPr>
        <p:spPr>
          <a:xfrm>
            <a:off x="6718570" y="4027410"/>
            <a:ext cx="461665" cy="15557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B2C trends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E2F51-745D-4D40-A117-36DA50F5B54F}"/>
              </a:ext>
            </a:extLst>
          </p:cNvPr>
          <p:cNvSpPr txBox="1"/>
          <p:nvPr/>
        </p:nvSpPr>
        <p:spPr>
          <a:xfrm>
            <a:off x="6751232" y="706305"/>
            <a:ext cx="461665" cy="15557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B2B2C 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4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17A-D0C6-482E-8C41-694D6EC7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28AB-C4B6-4CCB-959F-915C01DF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 time-series data which is known from the lag plot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92CF-F7AD-44C5-9E56-78FAFB5B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0001"/>
            <a:ext cx="5652766" cy="3752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6F97C-6A61-4DBC-929F-69116D5BB3B8}"/>
              </a:ext>
            </a:extLst>
          </p:cNvPr>
          <p:cNvSpPr txBox="1"/>
          <p:nvPr/>
        </p:nvSpPr>
        <p:spPr>
          <a:xfrm>
            <a:off x="6692631" y="2740001"/>
            <a:ext cx="4661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Cumulative Sum is taken to project the data from Sl. No. 1 to Sl. No. 373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Here, re1_Commercial is a frequently occurring value within RE</a:t>
            </a:r>
          </a:p>
        </p:txBody>
      </p:sp>
    </p:spTree>
    <p:extLst>
      <p:ext uri="{BB962C8B-B14F-4D97-AF65-F5344CB8AC3E}">
        <p14:creationId xmlns:p14="http://schemas.microsoft.com/office/powerpoint/2010/main" val="362595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0259-60B0-4C19-ADB0-F8ED762B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 – Feasibility 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73EE-7BC7-425B-870B-E86BBD7A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859"/>
            <a:ext cx="10515600" cy="2850103"/>
          </a:xfrm>
        </p:spPr>
        <p:txBody>
          <a:bodyPr/>
          <a:lstStyle/>
          <a:p>
            <a:r>
              <a:rPr lang="en-US" dirty="0"/>
              <a:t>Options for Prediction of Stage Attribute:</a:t>
            </a:r>
          </a:p>
          <a:p>
            <a:pPr lvl="1"/>
            <a:r>
              <a:rPr lang="en-US" dirty="0"/>
              <a:t>Prediction by Auto Correlation (ARIMA) but ARIMA requires continuous data which misses key class, hence infeasible because data is not enough</a:t>
            </a:r>
          </a:p>
          <a:p>
            <a:pPr lvl="2"/>
            <a:r>
              <a:rPr lang="en-US" dirty="0"/>
              <a:t>Only 10 classes are available when the dataset is split sequentially by </a:t>
            </a:r>
            <a:r>
              <a:rPr lang="en-US" dirty="0" err="1"/>
              <a:t>train_size</a:t>
            </a:r>
            <a:endParaRPr lang="en-US" dirty="0"/>
          </a:p>
          <a:p>
            <a:pPr lvl="1"/>
            <a:r>
              <a:rPr lang="en-US" dirty="0"/>
              <a:t>Prediction by Multi-Layer Perceptrons because they consider hyperplane splitting</a:t>
            </a:r>
          </a:p>
          <a:p>
            <a:pPr lvl="1"/>
            <a:r>
              <a:rPr lang="en-GB" dirty="0"/>
              <a:t>Prediction by Support Vector Machines, by Kernel Trick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8329C-68A3-477D-A607-5DC08C8B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690688"/>
            <a:ext cx="8572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673A-1733-44BD-A5AA-8731B316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3DACE-7515-4F52-9A10-D37C0EB8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334"/>
            <a:ext cx="5660914" cy="4262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AAAFC-B4E4-4EDD-8BF0-6C6EC03E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43" y="1779335"/>
            <a:ext cx="5659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2EC-C414-49DA-96D0-3E916DC6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Perceptrons and SVM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06AF-830E-4DB7-B2CB-5457E738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Model_Prediction_Score = 0.90937</a:t>
            </a:r>
          </a:p>
          <a:p>
            <a:pPr marL="0" indent="0">
              <a:buNone/>
            </a:pPr>
            <a:r>
              <a:rPr lang="en-GB" dirty="0"/>
              <a:t>Accuracy_Score = 0.51340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Accuracy_Score = 0.513889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834A5-BDE4-484B-885D-C1A379D0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1704"/>
            <a:ext cx="10934700" cy="3810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0E3F35C-335D-46FD-B0C7-CDA6542B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D19A2-E622-4958-9284-DF5D3D1B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17866"/>
            <a:ext cx="5638800" cy="149542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034967DE-B417-4DD4-B711-5A7D860D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1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37D5-FEEB-4FDE-8ECD-2AA8B0BC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A74E-2A6A-4468-822A-E9C5BFCB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given is with categorical attributes, out of which some are nominal such as Continent, PropTech Vertical1, PropTech Vertical2, etc. and some are ordinal such as Month</a:t>
            </a:r>
          </a:p>
          <a:p>
            <a:r>
              <a:rPr lang="en-US" dirty="0"/>
              <a:t>The excel file has been converted to UTF-8 CSV format and imported using Pandas</a:t>
            </a:r>
          </a:p>
          <a:p>
            <a:r>
              <a:rPr lang="en-GB" dirty="0"/>
              <a:t>Outliers for the dataset have been found to be originating from NA, N/A and TBD for the Stage attribute. </a:t>
            </a:r>
          </a:p>
          <a:p>
            <a:r>
              <a:rPr lang="en-GB" dirty="0"/>
              <a:t>Sl. No. from the Data has been removed from the model visualization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265813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BF21-0023-495C-A207-4E9DDA33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Suggestions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B32F-CF54-4D93-A60B-DE8622F3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Efficiency Evaluation by Metadata through Slacks-based Measure or Regular DEA (Data Envelopment Analysis)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get the 4</a:t>
            </a:r>
            <a:r>
              <a:rPr lang="en-GB" baseline="30000" dirty="0"/>
              <a:t>th</a:t>
            </a:r>
            <a:r>
              <a:rPr lang="en-GB" dirty="0"/>
              <a:t> Dimension to have Max and Min columns filled by HQ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F469-2CAA-460E-9434-6828AFC9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49" y="3044031"/>
            <a:ext cx="9077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4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5512-268A-451E-99C5-D654A432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Distribution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EDEA-3AD8-40E3-B495-984E1C88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1553" cy="4351338"/>
          </a:xfrm>
        </p:spPr>
        <p:txBody>
          <a:bodyPr/>
          <a:lstStyle/>
          <a:p>
            <a:r>
              <a:rPr lang="en-US" dirty="0"/>
              <a:t>In order to assume our Decision Making Units (DMUs) coming from a distribution, let us find out how the 4</a:t>
            </a:r>
            <a:r>
              <a:rPr lang="en-US" baseline="30000" dirty="0"/>
              <a:t>th</a:t>
            </a:r>
            <a:r>
              <a:rPr lang="en-US" dirty="0"/>
              <a:t> Principal Component is Arranged.</a:t>
            </a:r>
          </a:p>
          <a:p>
            <a:r>
              <a:rPr lang="en-US" dirty="0"/>
              <a:t>We use Akaike Information Criterion (AIC) to consider the smallest and find closest match to the given distribution of 4</a:t>
            </a:r>
            <a:r>
              <a:rPr lang="en-US" baseline="30000" dirty="0"/>
              <a:t>th</a:t>
            </a:r>
            <a:r>
              <a:rPr lang="en-US" dirty="0"/>
              <a:t> Principal Component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092C3-4F00-4BB0-A54C-43A71130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98" y="1690687"/>
            <a:ext cx="4026496" cy="41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B804-E7CB-497B-8EE4-BEB3DBFA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Distribution…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0980D-A46C-4202-86AF-4E3A7C7E4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59335"/>
            <a:ext cx="10612681" cy="3764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FD541-B234-458D-9DA8-5E76B991739E}"/>
              </a:ext>
            </a:extLst>
          </p:cNvPr>
          <p:cNvSpPr txBox="1"/>
          <p:nvPr/>
        </p:nvSpPr>
        <p:spPr>
          <a:xfrm>
            <a:off x="953311" y="5136204"/>
            <a:ext cx="104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get a Gamma Distribution for the 4</a:t>
            </a:r>
            <a:r>
              <a:rPr lang="en-US" sz="2400" baseline="30000" dirty="0"/>
              <a:t>th</a:t>
            </a:r>
            <a:r>
              <a:rPr lang="en-US" sz="2400" dirty="0"/>
              <a:t> Principal Component,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AIC = 424.0305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= 39.2646, loc = -2.7505, scale = 0.07005</a:t>
            </a:r>
          </a:p>
        </p:txBody>
      </p:sp>
    </p:spTree>
    <p:extLst>
      <p:ext uri="{BB962C8B-B14F-4D97-AF65-F5344CB8AC3E}">
        <p14:creationId xmlns:p14="http://schemas.microsoft.com/office/powerpoint/2010/main" val="71980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5E57-7FF9-4FC5-BA5F-4A78DEF6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030D5-57F5-407D-8FF2-EE9612D5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86" y="1825625"/>
            <a:ext cx="10030627" cy="4351338"/>
          </a:xfrm>
        </p:spPr>
      </p:pic>
    </p:spTree>
    <p:extLst>
      <p:ext uri="{BB962C8B-B14F-4D97-AF65-F5344CB8AC3E}">
        <p14:creationId xmlns:p14="http://schemas.microsoft.com/office/powerpoint/2010/main" val="93479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F38D-3231-42E7-8C3A-FD81B488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CA16-A38E-44CD-BCC9-EA7F37E5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3035"/>
            <a:ext cx="4901587" cy="31746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92FAF-BBFC-4185-BADF-A4FE00722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47" y="2613035"/>
            <a:ext cx="4901587" cy="3149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8A01C-4333-4490-BC0A-FEF44ADA9D85}"/>
              </a:ext>
            </a:extLst>
          </p:cNvPr>
          <p:cNvSpPr txBox="1"/>
          <p:nvPr/>
        </p:nvSpPr>
        <p:spPr>
          <a:xfrm>
            <a:off x="1099226" y="5938361"/>
            <a:ext cx="448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Distribution for “HQ”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25FA5-3C9F-49FF-ACE5-5DC30AC99F23}"/>
              </a:ext>
            </a:extLst>
          </p:cNvPr>
          <p:cNvSpPr txBox="1"/>
          <p:nvPr/>
        </p:nvSpPr>
        <p:spPr>
          <a:xfrm>
            <a:off x="6789906" y="5938361"/>
            <a:ext cx="448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for “Stage”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6CC709-4463-4120-B41D-D2772E4E0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71" y="1539364"/>
            <a:ext cx="9909857" cy="7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1C4-021D-4BEA-916F-38B980E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601E8-4581-4510-B034-563E8CBF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281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6B435-6C1E-4E55-B440-AAC4E8063EF4}"/>
              </a:ext>
            </a:extLst>
          </p:cNvPr>
          <p:cNvSpPr txBox="1"/>
          <p:nvPr/>
        </p:nvSpPr>
        <p:spPr>
          <a:xfrm>
            <a:off x="2002192" y="6001966"/>
            <a:ext cx="20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= ‘Stage’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4032C-E7EC-455C-ADAB-3A639122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82" y="1027906"/>
            <a:ext cx="4393651" cy="5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8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83B8-4E29-4EFF-A960-806A85FE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E4FD6-4798-41B3-B741-8807A9746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340"/>
            <a:ext cx="4055001" cy="5137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25E0-DD9C-4184-81AD-7A0CDE45E289}"/>
              </a:ext>
            </a:extLst>
          </p:cNvPr>
          <p:cNvSpPr txBox="1"/>
          <p:nvPr/>
        </p:nvSpPr>
        <p:spPr>
          <a:xfrm>
            <a:off x="5554494" y="2274838"/>
            <a:ext cx="5429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the given assumptions, HQ_UK has been found to have the largest value in order to optimize the problem of maximizing delivery to HQ in a hypothetical data entry or allocation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6559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EA18-2F85-4DEE-9BAC-10490A81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ECDE3-F3AE-4B56-9108-81EF473D2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05" y="2107737"/>
            <a:ext cx="992739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43F3F-4FE0-4950-8753-327B80CB318F}"/>
              </a:ext>
            </a:extLst>
          </p:cNvPr>
          <p:cNvSpPr txBox="1"/>
          <p:nvPr/>
        </p:nvSpPr>
        <p:spPr>
          <a:xfrm>
            <a:off x="1132305" y="1507787"/>
            <a:ext cx="992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to optimizing the classification problem by Stage through HQ_UK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917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9401-D0DA-4284-AECE-C4FD722E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226C-28B8-4965-9377-A9C4F598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55C25-28F8-4A56-8A5D-DF346765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2135930"/>
            <a:ext cx="4908670" cy="316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1702D28-720E-458A-B3D6-079CC360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18" y="2135930"/>
            <a:ext cx="5011201" cy="316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9F475-E737-40FD-B670-A48EC4DBCAFF}"/>
              </a:ext>
            </a:extLst>
          </p:cNvPr>
          <p:cNvSpPr txBox="1"/>
          <p:nvPr/>
        </p:nvSpPr>
        <p:spPr>
          <a:xfrm>
            <a:off x="2015238" y="5436511"/>
            <a:ext cx="298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Distribution for “HQ”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69AB0-AAA8-450D-9A4A-720D3F521FA6}"/>
              </a:ext>
            </a:extLst>
          </p:cNvPr>
          <p:cNvSpPr txBox="1"/>
          <p:nvPr/>
        </p:nvSpPr>
        <p:spPr>
          <a:xfrm>
            <a:off x="7190373" y="5369936"/>
            <a:ext cx="32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for “Stage”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2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7C5D-A91E-4C92-A620-B79B4253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536C-3BA8-472A-A487-0DC9DC09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659" y="1825625"/>
            <a:ext cx="3395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optimizing the classification by the Stage Attribute, the output domain is showing large value for Seed Funding Stage and HQ_Austria is showing the largest value for the input domain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403FAA-9BC3-4B5B-82FE-7071E782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5" y="1511283"/>
            <a:ext cx="4073254" cy="516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4DE804D-5756-4E5E-9E41-1FE076D75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17" y="1324786"/>
            <a:ext cx="4073255" cy="51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7B61-7F2C-4409-973C-B1C6F01C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1E4C-EA68-4C97-88E4-BB7FD734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must be one-hot encoded</a:t>
            </a:r>
          </a:p>
          <a:p>
            <a:r>
              <a:rPr lang="en-US" dirty="0"/>
              <a:t>Labels consist of 16 different Stages excluding NA, N/A and TBD which are also one-hot encoded</a:t>
            </a:r>
          </a:p>
          <a:p>
            <a:r>
              <a:rPr lang="en-US" dirty="0"/>
              <a:t>The Data consists of 246 columns which are one-hot encoded</a:t>
            </a:r>
          </a:p>
          <a:p>
            <a:r>
              <a:rPr lang="en-GB" dirty="0" err="1"/>
              <a:t>Color</a:t>
            </a:r>
            <a:r>
              <a:rPr lang="en-GB" dirty="0"/>
              <a:t> palette chosen was with 16 colors using the seaborn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3D63-5E8F-47A9-AF74-62E71DB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993126"/>
            <a:ext cx="10448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3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232-D0CE-4C65-9ED1-901045C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of Causality…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552E-99CB-4570-9D00-BB17A5BA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/>
          </a:bodyPr>
          <a:lstStyle/>
          <a:p>
            <a:r>
              <a:rPr lang="en-US" dirty="0"/>
              <a:t>Continent_Europe and Continent_North America have been actively maintained, hence they posses min and max values respectively in PCA transformation in 1</a:t>
            </a:r>
            <a:r>
              <a:rPr lang="en-US" baseline="30000" dirty="0"/>
              <a:t>st</a:t>
            </a:r>
            <a:r>
              <a:rPr lang="en-US" dirty="0"/>
              <a:t> Principal Component in opposite directions</a:t>
            </a:r>
          </a:p>
          <a:p>
            <a:r>
              <a:rPr lang="en-GB" dirty="0"/>
              <a:t>HQ_US and HQ_UK have been actively maintained, hence they possess min and max values respectively in PCA transformation in 2</a:t>
            </a:r>
            <a:r>
              <a:rPr lang="en-GB" baseline="30000" dirty="0"/>
              <a:t>nd</a:t>
            </a:r>
            <a:r>
              <a:rPr lang="en-GB" dirty="0"/>
              <a:t> Principal Component, also in opposite directions</a:t>
            </a:r>
          </a:p>
          <a:p>
            <a:r>
              <a:rPr lang="en-GB" dirty="0"/>
              <a:t>Seed Funding and Series Funding are distributed across the dataset as per the TSNE Embedding</a:t>
            </a:r>
          </a:p>
          <a:p>
            <a:r>
              <a:rPr lang="en-GB" dirty="0"/>
              <a:t>The data distribution shows a continuity in Seed Funding allocations and a wide spacing between certain groups of funding as per </a:t>
            </a:r>
            <a:r>
              <a:rPr lang="en-GB" dirty="0" err="1"/>
              <a:t>SpectralEmbedding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2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232-D0CE-4C65-9ED1-901045C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of Causality…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552E-99CB-4570-9D00-BB17A5BA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/>
          </a:bodyPr>
          <a:lstStyle/>
          <a:p>
            <a:r>
              <a:rPr lang="en-US" dirty="0" err="1"/>
              <a:t>Month_February</a:t>
            </a:r>
            <a:r>
              <a:rPr lang="en-US" dirty="0"/>
              <a:t>, </a:t>
            </a:r>
            <a:r>
              <a:rPr lang="en-US" dirty="0" err="1"/>
              <a:t>Month_March</a:t>
            </a:r>
            <a:r>
              <a:rPr lang="en-US" dirty="0"/>
              <a:t> and </a:t>
            </a:r>
            <a:r>
              <a:rPr lang="en-US" dirty="0" err="1"/>
              <a:t>Month_December</a:t>
            </a:r>
            <a:r>
              <a:rPr lang="en-US" dirty="0"/>
              <a:t> show a high correlation among each other at the Funding Allocation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24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1051-12CA-4F48-B3B9-A52E78C6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of Causality…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69EF-5AD8-4176-AA0F-3C37E188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Correlation of the top Proptech Vertical Attributes behaves in a similar fashion to the Eigen Value Problem or PCA Analysis, where the component axes have been shown</a:t>
            </a:r>
          </a:p>
          <a:p>
            <a:r>
              <a:rPr lang="en-GB" dirty="0"/>
              <a:t>The Correlation of top Business Model Attributes behaves differently to the PCA transformation, indicating they are not characteristic of core decision making whereas verticals are</a:t>
            </a:r>
          </a:p>
          <a:p>
            <a:r>
              <a:rPr lang="en-GB" dirty="0"/>
              <a:t>The Lag plot indicates Time-series and Frequency of events occurring for our attributes or columns</a:t>
            </a:r>
          </a:p>
          <a:p>
            <a:r>
              <a:rPr lang="en-GB" dirty="0"/>
              <a:t>The DEA Problem taken into consideration makes the HQ_UK and Stage_Seed a standing out problem due to the input-output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6109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50C3-3496-4E7D-8D72-99E58D29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2225-0F73-4508-B5B1-5F642CBB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5053181"/>
          </a:xfrm>
        </p:spPr>
        <p:txBody>
          <a:bodyPr/>
          <a:lstStyle/>
          <a:p>
            <a:r>
              <a:rPr lang="en-US" dirty="0"/>
              <a:t>The obtained DEA weights may be added as another feature for the dataset along with the Stage attribute and then a clustering may be performed</a:t>
            </a:r>
          </a:p>
          <a:p>
            <a:r>
              <a:rPr lang="en-US" dirty="0"/>
              <a:t>Alternatively, the obtained DEA weights may be added as another feature for the dataset with the Stage attribute as the training label for model consistency</a:t>
            </a:r>
          </a:p>
          <a:p>
            <a:r>
              <a:rPr lang="en-US" dirty="0"/>
              <a:t>The above can be explained using SHAP Feature explainer</a:t>
            </a:r>
          </a:p>
          <a:p>
            <a:pPr marL="0" indent="0">
              <a:buNone/>
            </a:pPr>
            <a:r>
              <a:rPr lang="en-US" dirty="0"/>
              <a:t>External References: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Diabetes regression with scikit-learn — SHAP latest documentation</a:t>
            </a:r>
            <a:endParaRPr lang="en-US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How to calculate feature importances from a DEA model | by Aswin Vijayakumar | Analytics Vidhya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273D-8BD7-478D-8EF3-39969E6D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2341-6B93-443C-B89D-C44A4298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Continent values have been found to be missing from the Month of October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These Continent values have been added to the CSV Data during Training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Some of the visualizations use the dropped Continent Column, visualization also do not use a Cumulative Sum</a:t>
            </a:r>
          </a:p>
        </p:txBody>
      </p:sp>
    </p:spTree>
    <p:extLst>
      <p:ext uri="{BB962C8B-B14F-4D97-AF65-F5344CB8AC3E}">
        <p14:creationId xmlns:p14="http://schemas.microsoft.com/office/powerpoint/2010/main" val="146062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A4F-F58B-43F6-82F7-0FAF843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388F-417E-4D5C-BB86-88A68884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Analysis (PCA) has been performed on the One-hot encoded Data with 5 principal components</a:t>
            </a:r>
          </a:p>
          <a:p>
            <a:r>
              <a:rPr lang="en-GB" dirty="0"/>
              <a:t>Principal Components are Visualized using a Scatter Matrix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FF70-E051-4ADB-A101-E0ACDE94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307"/>
            <a:ext cx="4187090" cy="3403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A2756-B161-4F03-8812-B9DA138A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708" y="3272173"/>
            <a:ext cx="4187091" cy="33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ACD0-A8A0-478C-983E-4D23C10C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2E714-6A60-4CB8-9E86-48A3DD03A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8"/>
          <a:stretch/>
        </p:blipFill>
        <p:spPr>
          <a:xfrm>
            <a:off x="838200" y="1527080"/>
            <a:ext cx="5729591" cy="4727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410C2-47B0-4958-A73B-53F0263D23CE}"/>
              </a:ext>
            </a:extLst>
          </p:cNvPr>
          <p:cNvSpPr txBox="1"/>
          <p:nvPr/>
        </p:nvSpPr>
        <p:spPr>
          <a:xfrm>
            <a:off x="6663447" y="1527080"/>
            <a:ext cx="46903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Dimension 1 with Explained Variance Ratio = 0.1026</a:t>
            </a:r>
          </a:p>
          <a:p>
            <a:endParaRPr lang="en-US" sz="2400" dirty="0"/>
          </a:p>
          <a:p>
            <a:r>
              <a:rPr lang="en-US" sz="2400" dirty="0"/>
              <a:t>Dimension 2 with Explained Variance Ratio = 0.0869</a:t>
            </a:r>
          </a:p>
          <a:p>
            <a:endParaRPr lang="en-US" sz="2400" dirty="0"/>
          </a:p>
          <a:p>
            <a:r>
              <a:rPr lang="en-US" sz="2400" dirty="0"/>
              <a:t>And so on.. </a:t>
            </a:r>
          </a:p>
          <a:p>
            <a:endParaRPr lang="en-US" sz="2400" dirty="0"/>
          </a:p>
          <a:p>
            <a:r>
              <a:rPr lang="en-GB" sz="2400" dirty="0"/>
              <a:t>Cumulative Sum of Explained Variance Ratios is plotted to show the variation</a:t>
            </a:r>
          </a:p>
          <a:p>
            <a:endParaRPr lang="en-GB" sz="2400" dirty="0"/>
          </a:p>
          <a:p>
            <a:r>
              <a:rPr lang="en-GB" sz="2400" dirty="0"/>
              <a:t>Min and Max Facets of PCA Dimensions are reported</a:t>
            </a:r>
          </a:p>
        </p:txBody>
      </p:sp>
    </p:spTree>
    <p:extLst>
      <p:ext uri="{BB962C8B-B14F-4D97-AF65-F5344CB8AC3E}">
        <p14:creationId xmlns:p14="http://schemas.microsoft.com/office/powerpoint/2010/main" val="416415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98E7-2661-4785-8F91-E5506384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DA44-BE37-40AE-BD01-E01AF878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en-US" dirty="0"/>
              <a:t>The results of PCA Analysis is expressed as Components</a:t>
            </a:r>
          </a:p>
          <a:p>
            <a:r>
              <a:rPr lang="en-US" dirty="0"/>
              <a:t>The Facets of Analysis: Components with positive and negative Influence are Reported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79F40-9091-45E8-B59F-222361E0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5606"/>
            <a:ext cx="90106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D8E79-2305-4C66-A71D-8AB12561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4659768"/>
            <a:ext cx="8982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0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CB2E-E13B-4F65-A6AB-1762635A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EAD6-3565-402D-80CF-18007C90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r>
              <a:rPr lang="en-US" dirty="0"/>
              <a:t>Continent_Europe and Continent_North America act against each other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8F36-BC16-48BB-82D0-E6B323A05BA7}"/>
              </a:ext>
            </a:extLst>
          </p:cNvPr>
          <p:cNvSpPr txBox="1"/>
          <p:nvPr/>
        </p:nvSpPr>
        <p:spPr>
          <a:xfrm>
            <a:off x="7908587" y="2299833"/>
            <a:ext cx="3445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Biplot of PCA Components:</a:t>
            </a:r>
          </a:p>
          <a:p>
            <a:r>
              <a:rPr lang="en-US" sz="2400" dirty="0"/>
              <a:t>Showing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Directions of the PCA components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Scatter plot of 1 vs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4F4E9-C4EA-4E8E-9D2E-A11179E3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2526"/>
            <a:ext cx="6418634" cy="41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1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0488-11CD-4D28-9049-DC5B0E17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65CE-42C8-4255-B1B5-BD1ADC2C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US" dirty="0"/>
              <a:t>TSNE plot to understand the distribution of the PCA components in TSNE embedding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B48B-B0FF-492E-A45E-D55F29D16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6" y="1976565"/>
            <a:ext cx="6033339" cy="4407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A001B-70B2-4B52-A1FE-E711F68F6766}"/>
              </a:ext>
            </a:extLst>
          </p:cNvPr>
          <p:cNvSpPr txBox="1"/>
          <p:nvPr/>
        </p:nvSpPr>
        <p:spPr>
          <a:xfrm>
            <a:off x="1186774" y="2431915"/>
            <a:ext cx="3667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observe the Seed Funding is distributed across the various clusters, which are having multiple Stage Classes</a:t>
            </a:r>
          </a:p>
          <a:p>
            <a:endParaRPr lang="en-US" sz="2400" dirty="0"/>
          </a:p>
          <a:p>
            <a:r>
              <a:rPr lang="en-US" sz="2400" dirty="0"/>
              <a:t>Series A has also been found to be distributed across various clusters of TSNE</a:t>
            </a:r>
          </a:p>
        </p:txBody>
      </p:sp>
    </p:spTree>
    <p:extLst>
      <p:ext uri="{BB962C8B-B14F-4D97-AF65-F5344CB8AC3E}">
        <p14:creationId xmlns:p14="http://schemas.microsoft.com/office/powerpoint/2010/main" val="73089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1254</Words>
  <Application>Microsoft Office PowerPoint</Application>
  <PresentationFormat>Widescreen</PresentationFormat>
  <Paragraphs>144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PropTech Interview Assessment</vt:lpstr>
      <vt:lpstr>Data</vt:lpstr>
      <vt:lpstr>Preprocessing of Data</vt:lpstr>
      <vt:lpstr>Missing Values</vt:lpstr>
      <vt:lpstr>Feature Visualization</vt:lpstr>
      <vt:lpstr>Feature Visualization…</vt:lpstr>
      <vt:lpstr>Feature Visualization…</vt:lpstr>
      <vt:lpstr>Feature Visualization…</vt:lpstr>
      <vt:lpstr>Feature Visualization…</vt:lpstr>
      <vt:lpstr>Feature Visualization…</vt:lpstr>
      <vt:lpstr>Distribution of Features</vt:lpstr>
      <vt:lpstr>Correlation Plot</vt:lpstr>
      <vt:lpstr>Correlation Plot…</vt:lpstr>
      <vt:lpstr>Correlation Plot…</vt:lpstr>
      <vt:lpstr>Lag Plot</vt:lpstr>
      <vt:lpstr>Nature of Data</vt:lpstr>
      <vt:lpstr>Time-series Data – Feasibility Check</vt:lpstr>
      <vt:lpstr>Autocorrelation Plot</vt:lpstr>
      <vt:lpstr>Multi-Layer Perceptrons and SVM</vt:lpstr>
      <vt:lpstr>Possible Suggestions</vt:lpstr>
      <vt:lpstr>Best Fit Distribution</vt:lpstr>
      <vt:lpstr>Best Fit Distribution…</vt:lpstr>
      <vt:lpstr>A DEA Problem</vt:lpstr>
      <vt:lpstr>A DEA Problem…</vt:lpstr>
      <vt:lpstr>A DEA Problem…</vt:lpstr>
      <vt:lpstr>A DEA Problem…</vt:lpstr>
      <vt:lpstr>A DEA Problem…</vt:lpstr>
      <vt:lpstr>A DEA Problem…</vt:lpstr>
      <vt:lpstr>A DEA Problem…</vt:lpstr>
      <vt:lpstr>Suggestions of Causality…</vt:lpstr>
      <vt:lpstr>Suggestions of Causality…</vt:lpstr>
      <vt:lpstr>Suggestions of Causality…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PropTech Interview Assessment</dc:title>
  <dc:creator>Aswin Vijayakumar</dc:creator>
  <cp:lastModifiedBy>Aswin Vijayakumar</cp:lastModifiedBy>
  <cp:revision>62</cp:revision>
  <dcterms:created xsi:type="dcterms:W3CDTF">2021-05-20T12:53:41Z</dcterms:created>
  <dcterms:modified xsi:type="dcterms:W3CDTF">2021-05-20T20:42:26Z</dcterms:modified>
</cp:coreProperties>
</file>