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8" r:id="rId9"/>
    <p:sldId id="269" r:id="rId10"/>
    <p:sldId id="272" r:id="rId11"/>
    <p:sldId id="270" r:id="rId12"/>
    <p:sldId id="273" r:id="rId13"/>
    <p:sldId id="260" r:id="rId14"/>
    <p:sldId id="261" r:id="rId15"/>
    <p:sldId id="26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Slab" panose="020B0604020202020204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hT3gIw6FOvW5xyCHR27w99w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05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4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7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83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05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56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39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693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74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372e3e9c_1_313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83372e3e9c_1_313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83372e3e9c_1_3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16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g83372e3e9c_1_316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83372e3e9c_1_316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3" name="Google Shape;53;g83372e3e9c_1_316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83372e3e9c_1_31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83372e3e9c_1_3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72e3e9c_1_317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8" name="Google Shape;58;g83372e3e9c_1_3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372e3e9c_1_317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83372e3e9c_1_317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g83372e3e9c_1_3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3372e3e9c_1_31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3372e3e9c_1_3131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83372e3e9c_1_313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23" name="Google Shape;23;g83372e3e9c_1_31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g83372e3e9c_1_313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g83372e3e9c_1_313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6" name="Google Shape;26;g83372e3e9c_1_3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83372e3e9c_1_314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g83372e3e9c_1_3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83372e3e9c_1_31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83372e3e9c_1_3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83372e3e9c_1_31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g83372e3e9c_1_3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83372e3e9c_1_314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83372e3e9c_1_314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83372e3e9c_1_31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3372e3e9c_1_31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83372e3e9c_1_3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3372e3e9c_1_315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g83372e3e9c_1_315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g83372e3e9c_1_315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83372e3e9c_1_3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3372e3e9c_1_316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g83372e3e9c_1_3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83372e3e9c_1_31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372e3e9c_1_3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s-secure-scanned.glide.pag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body" idx="4294967295"/>
          </p:nvPr>
        </p:nvSpPr>
        <p:spPr>
          <a:xfrm>
            <a:off x="1496400" y="462800"/>
            <a:ext cx="63891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Prototype Submission Phase</a:t>
            </a:r>
            <a:endParaRPr sz="300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31A9D-4234-1198-5E9A-88A2491F1CF4}"/>
              </a:ext>
            </a:extLst>
          </p:cNvPr>
          <p:cNvSpPr txBox="1"/>
          <p:nvPr/>
        </p:nvSpPr>
        <p:spPr>
          <a:xfrm>
            <a:off x="598447" y="1727814"/>
            <a:ext cx="8300226" cy="2308324"/>
          </a:xfrm>
          <a:prstGeom prst="rect">
            <a:avLst/>
          </a:prstGeom>
          <a:solidFill>
            <a:schemeClr val="tx1">
              <a:lumMod val="50000"/>
              <a:alpha val="68000"/>
            </a:schemeClr>
          </a:solidFill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Image Recognition using Computer Vision in eBPF platforms</a:t>
            </a:r>
            <a:endParaRPr lang="en-GB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7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 dirty="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09A768-3932-A444-A935-E35CC21E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" y="981760"/>
            <a:ext cx="4019087" cy="27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6DE327-0B6F-E59A-A681-76E36DED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9" y="3837119"/>
            <a:ext cx="3273128" cy="12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64B373-97F4-B47F-24EE-7C598C3F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687" y="951571"/>
            <a:ext cx="4384124" cy="28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A073A-6808-072C-C9AD-2381F981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25" y="3837119"/>
            <a:ext cx="1919386" cy="12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292E698-241A-7D5F-7A42-E6B3CC9F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687" y="3852789"/>
            <a:ext cx="1315057" cy="12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8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7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 dirty="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C06DC2F-A8D8-A5F3-BEBB-D88354C3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95" y="1"/>
            <a:ext cx="3263591" cy="295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CC9E40E-CEAF-0A21-D908-9163B9B88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9" b="22650"/>
          <a:stretch/>
        </p:blipFill>
        <p:spPr bwMode="auto">
          <a:xfrm>
            <a:off x="0" y="2868652"/>
            <a:ext cx="9144000" cy="22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7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 dirty="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5AF16CF-747E-9199-A99E-4AE40BD5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34" y="1549307"/>
            <a:ext cx="3452232" cy="304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9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CE62F6-96F8-8972-3535-9E42215DFEA9}"/>
              </a:ext>
            </a:extLst>
          </p:cNvPr>
          <p:cNvSpPr/>
          <p:nvPr/>
        </p:nvSpPr>
        <p:spPr>
          <a:xfrm>
            <a:off x="2505307" y="1553736"/>
            <a:ext cx="2676293" cy="706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VEXF Frame</a:t>
            </a:r>
            <a:endParaRPr lang="en-GB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C9A43C-6D1D-C271-127A-D4A42EFD5483}"/>
              </a:ext>
            </a:extLst>
          </p:cNvPr>
          <p:cNvSpPr/>
          <p:nvPr/>
        </p:nvSpPr>
        <p:spPr>
          <a:xfrm>
            <a:off x="665356" y="2352210"/>
            <a:ext cx="1579755" cy="4390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ioctl Request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79BB81B-F99A-03E9-71C3-AEC0777AE67C}"/>
              </a:ext>
            </a:extLst>
          </p:cNvPr>
          <p:cNvSpPr/>
          <p:nvPr/>
        </p:nvSpPr>
        <p:spPr>
          <a:xfrm>
            <a:off x="2869551" y="2601486"/>
            <a:ext cx="1888303" cy="168801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Observability by Parts</a:t>
            </a:r>
            <a:endParaRPr lang="en-GB" b="1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E17D23E-6A1C-2197-9CE8-0B93FF52CA12}"/>
              </a:ext>
            </a:extLst>
          </p:cNvPr>
          <p:cNvSpPr/>
          <p:nvPr/>
        </p:nvSpPr>
        <p:spPr>
          <a:xfrm>
            <a:off x="6404941" y="1695911"/>
            <a:ext cx="2312049" cy="1918011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Discoverability by HTTP Request-Response using ETag(s)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863E5B-33C1-544B-EE6A-3F36FB381E93}"/>
              </a:ext>
            </a:extLst>
          </p:cNvPr>
          <p:cNvCxnSpPr>
            <a:stCxn id="3" idx="0"/>
            <a:endCxn id="2" idx="1"/>
          </p:cNvCxnSpPr>
          <p:nvPr/>
        </p:nvCxnSpPr>
        <p:spPr>
          <a:xfrm flipV="1">
            <a:off x="1455234" y="1906858"/>
            <a:ext cx="1050073" cy="44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68DD19-A3DD-9AF7-D2E5-388D9A1E59C5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>
            <a:off x="1455234" y="2791289"/>
            <a:ext cx="1414317" cy="65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864C1-78B8-6D51-83CD-07374EA240A3}"/>
              </a:ext>
            </a:extLst>
          </p:cNvPr>
          <p:cNvCxnSpPr>
            <a:stCxn id="2" idx="3"/>
            <a:endCxn id="6" idx="3"/>
          </p:cNvCxnSpPr>
          <p:nvPr/>
        </p:nvCxnSpPr>
        <p:spPr>
          <a:xfrm>
            <a:off x="5181600" y="1906858"/>
            <a:ext cx="1223341" cy="74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72B9AA-E1A3-6CFA-9DA2-0FA4399E8F7D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4757854" y="2654917"/>
            <a:ext cx="1647087" cy="79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8D7729B-3FB4-1EF2-0AA0-0EED1FD79748}"/>
              </a:ext>
            </a:extLst>
          </p:cNvPr>
          <p:cNvSpPr/>
          <p:nvPr/>
        </p:nvSpPr>
        <p:spPr>
          <a:xfrm>
            <a:off x="2115436" y="4404322"/>
            <a:ext cx="3553523" cy="3242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eBPF (extended Berkley Packet Filter)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372e3e9c_0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PROTOTYPE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83372e3e9c_0_0"/>
          <p:cNvSpPr txBox="1">
            <a:spLocks noGrp="1"/>
          </p:cNvSpPr>
          <p:nvPr>
            <p:ph type="body" idx="1"/>
          </p:nvPr>
        </p:nvSpPr>
        <p:spPr>
          <a:xfrm>
            <a:off x="548899" y="1561250"/>
            <a:ext cx="8288175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 i="1" dirty="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https://documents-secure-scanned.glide.page</a:t>
            </a:r>
            <a:endParaRPr lang="en-GB" sz="2000" i="1" dirty="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i="1" dirty="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83372e3e9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Attachments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10" name="Google Shape;110;g83372e3e9c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80986C-F31D-E53B-E38A-384F8E0A6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795002" cy="51435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9C81440-BBD9-6392-FCDF-404F89629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 t="32572" r="12854" b="23187"/>
          <a:stretch/>
        </p:blipFill>
        <p:spPr bwMode="auto">
          <a:xfrm>
            <a:off x="3397434" y="2143340"/>
            <a:ext cx="5092391" cy="162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0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</a:rPr>
              <a:t>TEAM NAME and MEMBER DETAILS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612650" y="1525100"/>
            <a:ext cx="26457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 dirty="0"/>
              <a:t>Aswin Vijayakumar</a:t>
            </a:r>
            <a:br>
              <a:rPr lang="en" i="1" dirty="0"/>
            </a:br>
            <a:r>
              <a:rPr lang="en" i="1" dirty="0"/>
              <a:t>Afeef K K</a:t>
            </a:r>
            <a:endParaRPr i="1" dirty="0"/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387900" y="33771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solidFill>
                  <a:srgbClr val="0098FF"/>
                </a:solidFill>
              </a:rPr>
              <a:t>THEME: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2002800" y="3449199"/>
            <a:ext cx="6796200" cy="129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2400" b="1" i="0" dirty="0">
                <a:effectLst/>
                <a:latin typeface="Intel Clear" panose="020B0604020203020204"/>
                <a:ea typeface="Nirmala UI" panose="020B0502040204020203" pitchFamily="34" charset="0"/>
                <a:cs typeface="Nirmala UI" panose="020B0502040204020203" pitchFamily="34" charset="0"/>
              </a:rPr>
              <a:t>Open Innovation with Intel® oneAPI AI Analytics Toolkits</a:t>
            </a:r>
            <a:endParaRPr sz="2400" i="1" dirty="0"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000" dirty="0">
              <a:solidFill>
                <a:srgbClr val="0098FF"/>
              </a:solidFill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791974"/>
            <a:ext cx="8368200" cy="193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2400" i="1" dirty="0"/>
              <a:t>Integrate Privacy and Discoverability in AI Systems by Providing a Private and Secure Data Transfer through Computing and Networking Systems</a:t>
            </a:r>
            <a:endParaRPr sz="2400" i="1" dirty="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513125" y="141742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 u="sng" dirty="0">
                <a:latin typeface="Calibri"/>
                <a:ea typeface="Calibri"/>
                <a:cs typeface="Calibri"/>
                <a:sym typeface="Calibri"/>
              </a:rPr>
              <a:t>Problem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problem of processing personal data through Computer Vision and AI systems have caused issues with Data Protection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</a:rPr>
              <a:t>Impact Metrics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Improving Monitoring through Packet Sniffing by introduction of a Networking Protocol</a:t>
            </a:r>
          </a:p>
          <a:p>
            <a:pPr algn="just"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Hand-Shake Protocol for initiating the Computer Vision Results through a Vision Exchange Request</a:t>
            </a:r>
            <a:endParaRPr lang="en-US" dirty="0">
              <a:latin typeface="Arial"/>
              <a:ea typeface="Calibri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Less Power Usage due to the Usage of VEXF Protocol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12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513125" y="141742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</a:rPr>
              <a:t>Frameworks/Tools/Technologies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C++, oneAPI, Python, Python-HPC and oneAPI supported Python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</a:rPr>
              <a:t>Assumptions, constraints, and solution decision points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Computer Networking Solution with C++ and Python, as there are popular packages such as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pcap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eBPF Observability Solution demonstrated as integrated with C++ and Python code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67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513125" y="1417425"/>
            <a:ext cx="8368200" cy="3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</a:rPr>
              <a:t>Ease of Implementation</a:t>
            </a:r>
          </a:p>
          <a:p>
            <a:pPr algn="just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Python Package implementing VEXF Frames will only involve Code Quality, Performance-based Computing, Conducting tests on Ethernet and WiFi interfaces</a:t>
            </a:r>
          </a:p>
          <a:p>
            <a:pPr algn="just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HTTP Request-Response Cycle is implemented through a Database, Web-Server and Edge-Computing platforms such as an MQTT Request Broker</a:t>
            </a:r>
          </a:p>
          <a:p>
            <a:pPr algn="just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Testing would involve distributing the solutions to various providers who will implement this Package, for Discoverability or Protecting their Personal Data and Intellectual Property Related Information</a:t>
            </a:r>
          </a:p>
          <a:p>
            <a:pPr algn="just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Open Source Helper Computer Programs could assist the Package to reach the Market</a:t>
            </a: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48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513125" y="1417425"/>
            <a:ext cx="8368200" cy="3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</a:rPr>
              <a:t>Additional Scalability / Usability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Computing Systems such as Cloud and Edge, Sensors such as WiFi Sensors, Packet Sniffers for capturing Frames in Wireshark, Software such as HTTP Monitoring Tools like Telerik Fiddler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Typically, any interference can be represented using Data Structures involved in Reading and Transmitting a Vision Exchange Format Packet</a:t>
            </a: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34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7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 dirty="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3279FAB-55ED-5CA0-F4E4-77C63C21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75" y="1012937"/>
            <a:ext cx="6065450" cy="41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7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 dirty="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 dirty="0">
              <a:solidFill>
                <a:srgbClr val="0098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40CD4-55BE-2B14-826A-2A02C2E0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6634"/>
            <a:ext cx="9031265" cy="354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4628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347</Words>
  <Application>Microsoft Office PowerPoint</Application>
  <PresentationFormat>On-screen Show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</vt:lpstr>
      <vt:lpstr>Intel Clear</vt:lpstr>
      <vt:lpstr>Roboto Slab</vt:lpstr>
      <vt:lpstr>Calibri</vt:lpstr>
      <vt:lpstr>Arial</vt:lpstr>
      <vt:lpstr>Marina</vt:lpstr>
      <vt:lpstr>PowerPoint Presentation</vt:lpstr>
      <vt:lpstr>TEAM NAME and MEMBER DETAILS</vt:lpstr>
      <vt:lpstr>PROBLEM STATEMENT</vt:lpstr>
      <vt:lpstr>SOLUTION</vt:lpstr>
      <vt:lpstr>SOLUTION</vt:lpstr>
      <vt:lpstr>SOLUTION</vt:lpstr>
      <vt:lpstr>SOLUTION</vt:lpstr>
      <vt:lpstr>METHODOLOGY</vt:lpstr>
      <vt:lpstr>METHODOLOGY</vt:lpstr>
      <vt:lpstr>METHODOLOGY</vt:lpstr>
      <vt:lpstr>METHODOLOGY</vt:lpstr>
      <vt:lpstr>METHODOLOGY</vt:lpstr>
      <vt:lpstr>METHODOLOGY</vt:lpstr>
      <vt:lpstr>WORKING PROTOTYPE</vt:lpstr>
      <vt:lpstr>Attachments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Aswin Vijayakumar</cp:lastModifiedBy>
  <cp:revision>26</cp:revision>
  <dcterms:modified xsi:type="dcterms:W3CDTF">2023-02-28T18:28:31Z</dcterms:modified>
</cp:coreProperties>
</file>