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ddbc68a5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ddbc68a5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ddbc68a5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ddbc68a5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d42edf6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d42edf6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d42edf6f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d42edf6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d42edf6f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d42edf6f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ddbc68a5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ddbc68a5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ddbc68a5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ddbc68a5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d42edf6f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d42edf6f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d42edf6f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d42edf6f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ddbc68a5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ddbc68a5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ddbc68a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ddbc68a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ddbc68a5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ddbc68a5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ddbc68a5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ddbc68a5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ddbc68a5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ddbc68a5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ddbc68a5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ddbc68a5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ddbc68a5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ddbc68a5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dbc68a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ddbc68a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ddbc68a5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ddbc68a5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ddbc68a5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ddbc68a5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ddbc68a5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ddbc68a5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ddbc68a5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ddbc68a5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dbc68a5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dbc68a5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dbc68a5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dbc68a5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jector.tensorflow.org/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EXPO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7784"/>
            <a:ext cx="9143999" cy="4487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0791"/>
            <a:ext cx="9144000" cy="3201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 use word embeddings, you have two primary options:</a:t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977900" rtl="0" algn="l"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pre-trained models that you can download online (easiest)</a:t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977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Train custom models using your own data and the Word2Vec (or another) algorithm (harder, but maybe better!).</a:t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977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</a:rPr>
              <a:t>Online training / Resuming training(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Continue the training)</a:t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000000"/>
                </a:solidFill>
              </a:rPr>
              <a:t>Pre-trained Word Embeddings</a:t>
            </a:r>
            <a:endParaRPr b="1" sz="2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AutoNum type="arabicPeriod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a pre-trained model removes the need for you to spend time obtaining, cleaning, and processing (intensively) such large datasets.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AutoNum type="arabicPeriod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Pre-trained models are also available in languages other than English, opening up multi-lingual opportunities for your applications.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37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000000"/>
                </a:solidFill>
              </a:rPr>
              <a:t>Pre-trained Word Embeddings</a:t>
            </a:r>
            <a:endParaRPr b="1" sz="2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951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disadvantage of pre-trained word embeddings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AutoNum type="arabicPeriod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words contained within may not capture the peculiarities of language in your specific application domain.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AutoNum type="arabicPeriod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Wikipedia may not have great word exposure to particular aspects of legal doctrine or religious text, so if your application is specific to a domain like this, your results may not be optimal due to the generality of the downloaded model’s word embeddings.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 Visualization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259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this: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https://projector.tensorflow.org/</a:t>
            </a:r>
            <a:endParaRPr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475" y="969000"/>
            <a:ext cx="6114599" cy="40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Language Modelling?</a:t>
            </a:r>
            <a:endParaRPr b="1"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 statistical language model is a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probability distribution over sequences of words. 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Given such a sequence, say of length m, it assigns a probability to the whole sequence.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The language model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provides context to distinguish between words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and phrases that sound similar.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400">
                <a:solidFill>
                  <a:srgbClr val="660000"/>
                </a:solidFill>
                <a:highlight>
                  <a:srgbClr val="FFFFFF"/>
                </a:highlight>
              </a:rPr>
              <a:t>language models have played a key role in traditional NLP tasks such as speech recognition, machine translation, or text summarization.</a:t>
            </a:r>
            <a:r>
              <a:rPr b="1" i="1" lang="en" sz="1400">
                <a:solidFill>
                  <a:srgbClr val="660000"/>
                </a:solidFill>
                <a:highlight>
                  <a:srgbClr val="FFFFFF"/>
                </a:highlight>
              </a:rPr>
              <a:t> training better language models improves </a:t>
            </a:r>
            <a:r>
              <a:rPr i="1" lang="en" sz="1400">
                <a:solidFill>
                  <a:srgbClr val="660000"/>
                </a:solidFill>
                <a:highlight>
                  <a:srgbClr val="FFFFFF"/>
                </a:highlight>
              </a:rPr>
              <a:t>the underlying metrics of the downstream task (such as word error rate for speech recognition, or BLEU score for translation), which</a:t>
            </a:r>
            <a:r>
              <a:rPr b="1" i="1" lang="en" sz="1400">
                <a:solidFill>
                  <a:srgbClr val="660000"/>
                </a:solidFill>
                <a:highlight>
                  <a:srgbClr val="FFFFFF"/>
                </a:highlight>
              </a:rPr>
              <a:t> makes the task of training better</a:t>
            </a:r>
            <a:r>
              <a:rPr i="1" lang="en" sz="1400">
                <a:solidFill>
                  <a:srgbClr val="660000"/>
                </a:solidFill>
                <a:highlight>
                  <a:srgbClr val="FFFFFF"/>
                </a:highlight>
              </a:rPr>
              <a:t> LMs valuable by itself.</a:t>
            </a:r>
            <a:endParaRPr i="1" sz="1400">
              <a:solidFill>
                <a:srgbClr val="66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Language Modelling Algorithms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085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One-hot encoding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Skip-gram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CBOW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Nagative Sampling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Hierarchy Softmax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28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Open Source</a:t>
            </a:r>
            <a:r>
              <a:rPr b="1" lang="en" sz="2400"/>
              <a:t> </a:t>
            </a:r>
            <a:r>
              <a:rPr b="1" lang="en" sz="2400"/>
              <a:t>Libraries</a:t>
            </a:r>
            <a:endParaRPr b="1" sz="2400"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858000"/>
            <a:ext cx="8520600" cy="41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Gensim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NLTK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Spacy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Open Source</a:t>
            </a:r>
            <a:r>
              <a:rPr b="1" lang="en" sz="2400">
                <a:solidFill>
                  <a:srgbClr val="000000"/>
                </a:solidFill>
              </a:rPr>
              <a:t> Community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Word2Vec, BERT - Google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GLoVe                  - Stanford NLP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Fasttext                - Facebook AI Research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ELMo                   - AllenNLP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GPT-2                  - OpenAI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Onehot Encoding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352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One hot encoding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is a process by which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categorical variables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are converted into a form that could be provided to ML algorithms to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do a better job in prediction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250" y="679525"/>
            <a:ext cx="4988675" cy="32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744575"/>
            <a:ext cx="8520600" cy="87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1519125"/>
            <a:ext cx="8520600" cy="3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en">
                <a:solidFill>
                  <a:srgbClr val="000000"/>
                </a:solidFill>
              </a:rPr>
              <a:t>Text / audio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Natural Language Processing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en">
                <a:solidFill>
                  <a:srgbClr val="000000"/>
                </a:solidFill>
              </a:rPr>
              <a:t>Audio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Speech Recognition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en">
                <a:solidFill>
                  <a:srgbClr val="000000"/>
                </a:solidFill>
              </a:rPr>
              <a:t>image/video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Computer Vision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Skip-gram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52475"/>
            <a:ext cx="85206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find word representations that are useful for predicting the surrounding words in a sentence or a document. given a sequence of training words is to </a:t>
            </a:r>
            <a:r>
              <a:rPr b="1" lang="en">
                <a:solidFill>
                  <a:srgbClr val="000000"/>
                </a:solidFill>
              </a:rPr>
              <a:t>maximize the average log probability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625" y="1937775"/>
            <a:ext cx="6437100" cy="290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Continues Bag of Words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The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CBOW model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architecture tries to predict the current target word (the center word) based on the source context words (surrounding words).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The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bag-of-words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model is used to represent an unordered collection of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words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as a vector.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One of the most common uses is for simple document classification, an example of this might be the task of classifying an email as spam.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96" y="0"/>
            <a:ext cx="81524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 and Doubts?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go for Practical Session :):):)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311700" y="744575"/>
            <a:ext cx="85206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NLP?</a:t>
            </a:r>
            <a:endParaRPr/>
          </a:p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311700" y="1578925"/>
            <a:ext cx="85206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AutoNum type="arabicPeriod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NLP is a subfield of 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computer science, information engineering, and artificial intelligence</a:t>
            </a:r>
            <a:endParaRPr b="1"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AutoNum type="arabicPeriod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concerned with the interactions between computers and human languages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AutoNum type="arabicPeriod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in particular how to program 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computers to process and analyze large amounts of natural language data.</a:t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311700" y="744575"/>
            <a:ext cx="8520600" cy="15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how to process and analyze natural language data?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669850" y="3140850"/>
            <a:ext cx="68898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Answer: We Need </a:t>
            </a:r>
            <a:r>
              <a:rPr b="1" lang="en" sz="1800"/>
              <a:t>Embedding Vectors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ctrTitle"/>
          </p:nvPr>
        </p:nvSpPr>
        <p:spPr>
          <a:xfrm>
            <a:off x="203350" y="744575"/>
            <a:ext cx="8628900" cy="10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steps of AI/ML Lifecycle</a:t>
            </a:r>
            <a:endParaRPr/>
          </a:p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311700" y="1746275"/>
            <a:ext cx="8520600" cy="30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en">
                <a:solidFill>
                  <a:srgbClr val="000000"/>
                </a:solidFill>
              </a:rPr>
              <a:t>Data p</a:t>
            </a:r>
            <a:r>
              <a:rPr lang="en">
                <a:solidFill>
                  <a:srgbClr val="000000"/>
                </a:solidFill>
              </a:rPr>
              <a:t>rocessing 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en">
                <a:solidFill>
                  <a:srgbClr val="000000"/>
                </a:solidFill>
              </a:rPr>
              <a:t>Feature Extraction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en">
                <a:solidFill>
                  <a:srgbClr val="000000"/>
                </a:solidFill>
              </a:rPr>
              <a:t>Apply ML Algorithms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en">
                <a:solidFill>
                  <a:srgbClr val="000000"/>
                </a:solidFill>
              </a:rPr>
              <a:t>Validation/Test Accuracy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>
                <a:solidFill>
                  <a:srgbClr val="000000"/>
                </a:solidFill>
              </a:rPr>
              <a:t>Fine tuning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ctrTitle"/>
          </p:nvPr>
        </p:nvSpPr>
        <p:spPr>
          <a:xfrm>
            <a:off x="311700" y="956925"/>
            <a:ext cx="85206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Which one playing major role here?</a:t>
            </a:r>
            <a:endParaRPr sz="3600"/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Answer: </a:t>
            </a:r>
            <a:r>
              <a:rPr b="1" lang="en">
                <a:solidFill>
                  <a:srgbClr val="000000"/>
                </a:solidFill>
              </a:rPr>
              <a:t>Data </a:t>
            </a:r>
            <a:r>
              <a:rPr b="1" lang="en">
                <a:solidFill>
                  <a:srgbClr val="000000"/>
                </a:solidFill>
              </a:rPr>
              <a:t>Processing</a:t>
            </a:r>
            <a:r>
              <a:rPr b="1" lang="en">
                <a:solidFill>
                  <a:srgbClr val="000000"/>
                </a:solidFill>
              </a:rPr>
              <a:t> &amp; Feature Extraction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ctrTitle"/>
          </p:nvPr>
        </p:nvSpPr>
        <p:spPr>
          <a:xfrm>
            <a:off x="311700" y="744575"/>
            <a:ext cx="8520600" cy="6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only Playing Major Role</a:t>
            </a:r>
            <a:endParaRPr sz="3000"/>
          </a:p>
        </p:txBody>
      </p:sp>
      <p:sp>
        <p:nvSpPr>
          <p:cNvPr id="95" name="Google Shape;95;p20"/>
          <p:cNvSpPr txBox="1"/>
          <p:nvPr>
            <p:ph idx="1" type="subTitle"/>
          </p:nvPr>
        </p:nvSpPr>
        <p:spPr>
          <a:xfrm>
            <a:off x="311700" y="1722475"/>
            <a:ext cx="8520600" cy="19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en">
                <a:solidFill>
                  <a:srgbClr val="000000"/>
                </a:solidFill>
              </a:rPr>
              <a:t>Well Cleaned data and 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en">
                <a:solidFill>
                  <a:srgbClr val="000000"/>
                </a:solidFill>
              </a:rPr>
              <a:t>Efficient Feature Embeddings will produce best results forever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1866025" y="3779875"/>
            <a:ext cx="68898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Let’s Go For Feature Embeddings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ctrTitle"/>
          </p:nvPr>
        </p:nvSpPr>
        <p:spPr>
          <a:xfrm>
            <a:off x="311700" y="669850"/>
            <a:ext cx="8520600" cy="7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</a:t>
            </a:r>
            <a:endParaRPr/>
          </a:p>
        </p:txBody>
      </p:sp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311700" y="1495200"/>
            <a:ext cx="8520600" cy="32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An 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</a:rPr>
              <a:t>embedding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 is a relatively low-dimensional space into which you can translate high-dimensional vectors.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</a:rPr>
              <a:t>Embeddings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 make it easier to do 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</a:rPr>
              <a:t>machine learning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 on large inputs like sparse vectors representing words.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</a:rPr>
              <a:t>word embedding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 that is learned jointly with a neural network model on a specific 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</a:rPr>
              <a:t>natural language processing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 task, such as language modeling or document classification. 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It requires that document text be cleaned and prepared such that each 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</a:rPr>
              <a:t>word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 is one-hot encoded.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