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15-03-2024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ea.com/" TargetMode="Externa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4444"/>
          </a:bodyPr>
          <a:p>
            <a:pPr algn="ctr"/>
            <a:r>
              <a:rPr b="1" dirty="0" lang="en-US">
                <a:solidFill>
                  <a:schemeClr val="accent1"/>
                </a:solidFill>
                <a:latin typeface="Arial" panose="020B0604020202020204" pitchFamily="34" charset="0"/>
                <a:cs typeface="Arial" panose="020B0604020202020204" pitchFamily="34" charset="0"/>
              </a:rPr>
              <a:t>PROJECT TITLE</a:t>
            </a:r>
            <a:r>
              <a:rPr b="1" dirty="0" lang="en-US">
                <a:solidFill>
                  <a:schemeClr val="accent1"/>
                </a:solidFill>
                <a:latin typeface="Arial" panose="020B0604020202020204" pitchFamily="34" charset="0"/>
                <a:cs typeface="Arial" panose="020B0604020202020204" pitchFamily="34" charset="0"/>
              </a:rPr>
              <a:t>:</a:t>
            </a:r>
            <a:r>
              <a:rPr b="1" dirty="0" lang="en-US">
                <a:solidFill>
                  <a:schemeClr val="accent1"/>
                </a:solidFill>
                <a:latin typeface="Arial" panose="020B0604020202020204" pitchFamily="34" charset="0"/>
                <a:cs typeface="Arial" panose="020B0604020202020204" pitchFamily="34" charset="0"/>
              </a:rPr>
              <a:t>F</a:t>
            </a:r>
            <a:r>
              <a:rPr b="1" dirty="0" lang="en-US">
                <a:solidFill>
                  <a:schemeClr val="accent1"/>
                </a:solidFill>
                <a:latin typeface="Arial" panose="020B0604020202020204" pitchFamily="34" charset="0"/>
                <a:cs typeface="Arial" panose="020B0604020202020204" pitchFamily="34" charset="0"/>
              </a:rPr>
              <a:t>i</a:t>
            </a:r>
            <a:r>
              <a:rPr b="1" dirty="0" lang="en-US">
                <a:solidFill>
                  <a:schemeClr val="accent1"/>
                </a:solidFill>
                <a:latin typeface="Arial" panose="020B0604020202020204" pitchFamily="34" charset="0"/>
                <a:cs typeface="Arial" panose="020B0604020202020204" pitchFamily="34" charset="0"/>
              </a:rPr>
              <a:t>f</a:t>
            </a:r>
            <a:r>
              <a:rPr b="1" dirty="0" lang="en-US">
                <a:solidFill>
                  <a:schemeClr val="accent1"/>
                </a:solidFill>
                <a:latin typeface="Arial" panose="020B0604020202020204" pitchFamily="34" charset="0"/>
                <a:cs typeface="Arial" panose="020B0604020202020204" pitchFamily="34" charset="0"/>
              </a:rPr>
              <a:t>a</a:t>
            </a:r>
            <a:r>
              <a:rPr b="1" dirty="0" lang="en-US">
                <a:solidFill>
                  <a:schemeClr val="accent1"/>
                </a:solidFill>
                <a:latin typeface="Arial" panose="020B0604020202020204" pitchFamily="34" charset="0"/>
                <a:cs typeface="Arial" panose="020B0604020202020204" pitchFamily="34" charset="0"/>
              </a:rPr>
              <a:t> </a:t>
            </a:r>
            <a:r>
              <a:rPr b="1" dirty="0" lang="en-US">
                <a:solidFill>
                  <a:schemeClr val="accent1"/>
                </a:solidFill>
                <a:latin typeface="Arial" panose="020B0604020202020204" pitchFamily="34" charset="0"/>
                <a:cs typeface="Arial" panose="020B0604020202020204" pitchFamily="34" charset="0"/>
              </a:rPr>
              <a:t>1</a:t>
            </a:r>
            <a:r>
              <a:rPr b="1" dirty="0" lang="en-US">
                <a:solidFill>
                  <a:schemeClr val="accent1"/>
                </a:solidFill>
                <a:latin typeface="Arial" panose="020B0604020202020204" pitchFamily="34" charset="0"/>
                <a:cs typeface="Arial" panose="020B0604020202020204" pitchFamily="34" charset="0"/>
              </a:rPr>
              <a:t>9</a:t>
            </a:r>
            <a:r>
              <a:rPr b="1" dirty="0" lang="en-US">
                <a:solidFill>
                  <a:schemeClr val="accent1"/>
                </a:solidFill>
                <a:latin typeface="Arial" panose="020B0604020202020204" pitchFamily="34" charset="0"/>
                <a:cs typeface="Arial" panose="020B0604020202020204" pitchFamily="34" charset="0"/>
              </a:rPr>
              <a:t> </a:t>
            </a:r>
            <a:r>
              <a:rPr b="1" dirty="0" lang="en-US">
                <a:solidFill>
                  <a:schemeClr val="accent1"/>
                </a:solidFill>
                <a:latin typeface="Arial" panose="020B0604020202020204" pitchFamily="34" charset="0"/>
                <a:cs typeface="Arial" panose="020B0604020202020204" pitchFamily="34" charset="0"/>
              </a:rPr>
              <a:t>C</a:t>
            </a:r>
            <a:r>
              <a:rPr b="1" dirty="0" lang="en-US">
                <a:solidFill>
                  <a:schemeClr val="accent1"/>
                </a:solidFill>
                <a:latin typeface="Arial" panose="020B0604020202020204" pitchFamily="34" charset="0"/>
                <a:cs typeface="Arial" panose="020B0604020202020204" pitchFamily="34" charset="0"/>
              </a:rPr>
              <a:t>o</a:t>
            </a:r>
            <a:r>
              <a:rPr b="1" dirty="0" lang="en-US">
                <a:solidFill>
                  <a:schemeClr val="accent1"/>
                </a:solidFill>
                <a:latin typeface="Arial" panose="020B0604020202020204" pitchFamily="34" charset="0"/>
                <a:cs typeface="Arial" panose="020B0604020202020204" pitchFamily="34" charset="0"/>
              </a:rPr>
              <a:t>m</a:t>
            </a:r>
            <a:r>
              <a:rPr b="1" dirty="0" lang="en-US">
                <a:solidFill>
                  <a:schemeClr val="accent1"/>
                </a:solidFill>
                <a:latin typeface="Arial" panose="020B0604020202020204" pitchFamily="34" charset="0"/>
                <a:cs typeface="Arial" panose="020B0604020202020204" pitchFamily="34" charset="0"/>
              </a:rPr>
              <a:t>p</a:t>
            </a:r>
            <a:r>
              <a:rPr b="1" dirty="0" lang="en-US">
                <a:solidFill>
                  <a:schemeClr val="accent1"/>
                </a:solidFill>
                <a:latin typeface="Arial" panose="020B0604020202020204" pitchFamily="34" charset="0"/>
                <a:cs typeface="Arial" panose="020B0604020202020204" pitchFamily="34" charset="0"/>
              </a:rPr>
              <a:t>lete </a:t>
            </a:r>
            <a:r>
              <a:rPr b="1" dirty="0" lang="en-US">
                <a:solidFill>
                  <a:schemeClr val="accent1"/>
                </a:solidFill>
                <a:latin typeface="Arial" panose="020B0604020202020204" pitchFamily="34" charset="0"/>
                <a:cs typeface="Arial" panose="020B0604020202020204" pitchFamily="34" charset="0"/>
              </a:rPr>
              <a:t>p</a:t>
            </a:r>
            <a:r>
              <a:rPr b="1" dirty="0" lang="en-US">
                <a:solidFill>
                  <a:schemeClr val="accent1"/>
                </a:solidFill>
                <a:latin typeface="Arial" panose="020B0604020202020204" pitchFamily="34" charset="0"/>
                <a:cs typeface="Arial" panose="020B0604020202020204" pitchFamily="34" charset="0"/>
              </a:rPr>
              <a:t>l</a:t>
            </a:r>
            <a:r>
              <a:rPr b="1" dirty="0" lang="en-US">
                <a:solidFill>
                  <a:schemeClr val="accent1"/>
                </a:solidFill>
                <a:latin typeface="Arial" panose="020B0604020202020204" pitchFamily="34" charset="0"/>
                <a:cs typeface="Arial" panose="020B0604020202020204" pitchFamily="34" charset="0"/>
              </a:rPr>
              <a:t>a</a:t>
            </a:r>
            <a:r>
              <a:rPr b="1" dirty="0" lang="en-US">
                <a:solidFill>
                  <a:schemeClr val="accent1"/>
                </a:solidFill>
                <a:latin typeface="Arial" panose="020B0604020202020204" pitchFamily="34" charset="0"/>
                <a:cs typeface="Arial" panose="020B0604020202020204" pitchFamily="34" charset="0"/>
              </a:rPr>
              <a:t>yer </a:t>
            </a:r>
            <a:r>
              <a:rPr b="1" dirty="0" lang="en-US">
                <a:solidFill>
                  <a:schemeClr val="accent1"/>
                </a:solidFill>
                <a:latin typeface="Arial" panose="020B0604020202020204" pitchFamily="34" charset="0"/>
                <a:cs typeface="Arial" panose="020B0604020202020204" pitchFamily="34" charset="0"/>
              </a:rPr>
              <a:t>d</a:t>
            </a:r>
            <a:r>
              <a:rPr b="1" dirty="0" lang="en-US">
                <a:solidFill>
                  <a:schemeClr val="accent1"/>
                </a:solidFill>
                <a:latin typeface="Arial" panose="020B0604020202020204" pitchFamily="34" charset="0"/>
                <a:cs typeface="Arial" panose="020B0604020202020204" pitchFamily="34" charset="0"/>
              </a:rPr>
              <a:t>a</a:t>
            </a:r>
            <a:r>
              <a:rPr b="1" dirty="0" lang="en-US">
                <a:solidFill>
                  <a:schemeClr val="accent1"/>
                </a:solidFill>
                <a:latin typeface="Arial" panose="020B0604020202020204" pitchFamily="34" charset="0"/>
                <a:cs typeface="Arial" panose="020B0604020202020204" pitchFamily="34" charset="0"/>
              </a:rPr>
              <a:t>t</a:t>
            </a:r>
            <a:r>
              <a:rPr b="1" dirty="0" lang="en-US">
                <a:solidFill>
                  <a:schemeClr val="accent1"/>
                </a:solidFill>
                <a:latin typeface="Arial" panose="020B0604020202020204" pitchFamily="34" charset="0"/>
                <a:cs typeface="Arial" panose="020B0604020202020204" pitchFamily="34" charset="0"/>
              </a:rPr>
              <a:t>a</a:t>
            </a:r>
            <a:r>
              <a:rPr b="1" dirty="0" lang="en-US">
                <a:solidFill>
                  <a:schemeClr val="accent1"/>
                </a:solidFill>
                <a:latin typeface="Arial" panose="020B0604020202020204" pitchFamily="34" charset="0"/>
                <a:cs typeface="Arial" panose="020B0604020202020204" pitchFamily="34" charset="0"/>
              </a:rPr>
              <a:t>S</a:t>
            </a:r>
            <a:r>
              <a:rPr b="1" dirty="0" lang="en-US">
                <a:solidFill>
                  <a:schemeClr val="accent1"/>
                </a:solidFill>
                <a:latin typeface="Arial" panose="020B0604020202020204" pitchFamily="34" charset="0"/>
                <a:cs typeface="Arial" panose="020B0604020202020204" pitchFamily="34" charset="0"/>
              </a:rPr>
              <a:t>e</a:t>
            </a:r>
            <a:r>
              <a:rPr b="1" dirty="0" lang="en-US">
                <a:solidFill>
                  <a:schemeClr val="accent1"/>
                </a:solidFill>
                <a:latin typeface="Arial" panose="020B0604020202020204" pitchFamily="34" charset="0"/>
                <a:cs typeface="Arial" panose="020B0604020202020204" pitchFamily="34" charset="0"/>
              </a:rPr>
              <a:t>t</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0058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Student Name</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w</a:t>
            </a:r>
            <a:r>
              <a:rPr b="1" sz="2000" lang="en-US">
                <a:solidFill>
                  <a:schemeClr val="accent1">
                    <a:lumMod val="75000"/>
                  </a:schemeClr>
                </a:solidFill>
                <a:latin typeface="Arial"/>
                <a:cs typeface="Arial"/>
              </a:rPr>
              <a:t>ith</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-College Name</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d</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ege </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f</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engineering</a:t>
            </a:r>
            <a:r>
              <a:rPr b="1" sz="2000" lang="en-US">
                <a:solidFill>
                  <a:schemeClr val="accent1">
                    <a:lumMod val="75000"/>
                  </a:schemeClr>
                </a:solidFill>
                <a:latin typeface="Arial"/>
                <a:cs typeface="Arial"/>
              </a:rPr>
              <a:t> a</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d</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technology</a:t>
            </a:r>
            <a:r>
              <a:rPr b="1" sz="2000" lang="en-US">
                <a:solidFill>
                  <a:schemeClr val="accent1">
                    <a:lumMod val="75000"/>
                  </a:schemeClr>
                </a:solidFill>
                <a:latin typeface="Arial"/>
                <a:cs typeface="Arial"/>
              </a:rPr>
              <a:t>-Department</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0" marL="0">
              <a:buNone/>
            </a:pPr>
            <a:r>
              <a:rPr dirty="0" sz="2400" lang="en-IN">
                <a:hlinkClick r:id="rId1"/>
              </a:rPr>
              <a:t>https://www.ea.com/</a:t>
            </a:r>
            <a:endParaRPr dirty="0" sz="2400" lang="en-IN"/>
          </a:p>
          <a:p>
            <a:pPr indent="0" marL="0">
              <a:buNone/>
            </a:pP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lang="en-US"/>
              <a:t>"Understanding the FIFA 19 Complete Player Dataset presents an opportunity to delve into the intricacies of virtual soccer player representation. This study aims to comprehensively analyze player attributes, performance metrics, and market values to unveil trends, patterns, and insights. By examining the dataset, we seek to discern underlying player characteristics, identify influential factors shaping player performance and value, and derive actionable recommendations for player scouting, team management, and gameplay optimization. The analysis will involve exploring correlations between attributes such as speed, dribbling, and shooting accuracy, as well as evaluating the impact of age, position, and nationality on player performance. Additionally, we will investigate market dynamics, including the relationship between player attributes and market value fluctuations. Ultimately, this study aspires to contribute to a deeper understanding of virtual player representation in FIFA 19, offering valuable insights for gamers, team managers, and soccer enthusiasts alike."</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r>
              <a:rPr dirty="0" lang="en-US"/>
              <a:t>"To address the complexities of the FIFA 19 Complete Player Dataset, we propose a multifaceted solution. Firstly, we will employ advanced data analytics techniques, including machine learning algorithms, to uncover hidden patterns and relationships within the dataset. This will involve feature engineering to extract meaningful attributes and predictive modeling to forecast player performance and market values.</a:t>
            </a:r>
            <a:endParaRPr dirty="0" lang="en-IN"/>
          </a:p>
          <a:p>
            <a:pPr indent="0" marL="0">
              <a:buNone/>
            </a:pPr>
            <a:r>
              <a:rPr dirty="0" lang="en-US"/>
              <a:t>Secondly, we will conduct thorough exploratory data analysis to gain insights into player characteristics and trends, identifying key factors influencing player attributes and market dynamics.</a:t>
            </a:r>
            <a:endParaRPr dirty="0" lang="en-IN"/>
          </a:p>
          <a:p>
            <a:pPr indent="0" marL="0">
              <a:buNone/>
            </a:pPr>
            <a:r>
              <a:rPr dirty="0" lang="en-US"/>
              <a:t>Thirdly, we will develop interactive visualization tools to facilitate intuitive exploration and interpretation of the dataset, enabling users to interactively analyze player data and extract actionable insights.</a:t>
            </a:r>
            <a:endParaRPr dirty="0" lang="en-IN"/>
          </a:p>
          <a:p>
            <a:pPr indent="0" marL="0">
              <a:buNone/>
            </a:pPr>
            <a:r>
              <a:rPr dirty="0" lang="en-US"/>
              <a:t>Finally, we will validate our findings through rigorous statistical analysis and comparison with external sources, ensuring the reliability and robustness of our conclusions.</a:t>
            </a:r>
            <a:endParaRPr dirty="0" lang="en-IN"/>
          </a:p>
          <a:p>
            <a:pPr indent="0" marL="0">
              <a:buNone/>
            </a:pPr>
            <a:r>
              <a:rPr dirty="0" lang="en-US"/>
              <a:t>Overall, our proposed solution aims to provide a comprehensive understanding of the FIFA 19 player dataset, empowering users to make informed decisions in player scouting, team management, and gameplay strategies."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US">
                <a:solidFill>
                  <a:srgbClr val="0F0F0F"/>
                </a:solidFill>
              </a:rPr>
              <a:t>A systematic approach to the FIFA 19 Complete Player Dataset involves several interconnected stages. Firstly, we'll define clear objectives, specifying the scope of analysis and desired outcomes. Then, we'll gather and preprocess the dataset, ensuring data integrity and consistency.</a:t>
            </a:r>
            <a:endParaRPr b="1" dirty="0" sz="1800" lang="en-IN">
              <a:solidFill>
                <a:srgbClr val="0F0F0F"/>
              </a:solidFill>
            </a:endParaRPr>
          </a:p>
          <a:p>
            <a:pPr indent="0" marL="0">
              <a:buNone/>
            </a:pPr>
            <a:r>
              <a:rPr b="1" dirty="0" sz="1800" lang="en-US">
                <a:solidFill>
                  <a:srgbClr val="0F0F0F"/>
                </a:solidFill>
              </a:rPr>
              <a:t>Next, we'll employ exploratory data analysis techniques to uncover patterns and trends, identifying relevant player attributes and performance metrics. Following this, we'll apply machine learning algorithms to build predictive models for player performance and market valuation.</a:t>
            </a:r>
            <a:endParaRPr b="1" dirty="0" sz="1800" lang="en-IN">
              <a:solidFill>
                <a:srgbClr val="0F0F0F"/>
              </a:solidFill>
            </a:endParaRPr>
          </a:p>
          <a:p>
            <a:pPr indent="0" marL="0">
              <a:buNone/>
            </a:pPr>
            <a:r>
              <a:rPr b="1" dirty="0" sz="1800" lang="en-US">
                <a:solidFill>
                  <a:srgbClr val="0F0F0F"/>
                </a:solidFill>
              </a:rPr>
              <a:t>Simultaneously, we'll develop interactive visualization tools to facilitate data exploration and interpretation, enhancing user engagement and understanding.</a:t>
            </a:r>
            <a:endParaRPr b="1" dirty="0" sz="1800" lang="en-IN">
              <a:solidFill>
                <a:srgbClr val="0F0F0F"/>
              </a:solidFill>
            </a:endParaRPr>
          </a:p>
          <a:p>
            <a:pPr indent="0" marL="0">
              <a:buNone/>
            </a:pPr>
            <a:r>
              <a:rPr b="1" dirty="0" sz="1800" lang="en-US">
                <a:solidFill>
                  <a:srgbClr val="0F0F0F"/>
                </a:solidFill>
              </a:rPr>
              <a:t>Additionally, we'll incorporate feedback loops to iteratively refine our analysis based on insights gained and stakeholder input.</a:t>
            </a:r>
            <a:endParaRPr b="1" dirty="0" sz="1800" lang="en-IN">
              <a:solidFill>
                <a:srgbClr val="0F0F0F"/>
              </a:solidFill>
            </a:endParaRPr>
          </a:p>
          <a:p>
            <a:pPr indent="0" marL="0">
              <a:buNone/>
            </a:pPr>
            <a:r>
              <a:rPr b="1" dirty="0" sz="1800" lang="en-US">
                <a:solidFill>
                  <a:srgbClr val="0F0F0F"/>
                </a:solidFill>
              </a:rPr>
              <a:t>Finally, we'll validate our findings through cross-validation and external benchmarking, ensuring the reliability and generalizability of our results.</a:t>
            </a:r>
            <a:endParaRPr b="1" dirty="0" sz="1800" lang="en-IN">
              <a:solidFill>
                <a:srgbClr val="0F0F0F"/>
              </a:solidFill>
            </a:endParaRPr>
          </a:p>
          <a:p>
            <a:pPr indent="0" marL="0">
              <a:buNone/>
            </a:pPr>
            <a:r>
              <a:rPr b="1" dirty="0" sz="1800" lang="en-US">
                <a:solidFill>
                  <a:srgbClr val="0F0F0F"/>
                </a:solidFill>
              </a:rPr>
              <a:t>By adopting this holistic approach, we'll gain a comprehensive understanding of the FIFA 19 player dataset, enabling informed decision-making in player management, team strategy, and gameplay optimization.</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lang="en-US"/>
              <a:t>For the FIFA 19 Complete Player Dataset, we propose an algorithmic approach combined with efficient deployment strategies. </a:t>
            </a:r>
            <a:endParaRPr dirty="0" lang="en-IN"/>
          </a:p>
          <a:p>
            <a:pPr indent="-305435" marL="305435"/>
            <a:r>
              <a:rPr dirty="0" lang="en-US"/>
              <a:t>Firstly, we'll preprocess the dataset to handle missing values, normalize features, and encode categorical variables. Then, we'll employ machine learning algorithms such as regression, classification, and clustering to analyze player attributes, predict performance metrics, and identify player clusters based on similarity.</a:t>
            </a:r>
            <a:endParaRPr dirty="0" lang="en-IN"/>
          </a:p>
          <a:p>
            <a:pPr indent="-305435" marL="305435"/>
            <a:r>
              <a:rPr dirty="0" lang="en-US"/>
              <a:t>Next, we'll fine-tune the algorithms using techniques like hyperparameter optimization and cross-validation to enhance predictive accuracy.</a:t>
            </a:r>
            <a:endParaRPr dirty="0" lang="en-IN"/>
          </a:p>
          <a:p>
            <a:pPr indent="-305435" marL="305435"/>
            <a:r>
              <a:rPr dirty="0" lang="en-US"/>
              <a:t>Once the models are trained and validated, we'll deploy them using scalable and robust deployment frameworks such as Docker containers or cloud-based services. This ensures accessibility and reliability of the models in production environments.</a:t>
            </a:r>
            <a:endParaRPr dirty="0" lang="en-IN"/>
          </a:p>
          <a:p>
            <a:pPr indent="-305435" marL="305435"/>
            <a:r>
              <a:rPr dirty="0" lang="en-US"/>
              <a:t>Additionally, we'll develop user-friendly interfaces or APIs to facilitate easy interaction with the deployed models, allowing stakeholders to access predictions and insights seamlessly.</a:t>
            </a:r>
            <a:endParaRPr dirty="0" lang="en-IN"/>
          </a:p>
          <a:p>
            <a:pPr indent="-305435" marL="305435"/>
            <a:r>
              <a:rPr dirty="0" lang="en-US"/>
              <a:t>By combining algorithmic sophistication with effective deployment strategies, we ensure that the FIFA 19 player dataset analysis is both accurate and accessible for decision-making in various domains such as player scouting, team management, and gameplay optimization.</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fontScale="95833" lnSpcReduction="20000"/>
          </a:bodyPr>
          <a:p>
            <a:pPr indent="0" marL="0">
              <a:buNone/>
            </a:pPr>
            <a:r>
              <a:rPr dirty="0" sz="2400" lang="en-US"/>
              <a:t>The analysis of the FIFA 19 Complete Player Dataset yielded several key insights. Firstly, we identified critical player attributes such as pace, shooting accuracy, and physicality that significantly impact player performance and market valuation.</a:t>
            </a:r>
            <a:endParaRPr dirty="0" sz="2400" lang="en-IN"/>
          </a:p>
          <a:p>
            <a:pPr indent="0" marL="0">
              <a:buNone/>
            </a:pPr>
            <a:r>
              <a:rPr dirty="0" sz="2400" lang="en-US"/>
              <a:t>Through exploratory data analysis, we discovered trends indicating the dominance of certain playing styles or nationalities in specific positions. Machine learning models accurately predicted player ratings and market values, providing valuable insights for player scouting and team management.</a:t>
            </a:r>
            <a:endParaRPr dirty="0" sz="2400" lang="en-IN"/>
          </a:p>
          <a:p>
            <a:pPr indent="0" marL="0">
              <a:buNone/>
            </a:pPr>
            <a:r>
              <a:rPr dirty="0" sz="2400" lang="en-US"/>
              <a:t>Moreover, clustering analysis revealed distinct player archetypes based on attribute profiles, aiding in strategic team composition and gameplay tactics.</a:t>
            </a:r>
            <a:endParaRPr dirty="0" sz="2400" lang="en-IN"/>
          </a:p>
          <a:p>
            <a:pPr indent="0" marL="0">
              <a:buNone/>
            </a:pPr>
            <a:r>
              <a:rPr dirty="0" sz="2400" lang="en-US"/>
              <a:t>Interactive visualizations facilitated intuitive exploration of the dataset, allowing users to interactively analyze player data and extract actionable insights.</a:t>
            </a:r>
            <a:endParaRPr dirty="0" sz="2400" lang="en-IN"/>
          </a:p>
          <a:p>
            <a:pPr indent="0" marL="0">
              <a:buNone/>
            </a:pPr>
            <a:r>
              <a:rPr dirty="0" sz="2400" lang="en-US"/>
              <a:t>Overall, the results highlight the importance of data-driven decision-making in FIFA 19, empowering stakeholders with valuable information for optimizing player selection, team strategy, and gameplay tactics in virtual soccer management.</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t>In conclusion, the analysis of the FIFA 19 Complete Player Dataset has provided valuable insights into virtual soccer player representation and management. Through advanced data analytics techniques and machine learning algorithms, we gained a deeper understanding of player attributes, performance metrics, and market dynamics.</a:t>
            </a:r>
            <a:endParaRPr dirty="0" sz="2000" lang="en-IN"/>
          </a:p>
          <a:p>
            <a:pPr indent="-305435" marL="305435"/>
            <a:r>
              <a:rPr dirty="0" sz="2000" lang="en-US"/>
              <a:t>The results revealed key factors influencing player performance and valuation, including attributes like pace, shooting accuracy, and position-specific skills. Additionally, clustering analysis identified distinct player archetypes, guiding strategic team composition and gameplay tactics.</a:t>
            </a:r>
            <a:endParaRPr dirty="0" sz="2000" lang="en-IN"/>
          </a:p>
          <a:p>
            <a:pPr indent="-305435" marL="305435"/>
            <a:r>
              <a:rPr dirty="0" sz="2000" lang="en-US"/>
              <a:t>Interactive visualization tools enhanced data exploration and interpretation, facilitating informed decision-making for player scouting, team management, and gameplay optimization.</a:t>
            </a:r>
            <a:endParaRPr dirty="0" sz="2000" lang="en-IN"/>
          </a:p>
          <a:p>
            <a:pPr indent="-305435" marL="305435"/>
            <a:r>
              <a:rPr dirty="0" sz="2000" lang="en-US"/>
              <a:t>Overall, this study underscores the importance of leveraging data-driven approaches in virtual soccer management, offering actionable insights for gamers, team managers, and soccer enthusiasts alike. Moving forward, continued analysis and refinement of models will be essential to stay abreast of evolving player dynamics and gaming trends in the FIFA ecosystem.</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lang="en-US"/>
              <a:t>Looking ahead, there are several promising avenues for further exploration and enhancement of the FIFA 19 Complete Player Dataset analysis. Firstly, integrating real-time data updates could provide more accurate and dynamic player performance predictions and market valuations.</a:t>
            </a:r>
            <a:endParaRPr dirty="0" lang="en-US"/>
          </a:p>
          <a:p>
            <a:pPr indent="-305435" marL="305435"/>
            <a:r>
              <a:rPr dirty="0" lang="en-US"/>
              <a:t>Additionally, expanding the dataset to include historical player data from previous FIFA editions could enable longitudinal analysis and trend identification, offering deeper insights into player development and career trajectories.</a:t>
            </a:r>
            <a:endParaRPr dirty="0" lang="en-US"/>
          </a:p>
          <a:p>
            <a:pPr indent="-305435" marL="305435"/>
            <a:r>
              <a:rPr dirty="0" lang="en-US"/>
              <a:t>Furthermore, incorporating sentiment analysis of fan and expert commentary could provide qualitative context to player performance and popularity, enriching the analysis.</a:t>
            </a:r>
            <a:endParaRPr dirty="0" lang="en-US"/>
          </a:p>
          <a:p>
            <a:pPr indent="-305435" marL="305435"/>
            <a:r>
              <a:rPr dirty="0" lang="en-US"/>
              <a:t>Exploring player interactions and team dynamics through network analysis could offer a holistic understanding of team synergy and strategic partnerships.</a:t>
            </a:r>
            <a:endParaRPr dirty="0" lang="en-US"/>
          </a:p>
          <a:p>
            <a:pPr indent="-305435" marL="305435"/>
            <a:r>
              <a:rPr dirty="0" lang="en-US"/>
              <a:t>Moreover, leveraging AI-driven player behavior modeling could enhance gameplay realism and immersion, offering a more dynamic and engaging gaming experience.</a:t>
            </a:r>
            <a:endParaRPr dirty="0" lang="en-US"/>
          </a:p>
          <a:p>
            <a:pPr indent="-305435" marL="305435"/>
            <a:r>
              <a:rPr dirty="0" lang="en-US"/>
              <a:t>Overall, the future scope for the FIFA 19 Complete Player Dataset analysis is vast, with opportunities to further refine models, explore new dimensions of analysis, and enhance the virtual soccer management experience for players and enthusiasts alike.</a:t>
            </a:r>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Vignesh Muthuvelan</cp:lastModifiedBy>
  <dcterms:created xsi:type="dcterms:W3CDTF">2021-05-26T05:50:10Z</dcterms:created>
  <dcterms:modified xsi:type="dcterms:W3CDTF">2024-04-18T05:07:05Z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0eae542fc59c473fae111398168c0ee3</vt:lpwstr>
  </property>
</Properties>
</file>