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8" r:id="rId5"/>
    <p:sldId id="295" r:id="rId6"/>
    <p:sldId id="300" r:id="rId7"/>
    <p:sldId id="262" r:id="rId8"/>
    <p:sldId id="264" r:id="rId9"/>
    <p:sldId id="266" r:id="rId10"/>
    <p:sldId id="265" r:id="rId11"/>
    <p:sldId id="301" r:id="rId12"/>
    <p:sldId id="267" r:id="rId13"/>
    <p:sldId id="259" r:id="rId14"/>
    <p:sldId id="287" r:id="rId15"/>
    <p:sldId id="260" r:id="rId16"/>
    <p:sldId id="297" r:id="rId17"/>
    <p:sldId id="296" r:id="rId18"/>
    <p:sldId id="269" r:id="rId19"/>
    <p:sldId id="271" r:id="rId20"/>
    <p:sldId id="272" r:id="rId21"/>
    <p:sldId id="273" r:id="rId22"/>
    <p:sldId id="275" r:id="rId23"/>
    <p:sldId id="276" r:id="rId24"/>
    <p:sldId id="274" r:id="rId25"/>
    <p:sldId id="277" r:id="rId26"/>
    <p:sldId id="278" r:id="rId27"/>
    <p:sldId id="282" r:id="rId28"/>
    <p:sldId id="280" r:id="rId29"/>
    <p:sldId id="279" r:id="rId30"/>
    <p:sldId id="281" r:id="rId31"/>
    <p:sldId id="298" r:id="rId32"/>
    <p:sldId id="283" r:id="rId33"/>
    <p:sldId id="284" r:id="rId34"/>
    <p:sldId id="285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595" autoAdjust="0"/>
  </p:normalViewPr>
  <p:slideViewPr>
    <p:cSldViewPr snapToGrid="0" snapToObjects="1">
      <p:cViewPr varScale="1">
        <p:scale>
          <a:sx n="105" d="100"/>
          <a:sy n="105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F274-AAF0-0D42-AE70-D9C21387E36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2066-A197-8046-A7EC-41AEB82F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800"/>
            <a:ext cx="9144000" cy="2917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26" y="5286297"/>
            <a:ext cx="3193748" cy="523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72" y="5998521"/>
            <a:ext cx="4096657" cy="508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39619" y="4221238"/>
            <a:ext cx="133048" cy="169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7693" y="5358867"/>
            <a:ext cx="133048" cy="169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8584" y="5546853"/>
            <a:ext cx="133048" cy="1693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328080"/>
            <a:ext cx="6642100" cy="187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21550"/>
            <a:ext cx="867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328080"/>
            <a:ext cx="6642100" cy="187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21550"/>
            <a:ext cx="86741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8860"/>
            <a:ext cx="9144000" cy="21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819400"/>
            <a:ext cx="9105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0" y="8255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“Global” OLS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4991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</a:t>
            </a:r>
            <a:r>
              <a:rPr lang="en-US" sz="4000" dirty="0" err="1" smtClean="0">
                <a:latin typeface="Palatino Linotype"/>
                <a:cs typeface="Palatino Linotype"/>
              </a:rPr>
              <a:t>Local”Regression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600" y="330034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Mixed Models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825500"/>
            <a:ext cx="1511300" cy="537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1" y="1533386"/>
            <a:ext cx="6947504" cy="4090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600" y="8255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“Global” OLS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4991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“</a:t>
            </a:r>
            <a:r>
              <a:rPr lang="en-US" sz="4000" dirty="0" err="1" smtClean="0">
                <a:latin typeface="Palatino Linotype"/>
                <a:cs typeface="Palatino Linotype"/>
              </a:rPr>
              <a:t>Local”Regression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600" y="330034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Mixed Models</a:t>
            </a:r>
            <a:endParaRPr lang="en-US" sz="4000" dirty="0">
              <a:latin typeface="Palatino Linotype"/>
              <a:cs typeface="Palatino Linotyp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825500"/>
            <a:ext cx="1511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2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69" y="1145144"/>
            <a:ext cx="8977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The Researcher’s Problem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993" y="3774013"/>
            <a:ext cx="86080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Palatino Linotype"/>
                <a:cs typeface="Palatino Linotype"/>
              </a:rPr>
              <a:t>Choose a bandwidth </a:t>
            </a:r>
            <a:r>
              <a:rPr lang="en-US" sz="4400" u="sng" dirty="0" smtClean="0">
                <a:latin typeface="Palatino Linotype"/>
                <a:cs typeface="Palatino Linotype"/>
              </a:rPr>
              <a:t>and</a:t>
            </a:r>
            <a:r>
              <a:rPr lang="en-US" sz="4400" dirty="0" smtClean="0">
                <a:latin typeface="Palatino Linotype"/>
                <a:cs typeface="Palatino Linotype"/>
              </a:rPr>
              <a:t> a model</a:t>
            </a:r>
            <a:endParaRPr lang="en-US" sz="4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592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69" y="1145144"/>
            <a:ext cx="89772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The Researcher’s Problem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993" y="3774013"/>
            <a:ext cx="86080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Palatino Linotype"/>
                <a:cs typeface="Palatino Linotype"/>
              </a:rPr>
              <a:t>Choose a bandwidth </a:t>
            </a:r>
            <a:r>
              <a:rPr lang="en-US" sz="4400" u="sng" dirty="0" smtClean="0">
                <a:latin typeface="Palatino Linotype"/>
                <a:cs typeface="Palatino Linotype"/>
              </a:rPr>
              <a:t>and</a:t>
            </a:r>
            <a:r>
              <a:rPr lang="en-US" sz="4400" dirty="0" smtClean="0">
                <a:latin typeface="Palatino Linotype"/>
                <a:cs typeface="Palatino Linotype"/>
              </a:rPr>
              <a:t> a model</a:t>
            </a:r>
            <a:endParaRPr lang="en-US" sz="4400" dirty="0">
              <a:latin typeface="Palatino Linotype"/>
              <a:cs typeface="Palatino Linotyp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7" y="5272911"/>
            <a:ext cx="90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Palatino Linotype"/>
                <a:cs typeface="Palatino Linotype"/>
              </a:rPr>
              <a:t>Can we do both with conventional metrics?</a:t>
            </a:r>
            <a:endParaRPr lang="en-US" sz="36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4430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918012"/>
            <a:ext cx="8720667" cy="4969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58625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Experiment Data Generation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7" y="2905733"/>
            <a:ext cx="5279493" cy="1292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0" y="2690565"/>
            <a:ext cx="3619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2" y="186781"/>
            <a:ext cx="8202237" cy="67334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1879" y="532507"/>
            <a:ext cx="1392929" cy="5847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Global</a:t>
            </a:r>
            <a:endParaRPr lang="en-US" sz="3200" dirty="0">
              <a:latin typeface="Palatino Linotype"/>
              <a:cs typeface="Palatino Linotyp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4278" y="592982"/>
            <a:ext cx="1166104" cy="5847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Local</a:t>
            </a:r>
            <a:endParaRPr lang="en-US" sz="3200" dirty="0">
              <a:latin typeface="Palatino Linotype"/>
              <a:cs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7760" y="561219"/>
            <a:ext cx="2486979" cy="58477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(more) Local</a:t>
            </a:r>
            <a:endParaRPr lang="en-US" sz="3200" dirty="0">
              <a:latin typeface="Palatino Linotype"/>
              <a:cs typeface="Palatino Linotyp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4" y="0"/>
            <a:ext cx="6845300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404256"/>
            <a:ext cx="4152900" cy="69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4639" y="586254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With Our Data…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21" y="3120570"/>
            <a:ext cx="981332" cy="3488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4639" y="2233573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Estimate all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153" y="3302001"/>
            <a:ext cx="1018418" cy="36331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34153" y="4768735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7 bandwidths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153" y="5900951"/>
            <a:ext cx="520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50 combinations total</a:t>
            </a:r>
          </a:p>
        </p:txBody>
      </p:sp>
    </p:spTree>
    <p:extLst>
      <p:ext uri="{BB962C8B-B14F-4D97-AF65-F5344CB8AC3E}">
        <p14:creationId xmlns:p14="http://schemas.microsoft.com/office/powerpoint/2010/main" val="30868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0" y="3048000"/>
            <a:ext cx="8938381" cy="7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177" y="809651"/>
            <a:ext cx="6189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Calculate the values of the four metrics</a:t>
            </a:r>
          </a:p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(LOOCV, GCV, SCV, AIC)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525" y="4231504"/>
            <a:ext cx="79949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Is the model with the optimized metric value the correct model?</a:t>
            </a:r>
          </a:p>
        </p:txBody>
      </p:sp>
    </p:spTree>
    <p:extLst>
      <p:ext uri="{BB962C8B-B14F-4D97-AF65-F5344CB8AC3E}">
        <p14:creationId xmlns:p14="http://schemas.microsoft.com/office/powerpoint/2010/main" val="7551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381" y="455708"/>
            <a:ext cx="7777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Start Simple… True Model: GGG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815"/>
            <a:ext cx="9144000" cy="47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81" y="923470"/>
            <a:ext cx="4912414" cy="5934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297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667"/>
            <a:ext cx="9144000" cy="37519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51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2" y="838200"/>
            <a:ext cx="6489700" cy="601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86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60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040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75"/>
            <a:ext cx="9144000" cy="37760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8900" y="191869"/>
            <a:ext cx="384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True Model: GGG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1395" y="4896789"/>
            <a:ext cx="778203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Palatino Linotype"/>
                <a:cs typeface="Palatino Linotype"/>
              </a:rPr>
              <a:t>Most accurate coefficient estimates:</a:t>
            </a:r>
          </a:p>
          <a:p>
            <a:r>
              <a:rPr lang="en-US" sz="3600" dirty="0" smtClean="0">
                <a:latin typeface="Palatino Linotype"/>
                <a:cs typeface="Palatino Linotype"/>
              </a:rPr>
              <a:t>  - Tend not to be the correct model</a:t>
            </a:r>
          </a:p>
          <a:p>
            <a:r>
              <a:rPr lang="en-US" sz="3600" dirty="0" smtClean="0">
                <a:latin typeface="Palatino Linotype"/>
                <a:cs typeface="Palatino Linotype"/>
              </a:rPr>
              <a:t>  - Allow other coefficients to vary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95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90" y="-9497"/>
            <a:ext cx="6483048" cy="67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2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0" y="3048000"/>
            <a:ext cx="8938381" cy="758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2290" y="4219690"/>
            <a:ext cx="83722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Locally Weighted Regression (LWR)</a:t>
            </a:r>
          </a:p>
          <a:p>
            <a:pPr algn="ctr"/>
            <a:r>
              <a:rPr lang="en-US" sz="4000" dirty="0" smtClean="0">
                <a:latin typeface="Palatino Linotype"/>
                <a:cs typeface="Palatino Linotype"/>
              </a:rPr>
              <a:t>to the Rescue?</a:t>
            </a:r>
            <a:endParaRPr lang="en-US" sz="4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0074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2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</p:spTree>
    <p:extLst>
      <p:ext uri="{BB962C8B-B14F-4D97-AF65-F5344CB8AC3E}">
        <p14:creationId xmlns:p14="http://schemas.microsoft.com/office/powerpoint/2010/main" val="21772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83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43722" y="3250821"/>
            <a:ext cx="74933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larger variances in some coefficients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driving the results?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95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43722" y="3250821"/>
            <a:ext cx="74933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larger variances in some coefficients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driving the results?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3722" y="4454245"/>
            <a:ext cx="76803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coefficient estimates equally accurate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across metrics?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82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419" y="364831"/>
            <a:ext cx="852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Palatino Linotype"/>
                <a:cs typeface="Palatino Linotype"/>
              </a:rPr>
              <a:t>Some Conclusions and Questions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43722" y="1397971"/>
            <a:ext cx="439856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LOOCV is pretty good!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22" y="2047397"/>
            <a:ext cx="71400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Most accurate coefficient estimates are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not necessarily from correct models.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43722" y="3250821"/>
            <a:ext cx="74933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larger variances in some coefficients 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driving the results?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3722" y="4454245"/>
            <a:ext cx="76803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Are coefficient estimates equally accurate</a:t>
            </a:r>
          </a:p>
          <a:p>
            <a:r>
              <a:rPr lang="en-US" sz="3200" dirty="0" smtClean="0">
                <a:latin typeface="Palatino Linotype"/>
                <a:cs typeface="Palatino Linotype"/>
              </a:rPr>
              <a:t>	across metrics?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43722" y="5657671"/>
            <a:ext cx="81031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/>
                <a:cs typeface="Palatino Linotype"/>
              </a:rPr>
              <a:t>What happens, ceteris paribus, with greater </a:t>
            </a:r>
          </a:p>
          <a:p>
            <a:r>
              <a:rPr lang="en-US" sz="3200" dirty="0">
                <a:latin typeface="Palatino Linotype"/>
                <a:cs typeface="Palatino Linotype"/>
              </a:rPr>
              <a:t>	</a:t>
            </a:r>
            <a:r>
              <a:rPr lang="en-US" sz="3200" dirty="0" smtClean="0">
                <a:latin typeface="Palatino Linotype"/>
                <a:cs typeface="Palatino Linotype"/>
              </a:rPr>
              <a:t>error variance?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0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77" y="1358900"/>
            <a:ext cx="582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954" y="437634"/>
            <a:ext cx="16634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OLS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954" y="2730500"/>
            <a:ext cx="18809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LWR</a:t>
            </a:r>
            <a:endParaRPr lang="en-US" sz="6000" dirty="0">
              <a:latin typeface="Palatino Linotype"/>
              <a:cs typeface="Palatino Linotyp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0" y="3833968"/>
            <a:ext cx="8936233" cy="6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77" y="1358900"/>
            <a:ext cx="58293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7" y="4776118"/>
            <a:ext cx="7835900" cy="151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2954" y="437634"/>
            <a:ext cx="16634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OLS</a:t>
            </a:r>
            <a:endParaRPr lang="en-US" sz="6000" dirty="0">
              <a:latin typeface="Palatino Linotype"/>
              <a:cs typeface="Palatino Linotyp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954" y="2730500"/>
            <a:ext cx="18809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Palatino Linotype"/>
                <a:cs typeface="Palatino Linotype"/>
              </a:rPr>
              <a:t>LWR</a:t>
            </a:r>
            <a:endParaRPr lang="en-US" sz="6000" dirty="0">
              <a:latin typeface="Palatino Linotype"/>
              <a:cs typeface="Palatino Linotyp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" y="3833968"/>
            <a:ext cx="8936233" cy="6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9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0" y="96542"/>
            <a:ext cx="8936233" cy="698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7" y="637905"/>
            <a:ext cx="7835900" cy="1510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7" y="2148287"/>
            <a:ext cx="8370546" cy="4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66" y="903337"/>
            <a:ext cx="8975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Palatino Linotype"/>
                <a:cs typeface="Palatino Linotype"/>
              </a:rPr>
              <a:t>Bandwidths are commonly selected with…</a:t>
            </a:r>
            <a:endParaRPr lang="en-US" sz="3600" dirty="0">
              <a:latin typeface="Palatino Linotype"/>
              <a:cs typeface="Palatino Linotyp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201" y="2036479"/>
            <a:ext cx="7497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Leave One Out Cross Validation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201" y="2908490"/>
            <a:ext cx="6853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atin typeface="Palatino Linotype"/>
                <a:cs typeface="Palatino Linotype"/>
              </a:rPr>
              <a:t>Akaike</a:t>
            </a:r>
            <a:r>
              <a:rPr lang="en-US" sz="4000" dirty="0" smtClean="0">
                <a:latin typeface="Palatino Linotype"/>
                <a:cs typeface="Palatino Linotype"/>
              </a:rPr>
              <a:t> Information Criterion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201" y="3780501"/>
            <a:ext cx="6827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Generalized Cross Validation</a:t>
            </a:r>
            <a:endParaRPr lang="en-US" sz="4000" dirty="0">
              <a:latin typeface="Palatino Linotype"/>
              <a:cs typeface="Palatino Linotyp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201" y="4652513"/>
            <a:ext cx="7113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Palatino Linotype"/>
                <a:cs typeface="Palatino Linotype"/>
              </a:rPr>
              <a:t>Standardized Cross Validation</a:t>
            </a:r>
            <a:endParaRPr lang="en-US" sz="4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58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9" y="2044095"/>
            <a:ext cx="8861565" cy="27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3582609"/>
            <a:ext cx="4203700" cy="116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9576"/>
            <a:ext cx="9144000" cy="93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2038060"/>
            <a:ext cx="529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280</Words>
  <Application>Microsoft Macintosh PowerPoint</Application>
  <PresentationFormat>On-screen Show (4:3)</PresentationFormat>
  <Paragraphs>72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Swoboda</dc:creator>
  <cp:lastModifiedBy>Aaron Swoboda</cp:lastModifiedBy>
  <cp:revision>47</cp:revision>
  <dcterms:created xsi:type="dcterms:W3CDTF">2015-05-27T19:44:47Z</dcterms:created>
  <dcterms:modified xsi:type="dcterms:W3CDTF">2015-11-13T14:50:51Z</dcterms:modified>
</cp:coreProperties>
</file>