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  <p:sldMasterId id="2147483725" r:id="rId2"/>
  </p:sldMasterIdLst>
  <p:sldIdLst>
    <p:sldId id="272" r:id="rId3"/>
    <p:sldId id="301" r:id="rId4"/>
    <p:sldId id="278" r:id="rId5"/>
    <p:sldId id="298" r:id="rId6"/>
    <p:sldId id="297" r:id="rId7"/>
    <p:sldId id="281" r:id="rId8"/>
    <p:sldId id="307" r:id="rId9"/>
    <p:sldId id="300" r:id="rId10"/>
    <p:sldId id="310" r:id="rId11"/>
    <p:sldId id="308" r:id="rId12"/>
    <p:sldId id="311" r:id="rId13"/>
    <p:sldId id="313" r:id="rId14"/>
    <p:sldId id="314" r:id="rId15"/>
    <p:sldId id="275" r:id="rId16"/>
  </p:sldIdLst>
  <p:sldSz cx="9144000" cy="6858000" type="screen4x3"/>
  <p:notesSz cx="6858000" cy="9144000"/>
  <p:embeddedFontLst>
    <p:embeddedFont>
      <p:font typeface="Verdana" pitchFamily="34" charset="0"/>
      <p:regular r:id="rId17"/>
      <p:bold r:id="rId18"/>
      <p:italic r:id="rId19"/>
      <p:bold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华文行楷" pitchFamily="2" charset="-122"/>
      <p:regular r:id="rId25"/>
    </p:embeddedFont>
    <p:embeddedFont>
      <p:font typeface="Constantia" pitchFamily="18" charset="0"/>
      <p:regular r:id="rId26"/>
      <p:bold r:id="rId27"/>
      <p:italic r:id="rId28"/>
      <p:boldItalic r:id="rId29"/>
    </p:embeddedFont>
    <p:embeddedFont>
      <p:font typeface="Mistral" pitchFamily="66" charset="0"/>
      <p:regular r:id="rId30"/>
    </p:embeddedFont>
    <p:embeddedFont>
      <p:font typeface="Microsoft Sans Serif" pitchFamily="34" charset="0"/>
      <p:regular r:id="rId31"/>
    </p:embeddedFont>
    <p:embeddedFont>
      <p:font typeface="微软雅黑" pitchFamily="34" charset="-122"/>
      <p:regular r:id="rId32"/>
      <p:bold r:id="rId33"/>
    </p:embeddedFont>
    <p:embeddedFont>
      <p:font typeface="华文中宋" pitchFamily="2" charset="-122"/>
      <p:regular r:id="rId3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AB200"/>
    <a:srgbClr val="2185DF"/>
    <a:srgbClr val="C49500"/>
    <a:srgbClr val="1D77C9"/>
    <a:srgbClr val="0099FF"/>
    <a:srgbClr val="0083E6"/>
    <a:srgbClr val="D6A300"/>
    <a:srgbClr val="8F45C7"/>
    <a:srgbClr val="FF3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0444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0908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57612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27487" cy="537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27488" cy="537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1469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2700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092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798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812617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128445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4756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15888"/>
            <a:ext cx="2051050" cy="62388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03925" cy="6238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266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71406" y="116632"/>
            <a:ext cx="9001156" cy="6668220"/>
          </a:xfrm>
          <a:prstGeom prst="roundRect">
            <a:avLst>
              <a:gd name="adj" fmla="val 456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28596" y="6357958"/>
            <a:ext cx="828680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60232" y="6417254"/>
            <a:ext cx="241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厚德 求真 励学 笃行</a:t>
            </a:r>
            <a:r>
              <a:rPr lang="zh-CN" altLang="en-US" sz="1800" dirty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　　　　　　　</a:t>
            </a:r>
          </a:p>
        </p:txBody>
      </p:sp>
      <p:pic>
        <p:nvPicPr>
          <p:cNvPr id="8" name="图片 7" descr="西安电子科技大学校徽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94197"/>
            <a:ext cx="389107" cy="37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8" descr="西安电子科技大学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6453336"/>
            <a:ext cx="1512169" cy="24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标题文本样式：微软雅黑</a:t>
            </a:r>
            <a:r>
              <a:rPr lang="en-US" altLang="zh-CN" smtClean="0"/>
              <a:t>/28</a:t>
            </a:r>
            <a:r>
              <a:rPr lang="zh-CN" altLang="en-US" smtClean="0"/>
              <a:t>号  </a:t>
            </a:r>
            <a:r>
              <a:rPr lang="en-US" altLang="zh-CN" smtClean="0"/>
              <a:t>Arial/28pt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07375" cy="537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第一级内容文本样式：微软雅黑</a:t>
            </a:r>
            <a:r>
              <a:rPr lang="en-US" altLang="zh-CN" smtClean="0"/>
              <a:t>/20</a:t>
            </a:r>
            <a:r>
              <a:rPr lang="zh-CN" altLang="en-US" smtClean="0"/>
              <a:t>号  </a:t>
            </a:r>
            <a:r>
              <a:rPr lang="en-US" altLang="zh-CN" smtClean="0"/>
              <a:t>Arial/20pt</a:t>
            </a:r>
          </a:p>
          <a:p>
            <a:pPr lvl="1"/>
            <a:r>
              <a:rPr lang="zh-CN" altLang="en-US" smtClean="0"/>
              <a:t>第二级内容文本样式：微软雅黑</a:t>
            </a:r>
            <a:r>
              <a:rPr lang="en-US" altLang="zh-CN" smtClean="0"/>
              <a:t>/18</a:t>
            </a:r>
            <a:r>
              <a:rPr lang="zh-CN" altLang="en-US" smtClean="0"/>
              <a:t>号  </a:t>
            </a:r>
            <a:r>
              <a:rPr lang="en-US" altLang="zh-CN" smtClean="0"/>
              <a:t>Arial/18pt</a:t>
            </a:r>
          </a:p>
          <a:p>
            <a:pPr lvl="2"/>
            <a:r>
              <a:rPr lang="zh-CN" altLang="en-US" smtClean="0"/>
              <a:t>第三级内容文本样式：微软雅黑</a:t>
            </a:r>
            <a:r>
              <a:rPr lang="en-US" altLang="zh-CN" smtClean="0"/>
              <a:t>/16</a:t>
            </a:r>
            <a:r>
              <a:rPr lang="zh-CN" altLang="en-US" smtClean="0"/>
              <a:t>号  </a:t>
            </a:r>
            <a:r>
              <a:rPr lang="en-US" altLang="zh-CN" smtClean="0"/>
              <a:t>Arial/16pt</a:t>
            </a:r>
          </a:p>
          <a:p>
            <a:pPr lvl="3"/>
            <a:r>
              <a:rPr lang="zh-CN" altLang="en-US" smtClean="0"/>
              <a:t>第四级内容文本样式：微软雅黑</a:t>
            </a:r>
            <a:r>
              <a:rPr lang="en-US" altLang="zh-CN" smtClean="0"/>
              <a:t>/14</a:t>
            </a:r>
            <a:r>
              <a:rPr lang="zh-CN" altLang="en-US" smtClean="0"/>
              <a:t>号  </a:t>
            </a:r>
            <a:r>
              <a:rPr lang="en-US" altLang="zh-CN" smtClean="0"/>
              <a:t>Arial/14pt</a:t>
            </a:r>
          </a:p>
          <a:p>
            <a:pPr lvl="4"/>
            <a:r>
              <a:rPr lang="zh-CN" altLang="en-US" smtClean="0"/>
              <a:t>第五级内容文本样式：微软雅黑</a:t>
            </a:r>
            <a:r>
              <a:rPr lang="en-US" altLang="zh-CN" smtClean="0"/>
              <a:t>/12</a:t>
            </a:r>
            <a:r>
              <a:rPr lang="zh-CN" altLang="en-US" smtClean="0"/>
              <a:t>号  </a:t>
            </a:r>
            <a:r>
              <a:rPr lang="en-US" altLang="zh-CN" smtClean="0"/>
              <a:t>Arial/12pt</a:t>
            </a:r>
          </a:p>
        </p:txBody>
      </p:sp>
    </p:spTree>
    <p:extLst>
      <p:ext uri="{BB962C8B-B14F-4D97-AF65-F5344CB8AC3E}">
        <p14:creationId xmlns:p14="http://schemas.microsoft.com/office/powerpoint/2010/main" val="174216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071942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43074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2493681"/>
            <a:ext cx="9143999" cy="52322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程序设计开发及性能研究</a:t>
            </a:r>
          </a:p>
        </p:txBody>
      </p:sp>
      <p:sp>
        <p:nvSpPr>
          <p:cNvPr id="10" name="副标题 4"/>
          <p:cNvSpPr>
            <a:spLocks noGrp="1"/>
          </p:cNvSpPr>
          <p:nvPr>
            <p:ph type="subTitle" sz="quarter" idx="1"/>
          </p:nvPr>
        </p:nvSpPr>
        <p:spPr>
          <a:xfrm>
            <a:off x="3600488" y="4857760"/>
            <a:ext cx="6400800" cy="1346200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答辩人：张　易</a:t>
            </a:r>
            <a:endParaRPr lang="en-US" altLang="zh-CN" sz="28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导　师：崔江涛</a:t>
            </a:r>
          </a:p>
        </p:txBody>
      </p:sp>
      <p:grpSp>
        <p:nvGrpSpPr>
          <p:cNvPr id="12" name="Group 2805"/>
          <p:cNvGrpSpPr>
            <a:grpSpLocks/>
          </p:cNvGrpSpPr>
          <p:nvPr/>
        </p:nvGrpSpPr>
        <p:grpSpPr bwMode="auto">
          <a:xfrm>
            <a:off x="571504" y="4143380"/>
            <a:ext cx="3643306" cy="500066"/>
            <a:chOff x="3120" y="2430"/>
            <a:chExt cx="2304" cy="467"/>
          </a:xfrm>
        </p:grpSpPr>
        <p:sp>
          <p:nvSpPr>
            <p:cNvPr id="13" name="AutoShape 2788"/>
            <p:cNvSpPr>
              <a:spLocks noChangeArrowheads="1"/>
            </p:cNvSpPr>
            <p:nvPr/>
          </p:nvSpPr>
          <p:spPr bwMode="auto">
            <a:xfrm>
              <a:off x="312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tx1">
                <a:lumMod val="50000"/>
                <a:lumOff val="50000"/>
                <a:alpha val="99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2792"/>
            <p:cNvSpPr>
              <a:spLocks noChangeArrowheads="1"/>
            </p:cNvSpPr>
            <p:nvPr/>
          </p:nvSpPr>
          <p:spPr bwMode="auto">
            <a:xfrm>
              <a:off x="369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tx1">
                <a:lumMod val="50000"/>
                <a:lumOff val="50000"/>
                <a:alpha val="99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2793"/>
            <p:cNvSpPr>
              <a:spLocks noChangeArrowheads="1"/>
            </p:cNvSpPr>
            <p:nvPr/>
          </p:nvSpPr>
          <p:spPr bwMode="auto">
            <a:xfrm>
              <a:off x="4247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tx1">
                <a:lumMod val="50000"/>
                <a:lumOff val="50000"/>
                <a:alpha val="99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2794"/>
            <p:cNvSpPr>
              <a:spLocks noChangeArrowheads="1"/>
            </p:cNvSpPr>
            <p:nvPr/>
          </p:nvSpPr>
          <p:spPr bwMode="auto">
            <a:xfrm>
              <a:off x="4823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tx1">
                <a:lumMod val="50000"/>
                <a:lumOff val="50000"/>
                <a:alpha val="99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7" name="图片 7" descr="西安电子科技大学校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16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8" descr="西安电子科技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151" y="431458"/>
            <a:ext cx="5665169" cy="93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72"/>
    </mc:Choice>
    <mc:Fallback xmlns="">
      <p:transition spd="slow" advTm="1347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图片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357430"/>
            <a:ext cx="8485187" cy="35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 rot="5400000">
            <a:off x="2101837" y="1601779"/>
            <a:ext cx="13684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-142908" y="142852"/>
            <a:ext cx="9501254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3" name="组合 27"/>
          <p:cNvGrpSpPr/>
          <p:nvPr/>
        </p:nvGrpSpPr>
        <p:grpSpPr>
          <a:xfrm>
            <a:off x="428596" y="928670"/>
            <a:ext cx="1724943" cy="1349391"/>
            <a:chOff x="186445" y="404813"/>
            <a:chExt cx="2872668" cy="2087562"/>
          </a:xfrm>
        </p:grpSpPr>
        <p:sp>
          <p:nvSpPr>
            <p:cNvPr id="23" name="圆角矩形标注 22"/>
            <p:cNvSpPr/>
            <p:nvPr/>
          </p:nvSpPr>
          <p:spPr>
            <a:xfrm>
              <a:off x="395288" y="404813"/>
              <a:ext cx="2663825" cy="2087562"/>
            </a:xfrm>
            <a:prstGeom prst="wedgeRoundRectCallout">
              <a:avLst/>
            </a:prstGeom>
            <a:solidFill>
              <a:srgbClr val="EAB200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4" name="同侧圆角矩形 19"/>
            <p:cNvGrpSpPr>
              <a:grpSpLocks/>
            </p:cNvGrpSpPr>
            <p:nvPr/>
          </p:nvGrpSpPr>
          <p:grpSpPr bwMode="auto">
            <a:xfrm>
              <a:off x="781053" y="515938"/>
              <a:ext cx="1903414" cy="773113"/>
              <a:chOff x="513" y="343"/>
              <a:chExt cx="1199" cy="487"/>
            </a:xfrm>
          </p:grpSpPr>
          <p:pic>
            <p:nvPicPr>
              <p:cNvPr id="25" name="同侧圆角矩形 1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8" y="387"/>
                <a:ext cx="1124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513" y="343"/>
                <a:ext cx="1124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sz="3600" b="1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3</a:t>
                </a:r>
                <a:endParaRPr lang="zh-CN" altLang="en-US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/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</p:grpSp>
        <p:sp>
          <p:nvSpPr>
            <p:cNvPr id="27" name="TextBox 20"/>
            <p:cNvSpPr txBox="1">
              <a:spLocks noChangeArrowheads="1"/>
            </p:cNvSpPr>
            <p:nvPr/>
          </p:nvSpPr>
          <p:spPr bwMode="auto">
            <a:xfrm>
              <a:off x="186445" y="1620505"/>
              <a:ext cx="2855821" cy="618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Constantia" pitchFamily="18" charset="0"/>
                  <a:ea typeface="微软雅黑" pitchFamily="34" charset="-122"/>
                </a:rPr>
                <a:t>      性能测试</a:t>
              </a:r>
              <a:endParaRPr lang="zh-CN" altLang="en-US" sz="2000" b="1" dirty="0">
                <a:latin typeface="Constantia" pitchFamily="18" charset="0"/>
                <a:ea typeface="微软雅黑" pitchFamily="34" charset="-122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094070" y="1678630"/>
            <a:ext cx="6192838" cy="464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2600"/>
              </a:lnSpc>
              <a:defRPr/>
            </a:pP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原因分析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94377"/>
              </p:ext>
            </p:extLst>
          </p:nvPr>
        </p:nvGraphicFramePr>
        <p:xfrm>
          <a:off x="734317" y="3288912"/>
          <a:ext cx="7746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379"/>
                <a:gridCol w="1480889"/>
                <a:gridCol w="1291134"/>
                <a:gridCol w="1291134"/>
                <a:gridCol w="1291134"/>
                <a:gridCol w="12911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执行方式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本地写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本地读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合并输入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合并输出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Reduce</a:t>
                      </a:r>
                      <a:r>
                        <a:rPr lang="zh-CN" altLang="en-US" sz="1200" dirty="0" smtClean="0"/>
                        <a:t>输入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Java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13,963,723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5,838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100,000,000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648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648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Streaming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1,414,279,852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700,000,054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100,000,000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85639" y="4593902"/>
            <a:ext cx="760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Streaming</a:t>
            </a:r>
            <a:r>
              <a:rPr lang="zh-CN" altLang="en-US" dirty="0" smtClean="0"/>
              <a:t>方式下默认无合并操作，导致</a:t>
            </a:r>
            <a:r>
              <a:rPr lang="en-US" altLang="zh-CN" dirty="0" smtClean="0"/>
              <a:t>Streaming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Mapper</a:t>
            </a:r>
            <a:r>
              <a:rPr lang="zh-CN" altLang="en-US" dirty="0"/>
              <a:t>生产</a:t>
            </a:r>
            <a:r>
              <a:rPr lang="zh-CN" altLang="en-US" dirty="0" smtClean="0"/>
              <a:t>出的本地中间文件比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大，增大程序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负担的同时加大了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的处理量，从而导致整体性能低下。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639" y="2852936"/>
            <a:ext cx="380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以处理一亿条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访问日志为例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71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54"/>
    </mc:Choice>
    <mc:Fallback xmlns="">
      <p:transition spd="slow" advTm="7315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rot="5400000">
            <a:off x="2101837" y="1601779"/>
            <a:ext cx="13684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-142908" y="142852"/>
            <a:ext cx="9501254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3" name="组合 27"/>
          <p:cNvGrpSpPr/>
          <p:nvPr/>
        </p:nvGrpSpPr>
        <p:grpSpPr>
          <a:xfrm>
            <a:off x="428596" y="928670"/>
            <a:ext cx="1724943" cy="1349391"/>
            <a:chOff x="186445" y="404813"/>
            <a:chExt cx="2872668" cy="2087562"/>
          </a:xfrm>
        </p:grpSpPr>
        <p:sp>
          <p:nvSpPr>
            <p:cNvPr id="23" name="圆角矩形标注 22"/>
            <p:cNvSpPr/>
            <p:nvPr/>
          </p:nvSpPr>
          <p:spPr>
            <a:xfrm>
              <a:off x="395288" y="404813"/>
              <a:ext cx="2663825" cy="2087562"/>
            </a:xfrm>
            <a:prstGeom prst="wedgeRoundRectCallout">
              <a:avLst/>
            </a:prstGeom>
            <a:solidFill>
              <a:srgbClr val="EAB200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4" name="同侧圆角矩形 19"/>
            <p:cNvGrpSpPr>
              <a:grpSpLocks/>
            </p:cNvGrpSpPr>
            <p:nvPr/>
          </p:nvGrpSpPr>
          <p:grpSpPr bwMode="auto">
            <a:xfrm>
              <a:off x="781053" y="515938"/>
              <a:ext cx="1903414" cy="773113"/>
              <a:chOff x="513" y="343"/>
              <a:chExt cx="1199" cy="487"/>
            </a:xfrm>
          </p:grpSpPr>
          <p:pic>
            <p:nvPicPr>
              <p:cNvPr id="25" name="同侧圆角矩形 19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88" y="387"/>
                <a:ext cx="1124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513" y="343"/>
                <a:ext cx="1124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sz="36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/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3</a:t>
                </a:r>
                <a:endParaRPr lang="zh-CN" altLang="en-US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/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</p:grpSp>
        <p:sp>
          <p:nvSpPr>
            <p:cNvPr id="27" name="TextBox 20"/>
            <p:cNvSpPr txBox="1">
              <a:spLocks noChangeArrowheads="1"/>
            </p:cNvSpPr>
            <p:nvPr/>
          </p:nvSpPr>
          <p:spPr bwMode="auto">
            <a:xfrm>
              <a:off x="186445" y="1620505"/>
              <a:ext cx="2855821" cy="618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Constantia" pitchFamily="18" charset="0"/>
                  <a:ea typeface="微软雅黑" pitchFamily="34" charset="-122"/>
                </a:rPr>
                <a:t>      性能分析</a:t>
              </a:r>
              <a:endParaRPr lang="zh-CN" altLang="en-US" sz="2000" b="1" dirty="0">
                <a:latin typeface="Constantia" pitchFamily="18" charset="0"/>
                <a:ea typeface="微软雅黑" pitchFamily="34" charset="-122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094070" y="1678630"/>
            <a:ext cx="6192838" cy="464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2600"/>
              </a:lnSpc>
              <a:defRPr/>
            </a:pP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其他潜在性能瓶颈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2" descr="图片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357430"/>
            <a:ext cx="8485187" cy="35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TextBox 21"/>
          <p:cNvSpPr txBox="1"/>
          <p:nvPr/>
        </p:nvSpPr>
        <p:spPr>
          <a:xfrm>
            <a:off x="649202" y="4355435"/>
            <a:ext cx="242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bg1"/>
                </a:solidFill>
                <a:effectLst>
                  <a:reflection blurRad="6350" stA="60000" endA="900" endPos="58000" dir="5400000" sy="-100000" algn="bl" rotWithShape="0"/>
                </a:effectLst>
                <a:latin typeface="+mn-ea"/>
              </a:rPr>
              <a:t>访谈结果与析</a:t>
            </a:r>
            <a:endParaRPr lang="en-US" altLang="zh-CN" sz="2200" b="1" dirty="0" smtClean="0">
              <a:solidFill>
                <a:schemeClr val="bg1"/>
              </a:solidFill>
              <a:effectLst>
                <a:reflection blurRad="6350" stA="60000" endA="900" endPos="58000" dir="5400000" sy="-100000" algn="bl" rotWithShape="0"/>
              </a:effectLst>
              <a:latin typeface="+mn-ea"/>
            </a:endParaRPr>
          </a:p>
        </p:txBody>
      </p:sp>
      <p:grpSp>
        <p:nvGrpSpPr>
          <p:cNvPr id="5" name="组合 36"/>
          <p:cNvGrpSpPr>
            <a:grpSpLocks/>
          </p:cNvGrpSpPr>
          <p:nvPr/>
        </p:nvGrpSpPr>
        <p:grpSpPr bwMode="auto">
          <a:xfrm>
            <a:off x="756769" y="3607268"/>
            <a:ext cx="2657474" cy="2161158"/>
            <a:chOff x="763578" y="1772817"/>
            <a:chExt cx="2800310" cy="2088231"/>
          </a:xfrm>
        </p:grpSpPr>
        <p:grpSp>
          <p:nvGrpSpPr>
            <p:cNvPr id="7" name="组合 11"/>
            <p:cNvGrpSpPr>
              <a:grpSpLocks/>
            </p:cNvGrpSpPr>
            <p:nvPr/>
          </p:nvGrpSpPr>
          <p:grpSpPr bwMode="auto">
            <a:xfrm>
              <a:off x="763578" y="1772817"/>
              <a:ext cx="2800310" cy="2088231"/>
              <a:chOff x="956102" y="1844825"/>
              <a:chExt cx="2800310" cy="2160239"/>
            </a:xfrm>
          </p:grpSpPr>
          <p:sp>
            <p:nvSpPr>
              <p:cNvPr id="65" name="椭圆形标注 64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6" name="椭圆形标注 65"/>
              <p:cNvSpPr/>
              <p:nvPr/>
            </p:nvSpPr>
            <p:spPr>
              <a:xfrm>
                <a:off x="1043413" y="1917052"/>
                <a:ext cx="2592351" cy="1999370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1013283" y="2207242"/>
              <a:ext cx="2444279" cy="127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chemeClr val="accent6"/>
                  </a:solidFill>
                  <a:latin typeface="+mn-lt"/>
                  <a:ea typeface="+mn-ea"/>
                </a:rPr>
                <a:t>在异构集群、大集群、多作业的环境下，调度器</a:t>
              </a:r>
              <a:r>
                <a:rPr lang="zh-CN" altLang="en-US" sz="2000" b="1" dirty="0" smtClean="0">
                  <a:solidFill>
                    <a:schemeClr val="accent6"/>
                  </a:solidFill>
                </a:rPr>
                <a:t>会成为瓶颈</a:t>
              </a:r>
              <a:endParaRPr lang="zh-CN" altLang="en-US" sz="2000" b="1" dirty="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843407" y="2708971"/>
            <a:ext cx="6929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defRPr/>
            </a:pPr>
            <a:r>
              <a:rPr lang="zh-CN" altLang="en-US" sz="2000" dirty="0" smtClean="0"/>
              <a:t>通过</a:t>
            </a:r>
            <a:r>
              <a:rPr lang="en-US" altLang="zh-CN" sz="2000" dirty="0" smtClean="0"/>
              <a:t>Hadoop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MapReduce</a:t>
            </a:r>
            <a:r>
              <a:rPr lang="zh-CN" altLang="en-US" sz="2000" dirty="0" smtClean="0"/>
              <a:t>运行过程的分析可以得出，</a:t>
            </a:r>
            <a:r>
              <a:rPr lang="en-US" altLang="zh-CN" sz="2000" dirty="0" smtClean="0"/>
              <a:t>Hadoop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MapReduce</a:t>
            </a:r>
            <a:r>
              <a:rPr lang="zh-CN" altLang="en-US" sz="2000" dirty="0" smtClean="0"/>
              <a:t>框架性能存在以下潜在瓶颈：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grpSp>
        <p:nvGrpSpPr>
          <p:cNvPr id="19" name="组合 36"/>
          <p:cNvGrpSpPr>
            <a:grpSpLocks/>
          </p:cNvGrpSpPr>
          <p:nvPr/>
        </p:nvGrpSpPr>
        <p:grpSpPr bwMode="auto">
          <a:xfrm>
            <a:off x="3515926" y="3814793"/>
            <a:ext cx="2284581" cy="1864954"/>
            <a:chOff x="763578" y="1772817"/>
            <a:chExt cx="2800310" cy="2088231"/>
          </a:xfrm>
        </p:grpSpPr>
        <p:grpSp>
          <p:nvGrpSpPr>
            <p:cNvPr id="20" name="组合 11"/>
            <p:cNvGrpSpPr>
              <a:grpSpLocks/>
            </p:cNvGrpSpPr>
            <p:nvPr/>
          </p:nvGrpSpPr>
          <p:grpSpPr bwMode="auto">
            <a:xfrm>
              <a:off x="763578" y="1772817"/>
              <a:ext cx="2800310" cy="2088231"/>
              <a:chOff x="956102" y="1844825"/>
              <a:chExt cx="2800310" cy="2160239"/>
            </a:xfrm>
          </p:grpSpPr>
          <p:sp>
            <p:nvSpPr>
              <p:cNvPr id="22" name="椭圆形标注 21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椭圆形标注 23"/>
              <p:cNvSpPr/>
              <p:nvPr/>
            </p:nvSpPr>
            <p:spPr>
              <a:xfrm>
                <a:off x="1043413" y="1917052"/>
                <a:ext cx="2592351" cy="1999370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174468" y="2229575"/>
              <a:ext cx="2185839" cy="148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chemeClr val="accent6"/>
                  </a:solidFill>
                  <a:latin typeface="+mn-lt"/>
                  <a:ea typeface="+mn-ea"/>
                </a:rPr>
                <a:t>节点机的性能，尤其是磁盘和网络</a:t>
              </a:r>
              <a:r>
                <a:rPr lang="en-US" altLang="zh-CN" sz="2000" b="1" dirty="0" smtClean="0">
                  <a:solidFill>
                    <a:schemeClr val="accent6"/>
                  </a:solidFill>
                  <a:latin typeface="+mn-lt"/>
                  <a:ea typeface="+mn-ea"/>
                </a:rPr>
                <a:t>I/O</a:t>
              </a:r>
              <a:r>
                <a:rPr lang="zh-CN" altLang="en-US" sz="2000" b="1" dirty="0" smtClean="0">
                  <a:solidFill>
                    <a:schemeClr val="accent6"/>
                  </a:solidFill>
                  <a:latin typeface="+mn-lt"/>
                  <a:ea typeface="+mn-ea"/>
                </a:rPr>
                <a:t>，会成为瓶颈</a:t>
              </a:r>
              <a:endParaRPr lang="zh-CN" altLang="en-US" sz="2000" b="1" dirty="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组合 36"/>
          <p:cNvGrpSpPr>
            <a:grpSpLocks/>
          </p:cNvGrpSpPr>
          <p:nvPr/>
        </p:nvGrpSpPr>
        <p:grpSpPr bwMode="auto">
          <a:xfrm>
            <a:off x="5930758" y="3724634"/>
            <a:ext cx="2284581" cy="1864954"/>
            <a:chOff x="763578" y="1772817"/>
            <a:chExt cx="2800310" cy="2088231"/>
          </a:xfrm>
        </p:grpSpPr>
        <p:grpSp>
          <p:nvGrpSpPr>
            <p:cNvPr id="29" name="组合 11"/>
            <p:cNvGrpSpPr>
              <a:grpSpLocks/>
            </p:cNvGrpSpPr>
            <p:nvPr/>
          </p:nvGrpSpPr>
          <p:grpSpPr bwMode="auto">
            <a:xfrm>
              <a:off x="763578" y="1772817"/>
              <a:ext cx="2800310" cy="2088231"/>
              <a:chOff x="956102" y="1844825"/>
              <a:chExt cx="2800310" cy="2160239"/>
            </a:xfrm>
          </p:grpSpPr>
          <p:sp>
            <p:nvSpPr>
              <p:cNvPr id="31" name="椭圆形标注 30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椭圆形标注 31"/>
              <p:cNvSpPr/>
              <p:nvPr/>
            </p:nvSpPr>
            <p:spPr>
              <a:xfrm>
                <a:off x="1043413" y="1917052"/>
                <a:ext cx="2592351" cy="1999370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50888" y="2209690"/>
              <a:ext cx="2713000" cy="11372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chemeClr val="accent6"/>
                  </a:solidFill>
                  <a:latin typeface="+mn-lt"/>
                  <a:ea typeface="+mn-ea"/>
                </a:rPr>
                <a:t>实例程序编写方法和</a:t>
              </a:r>
              <a:r>
                <a:rPr lang="en-US" altLang="zh-CN" sz="2000" b="1" dirty="0" smtClean="0">
                  <a:solidFill>
                    <a:schemeClr val="accent6"/>
                  </a:solidFill>
                  <a:latin typeface="+mn-lt"/>
                  <a:ea typeface="+mn-ea"/>
                </a:rPr>
                <a:t>Key</a:t>
              </a:r>
              <a:r>
                <a:rPr lang="zh-CN" altLang="en-US" sz="2000" b="1" dirty="0" smtClean="0">
                  <a:solidFill>
                    <a:schemeClr val="accent6"/>
                  </a:solidFill>
                  <a:latin typeface="+mn-lt"/>
                  <a:ea typeface="+mn-ea"/>
                </a:rPr>
                <a:t>选择不当会成为瓶颈</a:t>
              </a:r>
              <a:endParaRPr lang="zh-CN" altLang="en-US" sz="2000" b="1" dirty="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22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043"/>
    </mc:Choice>
    <mc:Fallback xmlns="">
      <p:transition spd="slow" advTm="17304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rot="5400000">
            <a:off x="2101837" y="1601779"/>
            <a:ext cx="13684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-142908" y="142852"/>
            <a:ext cx="9501254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3" name="组合 27"/>
          <p:cNvGrpSpPr/>
          <p:nvPr/>
        </p:nvGrpSpPr>
        <p:grpSpPr>
          <a:xfrm>
            <a:off x="428596" y="928670"/>
            <a:ext cx="1724943" cy="1349391"/>
            <a:chOff x="186445" y="404813"/>
            <a:chExt cx="2872668" cy="2087562"/>
          </a:xfrm>
        </p:grpSpPr>
        <p:sp>
          <p:nvSpPr>
            <p:cNvPr id="23" name="圆角矩形标注 22"/>
            <p:cNvSpPr/>
            <p:nvPr/>
          </p:nvSpPr>
          <p:spPr>
            <a:xfrm>
              <a:off x="395288" y="404813"/>
              <a:ext cx="2663825" cy="2087562"/>
            </a:xfrm>
            <a:prstGeom prst="wedgeRoundRectCallout">
              <a:avLst/>
            </a:prstGeom>
            <a:solidFill>
              <a:srgbClr val="EAB200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4" name="同侧圆角矩形 19"/>
            <p:cNvGrpSpPr>
              <a:grpSpLocks/>
            </p:cNvGrpSpPr>
            <p:nvPr/>
          </p:nvGrpSpPr>
          <p:grpSpPr bwMode="auto">
            <a:xfrm>
              <a:off x="781053" y="515938"/>
              <a:ext cx="1903414" cy="773113"/>
              <a:chOff x="513" y="343"/>
              <a:chExt cx="1199" cy="487"/>
            </a:xfrm>
          </p:grpSpPr>
          <p:pic>
            <p:nvPicPr>
              <p:cNvPr id="25" name="同侧圆角矩形 19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88" y="387"/>
                <a:ext cx="1124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513" y="343"/>
                <a:ext cx="1124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sz="36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/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4</a:t>
                </a:r>
                <a:endParaRPr lang="zh-CN" altLang="en-US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/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</p:grpSp>
        <p:sp>
          <p:nvSpPr>
            <p:cNvPr id="27" name="TextBox 20"/>
            <p:cNvSpPr txBox="1">
              <a:spLocks noChangeArrowheads="1"/>
            </p:cNvSpPr>
            <p:nvPr/>
          </p:nvSpPr>
          <p:spPr bwMode="auto">
            <a:xfrm>
              <a:off x="186445" y="1620505"/>
              <a:ext cx="2855821" cy="618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Constantia" pitchFamily="18" charset="0"/>
                  <a:ea typeface="微软雅黑" pitchFamily="34" charset="-122"/>
                </a:rPr>
                <a:t>        总结</a:t>
              </a:r>
              <a:endParaRPr lang="zh-CN" altLang="en-US" sz="2000" b="1" dirty="0">
                <a:latin typeface="Constantia" pitchFamily="18" charset="0"/>
                <a:ea typeface="微软雅黑" pitchFamily="34" charset="-122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094070" y="1678630"/>
            <a:ext cx="6192838" cy="464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2600"/>
              </a:lnSpc>
              <a:defRPr/>
            </a:pP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2" descr="图片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357430"/>
            <a:ext cx="8485187" cy="35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椭圆 34"/>
          <p:cNvSpPr/>
          <p:nvPr/>
        </p:nvSpPr>
        <p:spPr bwMode="auto">
          <a:xfrm>
            <a:off x="108520" y="5373216"/>
            <a:ext cx="9144000" cy="717854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7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648919" y="2780928"/>
            <a:ext cx="8064500" cy="2844592"/>
          </a:xfrm>
          <a:prstGeom prst="roundRect">
            <a:avLst>
              <a:gd name="adj" fmla="val 732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66843" y="2963164"/>
            <a:ext cx="782865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icrosoft Sans Serif" pitchFamily="34" charset="0"/>
              </a:rPr>
              <a:t>Hadoop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icrosoft Sans Serif" pitchFamily="34" charset="0"/>
              </a:rPr>
              <a:t>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icrosoft Sans Serif" pitchFamily="34" charset="0"/>
              </a:rPr>
              <a:t>MapReduce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icrosoft Sans Serif" pitchFamily="34" charset="0"/>
              </a:rPr>
              <a:t>是成熟的分布式框架，可用于实际生产环境。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Microsoft Sans Serif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icrosoft Sans Serif" pitchFamily="34" charset="0"/>
              </a:rPr>
              <a:t>Hadoop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icrosoft Sans Serif" pitchFamily="34" charset="0"/>
              </a:rPr>
              <a:t>的调度器和节点机性能可能成为系统瓶颈。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Microsoft Sans Serif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icrosoft Sans Serif" pitchFamily="34" charset="0"/>
              </a:rPr>
              <a:t>现阶段，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icrosoft Sans Serif" pitchFamily="34" charset="0"/>
              </a:rPr>
              <a:t>Java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icrosoft Sans Serif" pitchFamily="34" charset="0"/>
              </a:rPr>
              <a:t>运行效率优于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icrosoft Sans Serif" pitchFamily="34" charset="0"/>
              </a:rPr>
              <a:t>Streaming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icrosoft Sans Serif" pitchFamily="34" charset="0"/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Microsoft Sans Serif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icrosoft Sans Serif" pitchFamily="34" charset="0"/>
              </a:rPr>
              <a:t>MapReduce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icrosoft Sans Serif" pitchFamily="34" charset="0"/>
              </a:rPr>
              <a:t>升序编写中，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icrosoft Sans Serif" pitchFamily="34" charset="0"/>
              </a:rPr>
              <a:t>Key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icrosoft Sans Serif" pitchFamily="34" charset="0"/>
              </a:rPr>
              <a:t>的选择对数据合并和任务分发有很大的影响。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Microsoft Sans Serif" pitchFamily="34" charset="0"/>
            </a:endParaRPr>
          </a:p>
        </p:txBody>
      </p:sp>
      <p:pic>
        <p:nvPicPr>
          <p:cNvPr id="6146" name="Picture 2" descr="Had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62363"/>
            <a:ext cx="3621088" cy="8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8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18"/>
    </mc:Choice>
    <mc:Fallback xmlns="">
      <p:transition spd="slow" advTm="2611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-142908" y="142852"/>
            <a:ext cx="9501254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8520" y="744512"/>
            <a:ext cx="8927976" cy="45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ts val="2600"/>
              </a:lnSpc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感谢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2" descr="图片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08720"/>
            <a:ext cx="8485187" cy="496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组合 26"/>
          <p:cNvGrpSpPr>
            <a:grpSpLocks/>
          </p:cNvGrpSpPr>
          <p:nvPr/>
        </p:nvGrpSpPr>
        <p:grpSpPr bwMode="auto">
          <a:xfrm>
            <a:off x="108520" y="1268760"/>
            <a:ext cx="9144000" cy="5040560"/>
            <a:chOff x="0" y="1700808"/>
            <a:chExt cx="9144000" cy="1439714"/>
          </a:xfrm>
        </p:grpSpPr>
        <p:sp>
          <p:nvSpPr>
            <p:cNvPr id="17" name="椭圆 16"/>
            <p:cNvSpPr/>
            <p:nvPr/>
          </p:nvSpPr>
          <p:spPr>
            <a:xfrm>
              <a:off x="0" y="2853215"/>
              <a:ext cx="9144000" cy="28730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ea"/>
              </a:endParaRPr>
            </a:p>
          </p:txBody>
        </p:sp>
        <p:grpSp>
          <p:nvGrpSpPr>
            <p:cNvPr id="18" name="组合 7"/>
            <p:cNvGrpSpPr>
              <a:grpSpLocks/>
            </p:cNvGrpSpPr>
            <p:nvPr/>
          </p:nvGrpSpPr>
          <p:grpSpPr bwMode="auto">
            <a:xfrm>
              <a:off x="539552" y="1700808"/>
              <a:ext cx="8064896" cy="1224136"/>
              <a:chOff x="467544" y="1412776"/>
              <a:chExt cx="8064896" cy="1224136"/>
            </a:xfrm>
          </p:grpSpPr>
          <p:grpSp>
            <p:nvGrpSpPr>
              <p:cNvPr id="19" name="组合 8"/>
              <p:cNvGrpSpPr>
                <a:grpSpLocks/>
              </p:cNvGrpSpPr>
              <p:nvPr/>
            </p:nvGrpSpPr>
            <p:grpSpPr bwMode="auto">
              <a:xfrm>
                <a:off x="467544" y="1412776"/>
                <a:ext cx="8064896" cy="1224136"/>
                <a:chOff x="251520" y="1916832"/>
                <a:chExt cx="8352928" cy="1440160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>
                  <a:off x="251725" y="1916832"/>
                  <a:ext cx="8352518" cy="1439807"/>
                </a:xfrm>
                <a:prstGeom prst="roundRect">
                  <a:avLst>
                    <a:gd name="adj" fmla="val 732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4" name="对角圆角矩形 23"/>
                <p:cNvSpPr/>
                <p:nvPr/>
              </p:nvSpPr>
              <p:spPr>
                <a:xfrm>
                  <a:off x="7799660" y="2543314"/>
                  <a:ext cx="792088" cy="792088"/>
                </a:xfrm>
                <a:prstGeom prst="round2DiagRect">
                  <a:avLst>
                    <a:gd name="adj1" fmla="val 11055"/>
                    <a:gd name="adj2" fmla="val 0"/>
                  </a:avLst>
                </a:prstGeom>
                <a:gradFill flip="none" rotWithShape="1">
                  <a:gsLst>
                    <a:gs pos="51000">
                      <a:schemeClr val="tx1">
                        <a:alpha val="0"/>
                      </a:schemeClr>
                    </a:gs>
                    <a:gs pos="100000">
                      <a:schemeClr val="tx1">
                        <a:alpha val="33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676604" y="1500079"/>
                <a:ext cx="7828652" cy="1081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　　衷心</a:t>
                </a:r>
                <a:r>
                  <a: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感谢我的指导老师崔江涛教授，是他引导我进入并行计算领域，并在我的学习、工作和生活方面都给予了无私的关怀和照顾。毕设期间，崔老师数次对项目提出了方向性建议，每周一次的例行指导使我受益匪浅</a:t>
                </a:r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。本项目</a:t>
                </a:r>
                <a:r>
                  <a: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的</a:t>
                </a:r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顺利进行与</a:t>
                </a:r>
                <a:r>
                  <a: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崔老师的悉心</a:t>
                </a:r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指导是分不开的。</a:t>
                </a:r>
                <a:endPara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Microsoft Sans Serif" pitchFamily="34" charset="0"/>
                </a:endParaRP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　　感谢</a:t>
                </a:r>
                <a:r>
                  <a: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实验室的各位同学，与他们的交流使我受益颇多。最后感谢我的家人及我的朋友们对我的理解、支持、鼓励和帮助</a:t>
                </a:r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。</a:t>
                </a:r>
                <a:endPara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Microsoft Sans Serif" pitchFamily="34" charset="0"/>
                </a:endParaRP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　　由于</a:t>
                </a:r>
                <a:r>
                  <a: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时间限制及自身专业水平不足，本文肯定存在尚未发现的缺点和错误。恳请阅读此文的老师、同学予以指正，不胜感激。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46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48"/>
    </mc:Choice>
    <mc:Fallback xmlns="">
      <p:transition spd="slow" advTm="2764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方形立体小人锐普PPT论坛-098.JPG"/>
          <p:cNvPicPr>
            <a:picLocks noChangeAspect="1"/>
          </p:cNvPicPr>
          <p:nvPr/>
        </p:nvPicPr>
        <p:blipFill>
          <a:blip r:embed="rId2"/>
          <a:srcRect l="31304" t="31521" r="32174" b="21725"/>
          <a:stretch>
            <a:fillRect/>
          </a:stretch>
        </p:blipFill>
        <p:spPr>
          <a:xfrm rot="2522907">
            <a:off x="5581842" y="3257555"/>
            <a:ext cx="3097183" cy="2286016"/>
          </a:xfrm>
          <a:prstGeom prst="rect">
            <a:avLst/>
          </a:prstGeom>
        </p:spPr>
      </p:pic>
      <p:grpSp>
        <p:nvGrpSpPr>
          <p:cNvPr id="4" name="组合 19"/>
          <p:cNvGrpSpPr>
            <a:grpSpLocks/>
          </p:cNvGrpSpPr>
          <p:nvPr/>
        </p:nvGrpSpPr>
        <p:grpSpPr bwMode="auto">
          <a:xfrm flipH="1">
            <a:off x="4788024" y="1052736"/>
            <a:ext cx="4032448" cy="1898428"/>
            <a:chOff x="1598182" y="3717032"/>
            <a:chExt cx="5926146" cy="1008112"/>
          </a:xfrm>
        </p:grpSpPr>
        <p:sp>
          <p:nvSpPr>
            <p:cNvPr id="5" name="矩形标注 4"/>
            <p:cNvSpPr/>
            <p:nvPr/>
          </p:nvSpPr>
          <p:spPr>
            <a:xfrm>
              <a:off x="1598182" y="3717032"/>
              <a:ext cx="5926146" cy="1008112"/>
            </a:xfrm>
            <a:prstGeom prst="wedgeRectCallout">
              <a:avLst>
                <a:gd name="adj1" fmla="val -15472"/>
                <a:gd name="adj2" fmla="val 81450"/>
              </a:avLst>
            </a:prstGeom>
            <a:solidFill>
              <a:srgbClr val="FF3C37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6" name="矩形 24"/>
            <p:cNvGrpSpPr>
              <a:grpSpLocks/>
            </p:cNvGrpSpPr>
            <p:nvPr/>
          </p:nvGrpSpPr>
          <p:grpSpPr bwMode="auto">
            <a:xfrm>
              <a:off x="1755648" y="3828288"/>
              <a:ext cx="5632704" cy="798576"/>
              <a:chOff x="1755648" y="3828288"/>
              <a:chExt cx="5632704" cy="798576"/>
            </a:xfrm>
          </p:grpSpPr>
          <p:pic>
            <p:nvPicPr>
              <p:cNvPr id="7" name="矩形 2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755648" y="3828288"/>
                <a:ext cx="5632704" cy="798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 Box 14"/>
              <p:cNvSpPr txBox="1">
                <a:spLocks noChangeArrowheads="1"/>
              </p:cNvSpPr>
              <p:nvPr/>
            </p:nvSpPr>
            <p:spPr bwMode="auto">
              <a:xfrm>
                <a:off x="1763688" y="3831458"/>
                <a:ext cx="5616624" cy="7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4400" b="1" dirty="0" smtClean="0"/>
                  <a:t>谢谢</a:t>
                </a:r>
                <a:endParaRPr lang="zh-CN" altLang="en-US" sz="3200" b="1" dirty="0"/>
              </a:p>
            </p:txBody>
          </p:sp>
        </p:grpSp>
      </p:grpSp>
      <p:pic>
        <p:nvPicPr>
          <p:cNvPr id="5122" name="Picture 2" descr="C:\Users\asxzy\Desktop\图片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404664"/>
            <a:ext cx="4216822" cy="542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1"/>
    </mc:Choice>
    <mc:Fallback xmlns="">
      <p:transition spd="slow" advTm="223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71406" y="571480"/>
            <a:ext cx="9072594" cy="857256"/>
          </a:xfrm>
          <a:prstGeom prst="rect">
            <a:avLst/>
          </a:prstGeom>
          <a:gradFill>
            <a:gsLst>
              <a:gs pos="77000">
                <a:srgbClr val="2185DF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-163099" y="772523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☞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  主要内容 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: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57158" y="2708920"/>
            <a:ext cx="2214580" cy="1362103"/>
            <a:chOff x="2786050" y="2357430"/>
            <a:chExt cx="2214580" cy="1362103"/>
          </a:xfrm>
        </p:grpSpPr>
        <p:sp>
          <p:nvSpPr>
            <p:cNvPr id="45" name="椭圆 44"/>
            <p:cNvSpPr/>
            <p:nvPr/>
          </p:nvSpPr>
          <p:spPr bwMode="auto">
            <a:xfrm>
              <a:off x="2786050" y="2357430"/>
              <a:ext cx="585933" cy="5715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46" name="组合 7"/>
            <p:cNvGrpSpPr>
              <a:grpSpLocks/>
            </p:cNvGrpSpPr>
            <p:nvPr/>
          </p:nvGrpSpPr>
          <p:grpSpPr bwMode="auto">
            <a:xfrm>
              <a:off x="3043275" y="2643181"/>
              <a:ext cx="1957355" cy="1076352"/>
              <a:chOff x="252286" y="2107791"/>
              <a:chExt cx="4086208" cy="853830"/>
            </a:xfrm>
          </p:grpSpPr>
          <p:sp>
            <p:nvSpPr>
              <p:cNvPr id="49" name="圆角矩形 48"/>
              <p:cNvSpPr/>
              <p:nvPr/>
            </p:nvSpPr>
            <p:spPr>
              <a:xfrm>
                <a:off x="252286" y="2107791"/>
                <a:ext cx="4086204" cy="850034"/>
              </a:xfrm>
              <a:prstGeom prst="roundRect">
                <a:avLst>
                  <a:gd name="adj" fmla="val 732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研究背景及目的</a:t>
                </a:r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0" name="对角圆角矩形 53"/>
              <p:cNvGrpSpPr>
                <a:grpSpLocks/>
              </p:cNvGrpSpPr>
              <p:nvPr/>
            </p:nvGrpSpPr>
            <p:grpSpPr bwMode="auto">
              <a:xfrm>
                <a:off x="3592819" y="2210400"/>
                <a:ext cx="745675" cy="751221"/>
                <a:chOff x="5176959" y="4098681"/>
                <a:chExt cx="539972" cy="976590"/>
              </a:xfrm>
            </p:grpSpPr>
            <p:pic>
              <p:nvPicPr>
                <p:cNvPr id="51" name="对角圆角矩形 53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76959" y="4333631"/>
                  <a:ext cx="539972" cy="741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201408" y="4098681"/>
                  <a:ext cx="515516" cy="971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onstantia" pitchFamily="18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47" name="椭圆 46"/>
            <p:cNvSpPr/>
            <p:nvPr/>
          </p:nvSpPr>
          <p:spPr bwMode="auto">
            <a:xfrm>
              <a:off x="2857488" y="2357430"/>
              <a:ext cx="500066" cy="5715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2857488" y="2428868"/>
              <a:ext cx="500066" cy="500066"/>
            </a:xfrm>
            <a:prstGeom prst="ellipse">
              <a:avLst/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28860" y="2708920"/>
            <a:ext cx="2214580" cy="1362110"/>
            <a:chOff x="2786050" y="2357430"/>
            <a:chExt cx="2214580" cy="1362110"/>
          </a:xfrm>
        </p:grpSpPr>
        <p:sp>
          <p:nvSpPr>
            <p:cNvPr id="5" name="椭圆 4"/>
            <p:cNvSpPr/>
            <p:nvPr/>
          </p:nvSpPr>
          <p:spPr bwMode="auto">
            <a:xfrm>
              <a:off x="2786050" y="2357430"/>
              <a:ext cx="585933" cy="5715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" name="组合 7"/>
            <p:cNvGrpSpPr>
              <a:grpSpLocks/>
            </p:cNvGrpSpPr>
            <p:nvPr/>
          </p:nvGrpSpPr>
          <p:grpSpPr bwMode="auto">
            <a:xfrm>
              <a:off x="3043275" y="2678900"/>
              <a:ext cx="1957355" cy="1040640"/>
              <a:chOff x="252286" y="2136125"/>
              <a:chExt cx="4086208" cy="825501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252286" y="2136125"/>
                <a:ext cx="4086204" cy="821701"/>
              </a:xfrm>
              <a:prstGeom prst="roundRect">
                <a:avLst>
                  <a:gd name="adj" fmla="val 732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程序设计及实现过程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对角圆角矩形 53"/>
              <p:cNvGrpSpPr>
                <a:grpSpLocks/>
              </p:cNvGrpSpPr>
              <p:nvPr/>
            </p:nvGrpSpPr>
            <p:grpSpPr bwMode="auto">
              <a:xfrm>
                <a:off x="3592819" y="2210404"/>
                <a:ext cx="745675" cy="751222"/>
                <a:chOff x="5176959" y="4098681"/>
                <a:chExt cx="539972" cy="976590"/>
              </a:xfrm>
            </p:grpSpPr>
            <p:pic>
              <p:nvPicPr>
                <p:cNvPr id="12" name="对角圆角矩形 53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76959" y="4333631"/>
                  <a:ext cx="539972" cy="741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201408" y="4098681"/>
                  <a:ext cx="515516" cy="971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onstantia" pitchFamily="18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7" name="椭圆 6"/>
            <p:cNvSpPr/>
            <p:nvPr/>
          </p:nvSpPr>
          <p:spPr bwMode="auto">
            <a:xfrm>
              <a:off x="2857488" y="2357430"/>
              <a:ext cx="500066" cy="5715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857488" y="2428868"/>
              <a:ext cx="500066" cy="500066"/>
            </a:xfrm>
            <a:prstGeom prst="ellipse">
              <a:avLst/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00562" y="2708920"/>
            <a:ext cx="2214580" cy="1362105"/>
            <a:chOff x="2786050" y="2357430"/>
            <a:chExt cx="2214580" cy="1362105"/>
          </a:xfrm>
        </p:grpSpPr>
        <p:sp>
          <p:nvSpPr>
            <p:cNvPr id="18" name="椭圆 17"/>
            <p:cNvSpPr/>
            <p:nvPr/>
          </p:nvSpPr>
          <p:spPr bwMode="auto">
            <a:xfrm>
              <a:off x="2786050" y="2357430"/>
              <a:ext cx="585933" cy="5715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9" name="组合 7"/>
            <p:cNvGrpSpPr>
              <a:grpSpLocks/>
            </p:cNvGrpSpPr>
            <p:nvPr/>
          </p:nvGrpSpPr>
          <p:grpSpPr bwMode="auto">
            <a:xfrm>
              <a:off x="3043275" y="2678901"/>
              <a:ext cx="1957355" cy="1040634"/>
              <a:chOff x="252286" y="2136125"/>
              <a:chExt cx="4086208" cy="825496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252286" y="2136125"/>
                <a:ext cx="4086204" cy="821701"/>
              </a:xfrm>
              <a:prstGeom prst="roundRect">
                <a:avLst>
                  <a:gd name="adj" fmla="val 732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性能分析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对角圆角矩形 53"/>
              <p:cNvGrpSpPr>
                <a:grpSpLocks/>
              </p:cNvGrpSpPr>
              <p:nvPr/>
            </p:nvGrpSpPr>
            <p:grpSpPr bwMode="auto">
              <a:xfrm>
                <a:off x="3592819" y="2210400"/>
                <a:ext cx="745675" cy="751221"/>
                <a:chOff x="5176959" y="4098681"/>
                <a:chExt cx="539972" cy="976590"/>
              </a:xfrm>
            </p:grpSpPr>
            <p:pic>
              <p:nvPicPr>
                <p:cNvPr id="24" name="对角圆角矩形 53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76959" y="4333631"/>
                  <a:ext cx="539972" cy="741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201408" y="4098681"/>
                  <a:ext cx="515516" cy="971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onstantia" pitchFamily="18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0" name="椭圆 19"/>
            <p:cNvSpPr/>
            <p:nvPr/>
          </p:nvSpPr>
          <p:spPr bwMode="auto">
            <a:xfrm>
              <a:off x="2857488" y="2357430"/>
              <a:ext cx="500066" cy="5715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2857488" y="2428868"/>
              <a:ext cx="500066" cy="500066"/>
            </a:xfrm>
            <a:prstGeom prst="ellipse">
              <a:avLst/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3</a:t>
              </a:r>
              <a:endPara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572262" y="2708920"/>
            <a:ext cx="2214580" cy="1362102"/>
            <a:chOff x="2786050" y="2357430"/>
            <a:chExt cx="2214580" cy="1362102"/>
          </a:xfrm>
        </p:grpSpPr>
        <p:sp>
          <p:nvSpPr>
            <p:cNvPr id="27" name="椭圆 26"/>
            <p:cNvSpPr/>
            <p:nvPr/>
          </p:nvSpPr>
          <p:spPr bwMode="auto">
            <a:xfrm>
              <a:off x="2786050" y="2357430"/>
              <a:ext cx="585933" cy="5715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8" name="组合 7"/>
            <p:cNvGrpSpPr>
              <a:grpSpLocks/>
            </p:cNvGrpSpPr>
            <p:nvPr/>
          </p:nvGrpSpPr>
          <p:grpSpPr bwMode="auto">
            <a:xfrm>
              <a:off x="3043275" y="2678900"/>
              <a:ext cx="1957355" cy="1040632"/>
              <a:chOff x="252286" y="2136126"/>
              <a:chExt cx="4086208" cy="825495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252286" y="2136126"/>
                <a:ext cx="4086204" cy="821700"/>
              </a:xfrm>
              <a:prstGeom prst="roundRect">
                <a:avLst>
                  <a:gd name="adj" fmla="val 732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总结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对角圆角矩形 53"/>
              <p:cNvGrpSpPr>
                <a:grpSpLocks/>
              </p:cNvGrpSpPr>
              <p:nvPr/>
            </p:nvGrpSpPr>
            <p:grpSpPr bwMode="auto">
              <a:xfrm>
                <a:off x="3592819" y="2210400"/>
                <a:ext cx="745675" cy="751221"/>
                <a:chOff x="5176959" y="4098681"/>
                <a:chExt cx="539972" cy="976590"/>
              </a:xfrm>
            </p:grpSpPr>
            <p:pic>
              <p:nvPicPr>
                <p:cNvPr id="33" name="对角圆角矩形 53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76959" y="4333631"/>
                  <a:ext cx="539972" cy="741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201408" y="4098681"/>
                  <a:ext cx="515516" cy="971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onstantia" pitchFamily="18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9" name="椭圆 28"/>
            <p:cNvSpPr/>
            <p:nvPr/>
          </p:nvSpPr>
          <p:spPr bwMode="auto">
            <a:xfrm>
              <a:off x="2857488" y="2357430"/>
              <a:ext cx="500066" cy="5715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2857488" y="2428868"/>
              <a:ext cx="500066" cy="500066"/>
            </a:xfrm>
            <a:prstGeom prst="ellipse">
              <a:avLst/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</a:t>
              </a:r>
              <a:endPara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5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87"/>
    </mc:Choice>
    <mc:Fallback xmlns="">
      <p:transition spd="slow" advTm="1228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图片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357430"/>
            <a:ext cx="8485187" cy="35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1847" y="1045652"/>
            <a:ext cx="6192838" cy="785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  <a:cs typeface="Microsoft Sans Serif" pitchFamily="34" charset="0"/>
            </a:endParaRPr>
          </a:p>
          <a:p>
            <a:pPr lvl="0" algn="just">
              <a:lnSpc>
                <a:spcPts val="2600"/>
              </a:lnSpc>
              <a:defRPr/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MapReduce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2101837" y="1601779"/>
            <a:ext cx="13684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-142908" y="142852"/>
            <a:ext cx="9501254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3" name="组合 27"/>
          <p:cNvGrpSpPr/>
          <p:nvPr/>
        </p:nvGrpSpPr>
        <p:grpSpPr>
          <a:xfrm>
            <a:off x="428596" y="928670"/>
            <a:ext cx="1724943" cy="1349391"/>
            <a:chOff x="186445" y="404813"/>
            <a:chExt cx="2872668" cy="2087562"/>
          </a:xfrm>
        </p:grpSpPr>
        <p:sp>
          <p:nvSpPr>
            <p:cNvPr id="23" name="圆角矩形标注 22"/>
            <p:cNvSpPr/>
            <p:nvPr/>
          </p:nvSpPr>
          <p:spPr>
            <a:xfrm>
              <a:off x="395288" y="404813"/>
              <a:ext cx="2663825" cy="2087562"/>
            </a:xfrm>
            <a:prstGeom prst="wedgeRoundRectCallout">
              <a:avLst/>
            </a:prstGeom>
            <a:solidFill>
              <a:srgbClr val="EAB200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5" name="同侧圆角矩形 19"/>
            <p:cNvGrpSpPr>
              <a:grpSpLocks/>
            </p:cNvGrpSpPr>
            <p:nvPr/>
          </p:nvGrpSpPr>
          <p:grpSpPr bwMode="auto">
            <a:xfrm>
              <a:off x="781053" y="515938"/>
              <a:ext cx="1903414" cy="773113"/>
              <a:chOff x="513" y="343"/>
              <a:chExt cx="1199" cy="487"/>
            </a:xfrm>
          </p:grpSpPr>
          <p:pic>
            <p:nvPicPr>
              <p:cNvPr id="25" name="同侧圆角矩形 1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8" y="387"/>
                <a:ext cx="1124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513" y="343"/>
                <a:ext cx="1124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sz="36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/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1</a:t>
                </a:r>
                <a:endParaRPr lang="zh-CN" altLang="en-US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/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</p:grpSp>
        <p:sp>
          <p:nvSpPr>
            <p:cNvPr id="27" name="TextBox 20"/>
            <p:cNvSpPr txBox="1">
              <a:spLocks noChangeArrowheads="1"/>
            </p:cNvSpPr>
            <p:nvPr/>
          </p:nvSpPr>
          <p:spPr bwMode="auto">
            <a:xfrm>
              <a:off x="186445" y="1399470"/>
              <a:ext cx="2855821" cy="618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Constantia" pitchFamily="18" charset="0"/>
                  <a:ea typeface="微软雅黑" pitchFamily="34" charset="-122"/>
                </a:rPr>
                <a:t>研究背景</a:t>
              </a:r>
              <a:endParaRPr lang="zh-CN" altLang="en-US" sz="2000" b="1" dirty="0">
                <a:latin typeface="Constant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34" name="组合 4"/>
          <p:cNvGrpSpPr>
            <a:grpSpLocks/>
          </p:cNvGrpSpPr>
          <p:nvPr/>
        </p:nvGrpSpPr>
        <p:grpSpPr bwMode="auto">
          <a:xfrm>
            <a:off x="2339975" y="3286026"/>
            <a:ext cx="1919288" cy="1346200"/>
            <a:chOff x="2873524" y="1484784"/>
            <a:chExt cx="2232248" cy="1567284"/>
          </a:xfrm>
        </p:grpSpPr>
        <p:sp>
          <p:nvSpPr>
            <p:cNvPr id="35" name="椭圆 34"/>
            <p:cNvSpPr/>
            <p:nvPr/>
          </p:nvSpPr>
          <p:spPr>
            <a:xfrm>
              <a:off x="2873524" y="2475426"/>
              <a:ext cx="2232248" cy="57664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椭圆形标注 35"/>
            <p:cNvSpPr/>
            <p:nvPr/>
          </p:nvSpPr>
          <p:spPr>
            <a:xfrm>
              <a:off x="3204023" y="1484784"/>
              <a:ext cx="1440160" cy="1151436"/>
            </a:xfrm>
            <a:prstGeom prst="wedgeEllipseCallout">
              <a:avLst>
                <a:gd name="adj1" fmla="val -37588"/>
                <a:gd name="adj2" fmla="val 59193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309265" y="1530989"/>
              <a:ext cx="1224136" cy="93704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400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TextBox 8"/>
            <p:cNvSpPr txBox="1">
              <a:spLocks noChangeArrowheads="1"/>
            </p:cNvSpPr>
            <p:nvPr/>
          </p:nvSpPr>
          <p:spPr bwMode="auto">
            <a:xfrm>
              <a:off x="3261621" y="1797779"/>
              <a:ext cx="1319421" cy="42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chemeClr val="bg1"/>
                  </a:solidFill>
                  <a:latin typeface="Constantia" pitchFamily="18" charset="0"/>
                  <a:ea typeface="微软雅黑" pitchFamily="34" charset="-122"/>
                </a:rPr>
                <a:t>分布排序</a:t>
              </a:r>
              <a:endParaRPr lang="zh-CN" altLang="en-US" dirty="0">
                <a:solidFill>
                  <a:schemeClr val="bg1"/>
                </a:solidFill>
                <a:latin typeface="Constant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39" name="组合 10"/>
          <p:cNvGrpSpPr>
            <a:grpSpLocks/>
          </p:cNvGrpSpPr>
          <p:nvPr/>
        </p:nvGrpSpPr>
        <p:grpSpPr bwMode="auto">
          <a:xfrm>
            <a:off x="3635375" y="2709763"/>
            <a:ext cx="2257425" cy="1584325"/>
            <a:chOff x="2873524" y="1484784"/>
            <a:chExt cx="2232248" cy="1567284"/>
          </a:xfrm>
        </p:grpSpPr>
        <p:sp>
          <p:nvSpPr>
            <p:cNvPr id="40" name="椭圆 39"/>
            <p:cNvSpPr/>
            <p:nvPr/>
          </p:nvSpPr>
          <p:spPr>
            <a:xfrm>
              <a:off x="2873524" y="2475723"/>
              <a:ext cx="2232248" cy="57634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椭圆形标注 40"/>
            <p:cNvSpPr/>
            <p:nvPr/>
          </p:nvSpPr>
          <p:spPr>
            <a:xfrm>
              <a:off x="3203181" y="1484784"/>
              <a:ext cx="1441071" cy="1152692"/>
            </a:xfrm>
            <a:prstGeom prst="wedgeEllipseCallout">
              <a:avLst>
                <a:gd name="adj1" fmla="val -37588"/>
                <a:gd name="adj2" fmla="val 59193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09927" y="1531897"/>
              <a:ext cx="1224440" cy="9359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400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TextBox 14"/>
            <p:cNvSpPr txBox="1">
              <a:spLocks noChangeArrowheads="1"/>
            </p:cNvSpPr>
            <p:nvPr/>
          </p:nvSpPr>
          <p:spPr bwMode="auto">
            <a:xfrm>
              <a:off x="3311648" y="1838491"/>
              <a:ext cx="1224136" cy="365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chemeClr val="bg1"/>
                  </a:solidFill>
                  <a:latin typeface="Constantia" pitchFamily="18" charset="0"/>
                  <a:ea typeface="微软雅黑" pitchFamily="34" charset="-122"/>
                </a:rPr>
                <a:t>日志分析</a:t>
              </a:r>
              <a:endParaRPr lang="en-US" altLang="zh-CN" dirty="0">
                <a:solidFill>
                  <a:schemeClr val="bg1"/>
                </a:solidFill>
                <a:latin typeface="Constant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44" name="组合 15"/>
          <p:cNvGrpSpPr>
            <a:grpSpLocks/>
          </p:cNvGrpSpPr>
          <p:nvPr/>
        </p:nvGrpSpPr>
        <p:grpSpPr bwMode="auto">
          <a:xfrm>
            <a:off x="1908175" y="4365526"/>
            <a:ext cx="2087563" cy="1492250"/>
            <a:chOff x="2873524" y="1484784"/>
            <a:chExt cx="2232248" cy="1567284"/>
          </a:xfrm>
        </p:grpSpPr>
        <p:sp>
          <p:nvSpPr>
            <p:cNvPr id="45" name="椭圆 44"/>
            <p:cNvSpPr/>
            <p:nvPr/>
          </p:nvSpPr>
          <p:spPr>
            <a:xfrm>
              <a:off x="2873524" y="2475174"/>
              <a:ext cx="2232248" cy="57689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形标注 45"/>
            <p:cNvSpPr/>
            <p:nvPr/>
          </p:nvSpPr>
          <p:spPr>
            <a:xfrm>
              <a:off x="3204542" y="1484784"/>
              <a:ext cx="1439503" cy="1152120"/>
            </a:xfrm>
            <a:prstGeom prst="wedgeEllipseCallout">
              <a:avLst>
                <a:gd name="adj1" fmla="val -37588"/>
                <a:gd name="adj2" fmla="val 5919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309789" y="1531469"/>
              <a:ext cx="1223916" cy="9353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400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TextBox 19"/>
            <p:cNvSpPr txBox="1">
              <a:spLocks noChangeArrowheads="1"/>
            </p:cNvSpPr>
            <p:nvPr/>
          </p:nvSpPr>
          <p:spPr bwMode="auto">
            <a:xfrm>
              <a:off x="3292367" y="1885479"/>
              <a:ext cx="1224134" cy="387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chemeClr val="bg1"/>
                  </a:solidFill>
                  <a:latin typeface="Constantia" pitchFamily="18" charset="0"/>
                  <a:ea typeface="微软雅黑" pitchFamily="34" charset="-122"/>
                </a:rPr>
                <a:t>机器学习</a:t>
              </a:r>
              <a:endParaRPr lang="zh-CN" altLang="en-US" dirty="0">
                <a:solidFill>
                  <a:schemeClr val="bg1"/>
                </a:solidFill>
                <a:latin typeface="Constant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49" name="组合 35"/>
          <p:cNvGrpSpPr>
            <a:grpSpLocks/>
          </p:cNvGrpSpPr>
          <p:nvPr/>
        </p:nvGrpSpPr>
        <p:grpSpPr bwMode="auto">
          <a:xfrm>
            <a:off x="5219700" y="3428901"/>
            <a:ext cx="1919288" cy="1347787"/>
            <a:chOff x="2873524" y="1484784"/>
            <a:chExt cx="2232248" cy="1567284"/>
          </a:xfrm>
        </p:grpSpPr>
        <p:sp>
          <p:nvSpPr>
            <p:cNvPr id="50" name="椭圆 49"/>
            <p:cNvSpPr/>
            <p:nvPr/>
          </p:nvSpPr>
          <p:spPr>
            <a:xfrm>
              <a:off x="2873524" y="2476105"/>
              <a:ext cx="2232248" cy="57596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椭圆形标注 50"/>
            <p:cNvSpPr/>
            <p:nvPr/>
          </p:nvSpPr>
          <p:spPr>
            <a:xfrm>
              <a:off x="3204023" y="1484784"/>
              <a:ext cx="1440160" cy="1151926"/>
            </a:xfrm>
            <a:prstGeom prst="wedgeEllipseCallout">
              <a:avLst>
                <a:gd name="adj1" fmla="val -37588"/>
                <a:gd name="adj2" fmla="val 5919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09265" y="1530934"/>
              <a:ext cx="1224136" cy="93594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400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TextBox 39"/>
            <p:cNvSpPr txBox="1">
              <a:spLocks noChangeArrowheads="1"/>
            </p:cNvSpPr>
            <p:nvPr/>
          </p:nvSpPr>
          <p:spPr bwMode="auto">
            <a:xfrm>
              <a:off x="3324761" y="1736090"/>
              <a:ext cx="1224134" cy="42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solidFill>
                    <a:schemeClr val="bg1"/>
                  </a:solidFill>
                  <a:latin typeface="Constantia" pitchFamily="18" charset="0"/>
                  <a:ea typeface="微软雅黑" pitchFamily="34" charset="-122"/>
                </a:rPr>
                <a:t>……</a:t>
              </a:r>
              <a:endParaRPr lang="zh-CN" altLang="en-US" dirty="0">
                <a:solidFill>
                  <a:schemeClr val="bg1"/>
                </a:solidFill>
                <a:latin typeface="Constant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54" name="组合 30"/>
          <p:cNvGrpSpPr>
            <a:grpSpLocks/>
          </p:cNvGrpSpPr>
          <p:nvPr/>
        </p:nvGrpSpPr>
        <p:grpSpPr bwMode="auto">
          <a:xfrm>
            <a:off x="3276600" y="4294088"/>
            <a:ext cx="2460625" cy="1727200"/>
            <a:chOff x="2873524" y="1484784"/>
            <a:chExt cx="2232248" cy="1567284"/>
          </a:xfrm>
        </p:grpSpPr>
        <p:sp>
          <p:nvSpPr>
            <p:cNvPr id="55" name="椭圆 54"/>
            <p:cNvSpPr/>
            <p:nvPr/>
          </p:nvSpPr>
          <p:spPr>
            <a:xfrm>
              <a:off x="2873524" y="2475861"/>
              <a:ext cx="2232248" cy="57620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椭圆形标注 55"/>
            <p:cNvSpPr/>
            <p:nvPr/>
          </p:nvSpPr>
          <p:spPr>
            <a:xfrm>
              <a:off x="3203321" y="1484784"/>
              <a:ext cx="1440160" cy="1152415"/>
            </a:xfrm>
            <a:prstGeom prst="wedgeEllipseCallout">
              <a:avLst>
                <a:gd name="adj1" fmla="val -37588"/>
                <a:gd name="adj2" fmla="val 5919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309893" y="1530881"/>
              <a:ext cx="1224136" cy="9363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400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75329" y="1916940"/>
              <a:ext cx="1224136" cy="335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n-ea"/>
                </a:rPr>
                <a:t>高性能计算</a:t>
              </a:r>
              <a:endParaRPr lang="zh-CN" altLang="en-US" dirty="0">
                <a:solidFill>
                  <a:schemeClr val="bg1"/>
                </a:solidFill>
                <a:latin typeface="+mj-ea"/>
                <a:ea typeface="+mn-ea"/>
              </a:endParaRPr>
            </a:p>
          </p:txBody>
        </p:sp>
      </p:grpSp>
      <p:grpSp>
        <p:nvGrpSpPr>
          <p:cNvPr id="59" name="组合 20"/>
          <p:cNvGrpSpPr>
            <a:grpSpLocks/>
          </p:cNvGrpSpPr>
          <p:nvPr/>
        </p:nvGrpSpPr>
        <p:grpSpPr bwMode="auto">
          <a:xfrm>
            <a:off x="4964906" y="4470136"/>
            <a:ext cx="2428875" cy="1704975"/>
            <a:chOff x="2873524" y="1484784"/>
            <a:chExt cx="2232248" cy="1567284"/>
          </a:xfrm>
        </p:grpSpPr>
        <p:sp>
          <p:nvSpPr>
            <p:cNvPr id="60" name="椭圆 59"/>
            <p:cNvSpPr/>
            <p:nvPr/>
          </p:nvSpPr>
          <p:spPr>
            <a:xfrm>
              <a:off x="2873524" y="2475646"/>
              <a:ext cx="2232248" cy="57642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7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椭圆形标注 60"/>
            <p:cNvSpPr/>
            <p:nvPr/>
          </p:nvSpPr>
          <p:spPr>
            <a:xfrm>
              <a:off x="3203255" y="1484784"/>
              <a:ext cx="1441478" cy="1152844"/>
            </a:xfrm>
            <a:prstGeom prst="wedgeEllipseCallout">
              <a:avLst>
                <a:gd name="adj1" fmla="val -37588"/>
                <a:gd name="adj2" fmla="val 59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309760" y="1531481"/>
              <a:ext cx="1224089" cy="935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400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TextBox 24"/>
            <p:cNvSpPr txBox="1">
              <a:spLocks noChangeArrowheads="1"/>
            </p:cNvSpPr>
            <p:nvPr/>
          </p:nvSpPr>
          <p:spPr bwMode="auto">
            <a:xfrm>
              <a:off x="3339828" y="1909235"/>
              <a:ext cx="1224136" cy="339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chemeClr val="bg1"/>
                  </a:solidFill>
                  <a:latin typeface="Constantia" pitchFamily="18" charset="0"/>
                  <a:ea typeface="微软雅黑" pitchFamily="34" charset="-122"/>
                </a:rPr>
                <a:t>数据</a:t>
              </a:r>
              <a:r>
                <a:rPr lang="zh-CN" altLang="en-US" dirty="0" smtClean="0">
                  <a:solidFill>
                    <a:schemeClr val="bg1"/>
                  </a:solidFill>
                  <a:latin typeface="Constantia" pitchFamily="18" charset="0"/>
                  <a:ea typeface="微软雅黑" pitchFamily="34" charset="-122"/>
                </a:rPr>
                <a:t>挖掘</a:t>
              </a:r>
              <a:endParaRPr lang="zh-CN" altLang="en-US" dirty="0">
                <a:solidFill>
                  <a:schemeClr val="bg1"/>
                </a:solidFill>
                <a:latin typeface="Constantia" pitchFamily="18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22"/>
    </mc:Choice>
    <mc:Fallback xmlns="">
      <p:transition spd="slow" advTm="157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图片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357430"/>
            <a:ext cx="8485187" cy="35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94070" y="1333022"/>
            <a:ext cx="6192838" cy="440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Hadoop &amp; MapReduce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2101837" y="1601779"/>
            <a:ext cx="13684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-142908" y="142852"/>
            <a:ext cx="9501254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3" name="组合 27"/>
          <p:cNvGrpSpPr/>
          <p:nvPr/>
        </p:nvGrpSpPr>
        <p:grpSpPr>
          <a:xfrm>
            <a:off x="428596" y="928670"/>
            <a:ext cx="1724943" cy="1349391"/>
            <a:chOff x="186445" y="404813"/>
            <a:chExt cx="2872668" cy="2087562"/>
          </a:xfrm>
        </p:grpSpPr>
        <p:sp>
          <p:nvSpPr>
            <p:cNvPr id="23" name="圆角矩形标注 22"/>
            <p:cNvSpPr/>
            <p:nvPr/>
          </p:nvSpPr>
          <p:spPr>
            <a:xfrm>
              <a:off x="395288" y="404813"/>
              <a:ext cx="2663825" cy="2087562"/>
            </a:xfrm>
            <a:prstGeom prst="wedgeRoundRectCallout">
              <a:avLst/>
            </a:prstGeom>
            <a:solidFill>
              <a:srgbClr val="EAB200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5" name="同侧圆角矩形 19"/>
            <p:cNvGrpSpPr>
              <a:grpSpLocks/>
            </p:cNvGrpSpPr>
            <p:nvPr/>
          </p:nvGrpSpPr>
          <p:grpSpPr bwMode="auto">
            <a:xfrm>
              <a:off x="781053" y="515938"/>
              <a:ext cx="1903414" cy="773113"/>
              <a:chOff x="513" y="343"/>
              <a:chExt cx="1199" cy="487"/>
            </a:xfrm>
          </p:grpSpPr>
          <p:pic>
            <p:nvPicPr>
              <p:cNvPr id="25" name="同侧圆角矩形 1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8" y="387"/>
                <a:ext cx="1124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513" y="343"/>
                <a:ext cx="1124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sz="36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/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1</a:t>
                </a:r>
                <a:endParaRPr lang="zh-CN" altLang="en-US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/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</p:grpSp>
        <p:sp>
          <p:nvSpPr>
            <p:cNvPr id="27" name="TextBox 20"/>
            <p:cNvSpPr txBox="1">
              <a:spLocks noChangeArrowheads="1"/>
            </p:cNvSpPr>
            <p:nvPr/>
          </p:nvSpPr>
          <p:spPr bwMode="auto">
            <a:xfrm>
              <a:off x="186445" y="1399470"/>
              <a:ext cx="2855821" cy="618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Constantia" pitchFamily="18" charset="0"/>
                  <a:ea typeface="微软雅黑" pitchFamily="34" charset="-122"/>
                </a:rPr>
                <a:t>研究目的</a:t>
              </a:r>
              <a:endParaRPr lang="zh-CN" altLang="en-US" sz="2000" b="1" dirty="0">
                <a:latin typeface="Constant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43608" y="2945606"/>
            <a:ext cx="3060700" cy="2787650"/>
            <a:chOff x="939800" y="2855913"/>
            <a:chExt cx="3060700" cy="2787650"/>
          </a:xfrm>
        </p:grpSpPr>
        <p:pic>
          <p:nvPicPr>
            <p:cNvPr id="7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800" y="4481513"/>
              <a:ext cx="1000125" cy="11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4" name="组合 26"/>
            <p:cNvGrpSpPr>
              <a:grpSpLocks/>
            </p:cNvGrpSpPr>
            <p:nvPr/>
          </p:nvGrpSpPr>
          <p:grpSpPr bwMode="auto">
            <a:xfrm>
              <a:off x="1628775" y="2933700"/>
              <a:ext cx="2371725" cy="1625600"/>
              <a:chOff x="1403648" y="2137792"/>
              <a:chExt cx="1728192" cy="1368598"/>
            </a:xfrm>
          </p:grpSpPr>
          <p:sp>
            <p:nvSpPr>
              <p:cNvPr id="76" name="圆角矩形标注 75"/>
              <p:cNvSpPr/>
              <p:nvPr/>
            </p:nvSpPr>
            <p:spPr>
              <a:xfrm>
                <a:off x="1403648" y="2137792"/>
                <a:ext cx="1728192" cy="1368598"/>
              </a:xfrm>
              <a:prstGeom prst="wedgeRoundRectCallou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stral" pitchFamily="66" charset="0"/>
                  <a:cs typeface="Microsoft Sans Serif" pitchFamily="34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546462" y="2312090"/>
                <a:ext cx="1467922" cy="7773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了解</a:t>
                </a:r>
                <a:r>
                  <a:rPr lang="en-US" altLang="zh-CN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Hadoop</a:t>
                </a:r>
                <a:r>
                  <a:rPr lang="zh-CN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及</a:t>
                </a:r>
                <a:r>
                  <a:rPr lang="en-US" altLang="zh-CN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MapReduce</a:t>
                </a: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运行</a:t>
                </a:r>
                <a:r>
                  <a:rPr lang="zh-CN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机制及流程</a:t>
                </a:r>
                <a:endPara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Microsoft Sans Serif" pitchFamily="34" charset="0"/>
                </a:endParaRPr>
              </a:p>
            </p:txBody>
          </p:sp>
        </p:grpSp>
        <p:sp>
          <p:nvSpPr>
            <p:cNvPr id="75" name="椭圆 74"/>
            <p:cNvSpPr/>
            <p:nvPr/>
          </p:nvSpPr>
          <p:spPr bwMode="auto">
            <a:xfrm>
              <a:off x="1571625" y="2855913"/>
              <a:ext cx="287338" cy="2873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961558" y="2875756"/>
            <a:ext cx="3182955" cy="2857500"/>
            <a:chOff x="4857750" y="2786063"/>
            <a:chExt cx="3182955" cy="2857500"/>
          </a:xfrm>
        </p:grpSpPr>
        <p:pic>
          <p:nvPicPr>
            <p:cNvPr id="79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0" y="4481513"/>
              <a:ext cx="1000125" cy="11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0" name="组合 27"/>
            <p:cNvGrpSpPr>
              <a:grpSpLocks/>
            </p:cNvGrpSpPr>
            <p:nvPr/>
          </p:nvGrpSpPr>
          <p:grpSpPr bwMode="auto">
            <a:xfrm>
              <a:off x="5572125" y="2874962"/>
              <a:ext cx="2468580" cy="1680518"/>
              <a:chOff x="3999409" y="2137792"/>
              <a:chExt cx="1798777" cy="1414834"/>
            </a:xfrm>
          </p:grpSpPr>
          <p:sp>
            <p:nvSpPr>
              <p:cNvPr id="83" name="椭圆形标注 16"/>
              <p:cNvSpPr/>
              <p:nvPr/>
            </p:nvSpPr>
            <p:spPr>
              <a:xfrm>
                <a:off x="3999409" y="2137792"/>
                <a:ext cx="1728202" cy="1368598"/>
              </a:xfrm>
              <a:prstGeom prst="wedgeRoundRectCallou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stral" pitchFamily="66" charset="0"/>
                  <a:cs typeface="Microsoft Sans Serif" pitchFamily="34" charset="0"/>
                </a:endParaRPr>
              </a:p>
            </p:txBody>
          </p:sp>
          <p:sp>
            <p:nvSpPr>
              <p:cNvPr id="84" name="矩形 17"/>
              <p:cNvSpPr/>
              <p:nvPr/>
            </p:nvSpPr>
            <p:spPr>
              <a:xfrm>
                <a:off x="4028341" y="2262549"/>
                <a:ext cx="1769845" cy="1290077"/>
              </a:xfrm>
              <a:prstGeom prst="wedgeRoundRectCallout">
                <a:avLst/>
              </a:prstGeom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Hadoop</a:t>
                </a:r>
                <a:r>
                  <a:rPr lang="zh-CN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性能表现如何</a:t>
                </a:r>
                <a:endPara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Microsoft Sans Serif" pitchFamily="34" charset="0"/>
                </a:endParaRPr>
              </a:p>
              <a:p>
                <a:pPr fontAlgn="auto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Hadoop</a:t>
                </a:r>
                <a:r>
                  <a:rPr lang="zh-CN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性能瓶颈</a:t>
                </a:r>
                <a:endPara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Microsoft Sans Serif" pitchFamily="34" charset="0"/>
                </a:endParaRPr>
              </a:p>
              <a:p>
                <a:pPr>
                  <a:spcBef>
                    <a:spcPts val="1200"/>
                  </a:spcBef>
                  <a:defRPr/>
                </a:pPr>
                <a:r>
                  <a:rPr lang="zh-CN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如何编写高效的</a:t>
                </a:r>
                <a:r>
                  <a:rPr lang="en-US" altLang="zh-CN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MapReduce</a:t>
                </a:r>
                <a:r>
                  <a:rPr lang="zh-CN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Microsoft Sans Serif" pitchFamily="34" charset="0"/>
                  </a:rPr>
                  <a:t>程序</a:t>
                </a:r>
                <a:endPara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Microsoft Sans Serif" pitchFamily="34" charset="0"/>
                </a:endParaRPr>
              </a:p>
            </p:txBody>
          </p:sp>
        </p:grpSp>
        <p:sp>
          <p:nvSpPr>
            <p:cNvPr id="81" name="椭圆 80"/>
            <p:cNvSpPr/>
            <p:nvPr/>
          </p:nvSpPr>
          <p:spPr bwMode="auto">
            <a:xfrm>
              <a:off x="5856288" y="2786063"/>
              <a:ext cx="287337" cy="2873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2" name="椭圆 81"/>
            <p:cNvSpPr/>
            <p:nvPr/>
          </p:nvSpPr>
          <p:spPr bwMode="auto">
            <a:xfrm>
              <a:off x="5499100" y="2786063"/>
              <a:ext cx="287338" cy="2873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95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87"/>
    </mc:Choice>
    <mc:Fallback xmlns="">
      <p:transition spd="slow" advTm="4218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图片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357430"/>
            <a:ext cx="8485187" cy="35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94070" y="1333022"/>
            <a:ext cx="6192838" cy="785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  <a:cs typeface="Microsoft Sans Serif" pitchFamily="34" charset="0"/>
            </a:endParaRPr>
          </a:p>
          <a:p>
            <a:pPr lvl="0" algn="just">
              <a:lnSpc>
                <a:spcPts val="2600"/>
              </a:lnSpc>
              <a:defRPr/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访问日志处理程序设计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2101837" y="1601779"/>
            <a:ext cx="13684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-142908" y="142852"/>
            <a:ext cx="9501254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3" name="组合 27"/>
          <p:cNvGrpSpPr/>
          <p:nvPr/>
        </p:nvGrpSpPr>
        <p:grpSpPr>
          <a:xfrm>
            <a:off x="428596" y="928670"/>
            <a:ext cx="1724943" cy="1349391"/>
            <a:chOff x="186445" y="404813"/>
            <a:chExt cx="2872668" cy="2087562"/>
          </a:xfrm>
        </p:grpSpPr>
        <p:sp>
          <p:nvSpPr>
            <p:cNvPr id="23" name="圆角矩形标注 22"/>
            <p:cNvSpPr/>
            <p:nvPr/>
          </p:nvSpPr>
          <p:spPr>
            <a:xfrm>
              <a:off x="395288" y="404813"/>
              <a:ext cx="2663825" cy="2087562"/>
            </a:xfrm>
            <a:prstGeom prst="wedgeRoundRectCallout">
              <a:avLst/>
            </a:prstGeom>
            <a:solidFill>
              <a:srgbClr val="EAB200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5" name="同侧圆角矩形 19"/>
            <p:cNvGrpSpPr>
              <a:grpSpLocks/>
            </p:cNvGrpSpPr>
            <p:nvPr/>
          </p:nvGrpSpPr>
          <p:grpSpPr bwMode="auto">
            <a:xfrm>
              <a:off x="781053" y="515938"/>
              <a:ext cx="1903414" cy="773113"/>
              <a:chOff x="513" y="343"/>
              <a:chExt cx="1199" cy="487"/>
            </a:xfrm>
          </p:grpSpPr>
          <p:pic>
            <p:nvPicPr>
              <p:cNvPr id="25" name="同侧圆角矩形 19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8" y="387"/>
                <a:ext cx="1124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513" y="343"/>
                <a:ext cx="1124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sz="3600" b="1" cap="all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/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2</a:t>
                </a:r>
                <a:endParaRPr lang="zh-CN" altLang="en-US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/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</p:grpSp>
        <p:sp>
          <p:nvSpPr>
            <p:cNvPr id="27" name="TextBox 20"/>
            <p:cNvSpPr txBox="1">
              <a:spLocks noChangeArrowheads="1"/>
            </p:cNvSpPr>
            <p:nvPr/>
          </p:nvSpPr>
          <p:spPr bwMode="auto">
            <a:xfrm>
              <a:off x="186445" y="1399470"/>
              <a:ext cx="2855821" cy="618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Constantia" pitchFamily="18" charset="0"/>
                  <a:ea typeface="微软雅黑" pitchFamily="34" charset="-122"/>
                </a:rPr>
                <a:t>      </a:t>
              </a:r>
              <a:r>
                <a:rPr lang="zh-CN" altLang="en-US" sz="2000" b="1" dirty="0">
                  <a:latin typeface="Constantia" pitchFamily="18" charset="0"/>
                  <a:ea typeface="微软雅黑" pitchFamily="34" charset="-122"/>
                </a:rPr>
                <a:t>程序设计</a:t>
              </a: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772583"/>
              </p:ext>
            </p:extLst>
          </p:nvPr>
        </p:nvGraphicFramePr>
        <p:xfrm>
          <a:off x="4499992" y="2708920"/>
          <a:ext cx="4090987" cy="348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Visio" r:id="rId5" imgW="4090524" imgH="3484123" progId="Visio.Drawing.11">
                  <p:embed/>
                </p:oleObj>
              </mc:Choice>
              <mc:Fallback>
                <p:oleObj name="Visio" r:id="rId5" imgW="4090524" imgH="348412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9992" y="2708920"/>
                        <a:ext cx="4090987" cy="348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2780928"/>
            <a:ext cx="3744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</a:t>
            </a:r>
            <a:r>
              <a:rPr lang="zh-CN" altLang="en-US" dirty="0" smtClean="0"/>
              <a:t>功能：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zh-CN" altLang="en-US" dirty="0"/>
              <a:t>分布式</a:t>
            </a:r>
            <a:r>
              <a:rPr lang="zh-CN" altLang="en-US" dirty="0" smtClean="0"/>
              <a:t>集群通过处理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访问日志计算</a:t>
            </a:r>
            <a:r>
              <a:rPr lang="en-US" altLang="zh-CN" dirty="0" smtClean="0"/>
              <a:t>PV (Page View)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项目中使用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两种语言结合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两种运行机制开发本程序。以便于后期对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性能测试和对比。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395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25"/>
    </mc:Choice>
    <mc:Fallback xmlns="">
      <p:transition spd="slow" advTm="4752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图片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204864"/>
            <a:ext cx="8485187" cy="35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 rot="5400000">
            <a:off x="2101837" y="1601779"/>
            <a:ext cx="13684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-142908" y="142852"/>
            <a:ext cx="9501254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3" name="组合 27"/>
          <p:cNvGrpSpPr/>
          <p:nvPr/>
        </p:nvGrpSpPr>
        <p:grpSpPr>
          <a:xfrm>
            <a:off x="428596" y="928670"/>
            <a:ext cx="1724943" cy="1349391"/>
            <a:chOff x="186445" y="404813"/>
            <a:chExt cx="2872668" cy="2087562"/>
          </a:xfrm>
        </p:grpSpPr>
        <p:sp>
          <p:nvSpPr>
            <p:cNvPr id="23" name="圆角矩形标注 22"/>
            <p:cNvSpPr/>
            <p:nvPr/>
          </p:nvSpPr>
          <p:spPr>
            <a:xfrm>
              <a:off x="395287" y="404813"/>
              <a:ext cx="2663826" cy="2087562"/>
            </a:xfrm>
            <a:prstGeom prst="wedgeRoundRectCallout">
              <a:avLst/>
            </a:prstGeom>
            <a:solidFill>
              <a:srgbClr val="EAB200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4" name="同侧圆角矩形 19"/>
            <p:cNvGrpSpPr>
              <a:grpSpLocks/>
            </p:cNvGrpSpPr>
            <p:nvPr/>
          </p:nvGrpSpPr>
          <p:grpSpPr bwMode="auto">
            <a:xfrm>
              <a:off x="781053" y="515938"/>
              <a:ext cx="1903414" cy="773113"/>
              <a:chOff x="513" y="343"/>
              <a:chExt cx="1199" cy="487"/>
            </a:xfrm>
          </p:grpSpPr>
          <p:pic>
            <p:nvPicPr>
              <p:cNvPr id="25" name="同侧圆角矩形 19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8" y="387"/>
                <a:ext cx="1124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513" y="343"/>
                <a:ext cx="1124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sz="36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/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2</a:t>
                </a:r>
                <a:endParaRPr lang="zh-CN" altLang="en-US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/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</p:grpSp>
        <p:sp>
          <p:nvSpPr>
            <p:cNvPr id="27" name="TextBox 20"/>
            <p:cNvSpPr txBox="1">
              <a:spLocks noChangeArrowheads="1"/>
            </p:cNvSpPr>
            <p:nvPr/>
          </p:nvSpPr>
          <p:spPr bwMode="auto">
            <a:xfrm>
              <a:off x="186445" y="1376543"/>
              <a:ext cx="2855821" cy="618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Constantia" pitchFamily="18" charset="0"/>
                  <a:ea typeface="微软雅黑" pitchFamily="34" charset="-122"/>
                </a:rPr>
                <a:t>      程序开发</a:t>
              </a:r>
              <a:endParaRPr lang="zh-CN" altLang="en-US" sz="2000" b="1" dirty="0">
                <a:latin typeface="Constantia" pitchFamily="18" charset="0"/>
                <a:ea typeface="微软雅黑" pitchFamily="34" charset="-122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094070" y="1678630"/>
            <a:ext cx="6192838" cy="45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2600"/>
              </a:lnSpc>
              <a:defRPr/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访问日志处理程序开发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779912" y="2492896"/>
            <a:ext cx="0" cy="38164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038951"/>
              </p:ext>
            </p:extLst>
          </p:nvPr>
        </p:nvGraphicFramePr>
        <p:xfrm>
          <a:off x="3872644" y="2492896"/>
          <a:ext cx="4803812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Visio" r:id="rId5" imgW="6296952" imgH="4787630" progId="Visio.Drawing.11">
                  <p:embed/>
                </p:oleObj>
              </mc:Choice>
              <mc:Fallback>
                <p:oleObj name="Visio" r:id="rId5" imgW="6296952" imgH="478763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2644" y="2492896"/>
                        <a:ext cx="4803812" cy="381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309975"/>
              </p:ext>
            </p:extLst>
          </p:nvPr>
        </p:nvGraphicFramePr>
        <p:xfrm>
          <a:off x="428597" y="2636912"/>
          <a:ext cx="3279308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Visio" r:id="rId7" imgW="3987216" imgH="3943215" progId="Visio.Drawing.11">
                  <p:embed/>
                </p:oleObj>
              </mc:Choice>
              <mc:Fallback>
                <p:oleObj name="Visio" r:id="rId7" imgW="3987216" imgH="394321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597" y="2636912"/>
                        <a:ext cx="3279308" cy="36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37"/>
    </mc:Choice>
    <mc:Fallback xmlns="">
      <p:transition spd="slow" advTm="5473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rot="5400000">
            <a:off x="2101837" y="1601779"/>
            <a:ext cx="13684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-142908" y="142852"/>
            <a:ext cx="9501254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3" name="组合 27"/>
          <p:cNvGrpSpPr/>
          <p:nvPr/>
        </p:nvGrpSpPr>
        <p:grpSpPr>
          <a:xfrm>
            <a:off x="428596" y="928670"/>
            <a:ext cx="1724943" cy="1349391"/>
            <a:chOff x="186445" y="404813"/>
            <a:chExt cx="2872668" cy="2087562"/>
          </a:xfrm>
        </p:grpSpPr>
        <p:sp>
          <p:nvSpPr>
            <p:cNvPr id="23" name="圆角矩形标注 22"/>
            <p:cNvSpPr/>
            <p:nvPr/>
          </p:nvSpPr>
          <p:spPr>
            <a:xfrm>
              <a:off x="395288" y="404813"/>
              <a:ext cx="2663825" cy="2087562"/>
            </a:xfrm>
            <a:prstGeom prst="wedgeRoundRectCallout">
              <a:avLst/>
            </a:prstGeom>
            <a:solidFill>
              <a:srgbClr val="EAB200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4" name="同侧圆角矩形 19"/>
            <p:cNvGrpSpPr>
              <a:grpSpLocks/>
            </p:cNvGrpSpPr>
            <p:nvPr/>
          </p:nvGrpSpPr>
          <p:grpSpPr bwMode="auto">
            <a:xfrm>
              <a:off x="781053" y="515938"/>
              <a:ext cx="1903414" cy="773113"/>
              <a:chOff x="513" y="343"/>
              <a:chExt cx="1199" cy="487"/>
            </a:xfrm>
          </p:grpSpPr>
          <p:pic>
            <p:nvPicPr>
              <p:cNvPr id="25" name="同侧圆角矩形 19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88" y="387"/>
                <a:ext cx="1124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513" y="343"/>
                <a:ext cx="1124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sz="36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/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3</a:t>
                </a:r>
                <a:endParaRPr lang="zh-CN" altLang="en-US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/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</p:grpSp>
        <p:sp>
          <p:nvSpPr>
            <p:cNvPr id="27" name="TextBox 20"/>
            <p:cNvSpPr txBox="1">
              <a:spLocks noChangeArrowheads="1"/>
            </p:cNvSpPr>
            <p:nvPr/>
          </p:nvSpPr>
          <p:spPr bwMode="auto">
            <a:xfrm>
              <a:off x="186445" y="1620505"/>
              <a:ext cx="2855821" cy="618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Constantia" pitchFamily="18" charset="0"/>
                  <a:ea typeface="微软雅黑" pitchFamily="34" charset="-122"/>
                </a:rPr>
                <a:t>      性能测试</a:t>
              </a:r>
              <a:endParaRPr lang="zh-CN" altLang="en-US" sz="2000" b="1" dirty="0">
                <a:latin typeface="Constantia" pitchFamily="18" charset="0"/>
                <a:ea typeface="微软雅黑" pitchFamily="34" charset="-122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094070" y="1678630"/>
            <a:ext cx="6192838" cy="464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2600"/>
              </a:lnSpc>
              <a:defRPr/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测试环境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2" descr="图片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357430"/>
            <a:ext cx="8485187" cy="35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组合 13"/>
          <p:cNvGrpSpPr/>
          <p:nvPr/>
        </p:nvGrpSpPr>
        <p:grpSpPr>
          <a:xfrm>
            <a:off x="636617" y="2714621"/>
            <a:ext cx="8007347" cy="432792"/>
            <a:chOff x="539751" y="3496277"/>
            <a:chExt cx="8007347" cy="432792"/>
          </a:xfrm>
        </p:grpSpPr>
        <p:grpSp>
          <p:nvGrpSpPr>
            <p:cNvPr id="16" name="组合 64"/>
            <p:cNvGrpSpPr>
              <a:grpSpLocks/>
            </p:cNvGrpSpPr>
            <p:nvPr/>
          </p:nvGrpSpPr>
          <p:grpSpPr bwMode="auto">
            <a:xfrm>
              <a:off x="539751" y="3496277"/>
              <a:ext cx="2519832" cy="421036"/>
              <a:chOff x="539556" y="1196755"/>
              <a:chExt cx="2520279" cy="792087"/>
            </a:xfrm>
          </p:grpSpPr>
          <p:sp>
            <p:nvSpPr>
              <p:cNvPr id="24" name="同侧圆角矩形 23"/>
              <p:cNvSpPr/>
              <p:nvPr/>
            </p:nvSpPr>
            <p:spPr>
              <a:xfrm rot="16200000">
                <a:off x="1218421" y="517890"/>
                <a:ext cx="792087" cy="2149818"/>
              </a:xfrm>
              <a:prstGeom prst="round2SameRect">
                <a:avLst/>
              </a:prstGeom>
              <a:solidFill>
                <a:srgbClr val="1D77C9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ea"/>
                </a:endParaRPr>
              </a:p>
            </p:txBody>
          </p:sp>
          <p:sp>
            <p:nvSpPr>
              <p:cNvPr id="28" name="TextBox 11"/>
              <p:cNvSpPr txBox="1">
                <a:spLocks noChangeArrowheads="1"/>
              </p:cNvSpPr>
              <p:nvPr/>
            </p:nvSpPr>
            <p:spPr bwMode="auto">
              <a:xfrm>
                <a:off x="755579" y="1238470"/>
                <a:ext cx="2304256" cy="69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7" name="组合 69"/>
            <p:cNvGrpSpPr>
              <a:grpSpLocks/>
            </p:cNvGrpSpPr>
            <p:nvPr/>
          </p:nvGrpSpPr>
          <p:grpSpPr bwMode="auto">
            <a:xfrm>
              <a:off x="2689183" y="3500438"/>
              <a:ext cx="5857915" cy="428631"/>
              <a:chOff x="2689442" y="1196749"/>
              <a:chExt cx="5858071" cy="806606"/>
            </a:xfrm>
          </p:grpSpPr>
          <p:sp>
            <p:nvSpPr>
              <p:cNvPr id="18" name="同侧圆角矩形 17"/>
              <p:cNvSpPr/>
              <p:nvPr/>
            </p:nvSpPr>
            <p:spPr>
              <a:xfrm rot="16200000" flipV="1">
                <a:off x="5222322" y="-1336131"/>
                <a:ext cx="792312" cy="5858071"/>
              </a:xfrm>
              <a:prstGeom prst="round2Same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ea"/>
                </a:endParaRPr>
              </a:p>
            </p:txBody>
          </p:sp>
          <p:sp>
            <p:nvSpPr>
              <p:cNvPr id="19" name="对角圆角矩形 18"/>
              <p:cNvSpPr/>
              <p:nvPr/>
            </p:nvSpPr>
            <p:spPr>
              <a:xfrm>
                <a:off x="7827439" y="1497881"/>
                <a:ext cx="672790" cy="505474"/>
              </a:xfrm>
              <a:prstGeom prst="round2DiagRect">
                <a:avLst>
                  <a:gd name="adj1" fmla="val 22374"/>
                  <a:gd name="adj2" fmla="val 0"/>
                </a:avLst>
              </a:prstGeom>
              <a:gradFill flip="none" rotWithShape="1">
                <a:gsLst>
                  <a:gs pos="51000">
                    <a:schemeClr val="tx1">
                      <a:alpha val="0"/>
                    </a:schemeClr>
                  </a:gs>
                  <a:gs pos="100000">
                    <a:srgbClr val="C9D7F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ea"/>
                </a:endParaRPr>
              </a:p>
            </p:txBody>
          </p:sp>
          <p:sp>
            <p:nvSpPr>
              <p:cNvPr id="21" name="TextBox 12"/>
              <p:cNvSpPr txBox="1">
                <a:spLocks noChangeArrowheads="1"/>
              </p:cNvSpPr>
              <p:nvPr/>
            </p:nvSpPr>
            <p:spPr bwMode="auto">
              <a:xfrm>
                <a:off x="2997471" y="1290663"/>
                <a:ext cx="4266474" cy="695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pt-BR" altLang="zh-CN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CPU</a:t>
                </a:r>
                <a:r>
                  <a:rPr lang="zh-CN" altLang="pt-BR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：</a:t>
                </a:r>
                <a:r>
                  <a:rPr lang="pt-BR" altLang="zh-CN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Pentium(R) Dual-Core  CPU</a:t>
                </a:r>
                <a:endParaRPr lang="zh-CN" altLang="en-US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636617" y="3071811"/>
            <a:ext cx="8007347" cy="642939"/>
            <a:chOff x="539751" y="3408900"/>
            <a:chExt cx="8007347" cy="642939"/>
          </a:xfrm>
        </p:grpSpPr>
        <p:grpSp>
          <p:nvGrpSpPr>
            <p:cNvPr id="30" name="组合 64"/>
            <p:cNvGrpSpPr>
              <a:grpSpLocks/>
            </p:cNvGrpSpPr>
            <p:nvPr/>
          </p:nvGrpSpPr>
          <p:grpSpPr bwMode="auto">
            <a:xfrm>
              <a:off x="539751" y="3408900"/>
              <a:ext cx="2519832" cy="642939"/>
              <a:chOff x="539556" y="1032370"/>
              <a:chExt cx="2520279" cy="1209545"/>
            </a:xfrm>
          </p:grpSpPr>
          <p:sp>
            <p:nvSpPr>
              <p:cNvPr id="35" name="同侧圆角矩形 34"/>
              <p:cNvSpPr/>
              <p:nvPr/>
            </p:nvSpPr>
            <p:spPr>
              <a:xfrm rot="16200000">
                <a:off x="1009691" y="562235"/>
                <a:ext cx="1209545" cy="2149815"/>
              </a:xfrm>
              <a:prstGeom prst="round2SameRect">
                <a:avLst/>
              </a:prstGeom>
              <a:solidFill>
                <a:srgbClr val="1D77C9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ea"/>
                </a:endParaRPr>
              </a:p>
            </p:txBody>
          </p:sp>
          <p:sp>
            <p:nvSpPr>
              <p:cNvPr id="36" name="TextBox 11"/>
              <p:cNvSpPr txBox="1">
                <a:spLocks noChangeArrowheads="1"/>
              </p:cNvSpPr>
              <p:nvPr/>
            </p:nvSpPr>
            <p:spPr bwMode="auto">
              <a:xfrm>
                <a:off x="755579" y="1238470"/>
                <a:ext cx="2304256" cy="694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1" name="组合 69"/>
            <p:cNvGrpSpPr>
              <a:grpSpLocks/>
            </p:cNvGrpSpPr>
            <p:nvPr/>
          </p:nvGrpSpPr>
          <p:grpSpPr bwMode="auto">
            <a:xfrm>
              <a:off x="2689183" y="3500437"/>
              <a:ext cx="5857915" cy="428630"/>
              <a:chOff x="2689444" y="1196750"/>
              <a:chExt cx="5858072" cy="806605"/>
            </a:xfrm>
          </p:grpSpPr>
          <p:sp>
            <p:nvSpPr>
              <p:cNvPr id="32" name="同侧圆角矩形 31"/>
              <p:cNvSpPr/>
              <p:nvPr/>
            </p:nvSpPr>
            <p:spPr>
              <a:xfrm rot="16200000" flipV="1">
                <a:off x="5222324" y="-1336130"/>
                <a:ext cx="792312" cy="5858072"/>
              </a:xfrm>
              <a:prstGeom prst="round2Same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ea"/>
                </a:endParaRPr>
              </a:p>
            </p:txBody>
          </p:sp>
          <p:sp>
            <p:nvSpPr>
              <p:cNvPr id="33" name="对角圆角矩形 32"/>
              <p:cNvSpPr/>
              <p:nvPr/>
            </p:nvSpPr>
            <p:spPr>
              <a:xfrm>
                <a:off x="7827439" y="1497881"/>
                <a:ext cx="672790" cy="505474"/>
              </a:xfrm>
              <a:prstGeom prst="round2DiagRect">
                <a:avLst>
                  <a:gd name="adj1" fmla="val 22374"/>
                  <a:gd name="adj2" fmla="val 0"/>
                </a:avLst>
              </a:prstGeom>
              <a:gradFill flip="none" rotWithShape="1">
                <a:gsLst>
                  <a:gs pos="51000">
                    <a:schemeClr val="tx1">
                      <a:alpha val="0"/>
                    </a:schemeClr>
                  </a:gs>
                  <a:gs pos="100000">
                    <a:srgbClr val="C9D7F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ea"/>
                </a:endParaRPr>
              </a:p>
            </p:txBody>
          </p:sp>
          <p:sp>
            <p:nvSpPr>
              <p:cNvPr id="34" name="TextBox 12"/>
              <p:cNvSpPr txBox="1">
                <a:spLocks noChangeArrowheads="1"/>
              </p:cNvSpPr>
              <p:nvPr/>
            </p:nvSpPr>
            <p:spPr bwMode="auto">
              <a:xfrm>
                <a:off x="2963234" y="1230653"/>
                <a:ext cx="4266474" cy="6950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zh-CN" altLang="en-US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内存：</a:t>
                </a:r>
                <a:r>
                  <a:rPr lang="en-US" altLang="zh-CN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en-US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G DDR2 800</a:t>
                </a:r>
                <a:endParaRPr lang="zh-CN" altLang="en-US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636617" y="3571876"/>
            <a:ext cx="8007345" cy="432792"/>
            <a:chOff x="539751" y="3496276"/>
            <a:chExt cx="8007345" cy="432792"/>
          </a:xfrm>
        </p:grpSpPr>
        <p:grpSp>
          <p:nvGrpSpPr>
            <p:cNvPr id="38" name="组合 64"/>
            <p:cNvGrpSpPr>
              <a:grpSpLocks/>
            </p:cNvGrpSpPr>
            <p:nvPr/>
          </p:nvGrpSpPr>
          <p:grpSpPr bwMode="auto">
            <a:xfrm>
              <a:off x="539751" y="3496276"/>
              <a:ext cx="2519832" cy="421036"/>
              <a:chOff x="539556" y="1196754"/>
              <a:chExt cx="2520279" cy="792087"/>
            </a:xfrm>
          </p:grpSpPr>
          <p:sp>
            <p:nvSpPr>
              <p:cNvPr id="44" name="同侧圆角矩形 43"/>
              <p:cNvSpPr/>
              <p:nvPr/>
            </p:nvSpPr>
            <p:spPr>
              <a:xfrm rot="16200000">
                <a:off x="1218421" y="517889"/>
                <a:ext cx="792087" cy="2149817"/>
              </a:xfrm>
              <a:prstGeom prst="round2SameRect">
                <a:avLst/>
              </a:prstGeom>
              <a:solidFill>
                <a:srgbClr val="1D77C9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ea"/>
                </a:endParaRPr>
              </a:p>
            </p:txBody>
          </p:sp>
          <p:sp>
            <p:nvSpPr>
              <p:cNvPr id="45" name="TextBox 11"/>
              <p:cNvSpPr txBox="1">
                <a:spLocks noChangeArrowheads="1"/>
              </p:cNvSpPr>
              <p:nvPr/>
            </p:nvSpPr>
            <p:spPr bwMode="auto">
              <a:xfrm>
                <a:off x="755579" y="1238470"/>
                <a:ext cx="2304256" cy="69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9" name="组合 69"/>
            <p:cNvGrpSpPr>
              <a:grpSpLocks/>
            </p:cNvGrpSpPr>
            <p:nvPr/>
          </p:nvGrpSpPr>
          <p:grpSpPr bwMode="auto">
            <a:xfrm>
              <a:off x="2689183" y="3500437"/>
              <a:ext cx="5857913" cy="428631"/>
              <a:chOff x="2689444" y="1196749"/>
              <a:chExt cx="5858071" cy="806606"/>
            </a:xfrm>
          </p:grpSpPr>
          <p:sp>
            <p:nvSpPr>
              <p:cNvPr id="41" name="同侧圆角矩形 40"/>
              <p:cNvSpPr/>
              <p:nvPr/>
            </p:nvSpPr>
            <p:spPr>
              <a:xfrm rot="16200000" flipV="1">
                <a:off x="5222323" y="-1336130"/>
                <a:ext cx="792313" cy="5858071"/>
              </a:xfrm>
              <a:prstGeom prst="round2Same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ea"/>
                </a:endParaRPr>
              </a:p>
            </p:txBody>
          </p:sp>
          <p:sp>
            <p:nvSpPr>
              <p:cNvPr id="42" name="对角圆角矩形 41"/>
              <p:cNvSpPr/>
              <p:nvPr/>
            </p:nvSpPr>
            <p:spPr>
              <a:xfrm>
                <a:off x="7827439" y="1497881"/>
                <a:ext cx="672790" cy="505474"/>
              </a:xfrm>
              <a:prstGeom prst="round2DiagRect">
                <a:avLst>
                  <a:gd name="adj1" fmla="val 22374"/>
                  <a:gd name="adj2" fmla="val 0"/>
                </a:avLst>
              </a:prstGeom>
              <a:gradFill flip="none" rotWithShape="1">
                <a:gsLst>
                  <a:gs pos="51000">
                    <a:schemeClr val="tx1">
                      <a:alpha val="0"/>
                    </a:schemeClr>
                  </a:gs>
                  <a:gs pos="100000">
                    <a:srgbClr val="C9D7F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ea"/>
                </a:endParaRPr>
              </a:p>
            </p:txBody>
          </p:sp>
          <p:sp>
            <p:nvSpPr>
              <p:cNvPr id="43" name="TextBox 12"/>
              <p:cNvSpPr txBox="1">
                <a:spLocks noChangeArrowheads="1"/>
              </p:cNvSpPr>
              <p:nvPr/>
            </p:nvSpPr>
            <p:spPr bwMode="auto">
              <a:xfrm>
                <a:off x="2963234" y="1286218"/>
                <a:ext cx="5199084" cy="695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硬盘：</a:t>
                </a:r>
                <a:r>
                  <a:rPr lang="en-US" altLang="zh-CN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Seagate 320G 7200RPM</a:t>
                </a:r>
                <a:endParaRPr lang="zh-CN" altLang="en-US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1000100" y="3058539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reflection blurRad="6350" stA="60000" endA="900" endPos="58000" dir="5400000" sy="-100000" algn="bl" rotWithShape="0"/>
                </a:effectLst>
                <a:latin typeface="+mn-ea"/>
              </a:rPr>
              <a:t>硬件平台</a:t>
            </a:r>
            <a:endParaRPr lang="en-US" altLang="zh-CN" sz="2800" b="1" dirty="0" smtClean="0">
              <a:solidFill>
                <a:schemeClr val="bg1"/>
              </a:solidFill>
              <a:effectLst>
                <a:reflection blurRad="6350" stA="60000" endA="900" endPos="58000" dir="5400000" sy="-100000" algn="bl" rotWithShape="0"/>
              </a:effectLst>
              <a:latin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42910" y="4353531"/>
            <a:ext cx="8007346" cy="432793"/>
            <a:chOff x="539751" y="3496277"/>
            <a:chExt cx="8007346" cy="432793"/>
          </a:xfrm>
        </p:grpSpPr>
        <p:grpSp>
          <p:nvGrpSpPr>
            <p:cNvPr id="71" name="组合 64"/>
            <p:cNvGrpSpPr>
              <a:grpSpLocks/>
            </p:cNvGrpSpPr>
            <p:nvPr/>
          </p:nvGrpSpPr>
          <p:grpSpPr bwMode="auto">
            <a:xfrm>
              <a:off x="539751" y="3496277"/>
              <a:ext cx="2519832" cy="421036"/>
              <a:chOff x="539556" y="1196755"/>
              <a:chExt cx="2520279" cy="792087"/>
            </a:xfrm>
          </p:grpSpPr>
          <p:sp>
            <p:nvSpPr>
              <p:cNvPr id="76" name="同侧圆角矩形 75"/>
              <p:cNvSpPr/>
              <p:nvPr/>
            </p:nvSpPr>
            <p:spPr>
              <a:xfrm rot="16200000">
                <a:off x="1218421" y="517890"/>
                <a:ext cx="792087" cy="2149818"/>
              </a:xfrm>
              <a:prstGeom prst="round2SameRect">
                <a:avLst/>
              </a:prstGeom>
              <a:solidFill>
                <a:srgbClr val="1D77C9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ea"/>
                </a:endParaRPr>
              </a:p>
            </p:txBody>
          </p:sp>
          <p:sp>
            <p:nvSpPr>
              <p:cNvPr id="77" name="TextBox 11"/>
              <p:cNvSpPr txBox="1">
                <a:spLocks noChangeArrowheads="1"/>
              </p:cNvSpPr>
              <p:nvPr/>
            </p:nvSpPr>
            <p:spPr bwMode="auto">
              <a:xfrm>
                <a:off x="755579" y="1238470"/>
                <a:ext cx="2304256" cy="69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2" name="组合 69"/>
            <p:cNvGrpSpPr>
              <a:grpSpLocks/>
            </p:cNvGrpSpPr>
            <p:nvPr/>
          </p:nvGrpSpPr>
          <p:grpSpPr bwMode="auto">
            <a:xfrm>
              <a:off x="2689183" y="3500438"/>
              <a:ext cx="5857914" cy="428632"/>
              <a:chOff x="2689442" y="1196749"/>
              <a:chExt cx="5858071" cy="806606"/>
            </a:xfrm>
          </p:grpSpPr>
          <p:sp>
            <p:nvSpPr>
              <p:cNvPr id="73" name="同侧圆角矩形 72"/>
              <p:cNvSpPr/>
              <p:nvPr/>
            </p:nvSpPr>
            <p:spPr>
              <a:xfrm rot="16200000" flipV="1">
                <a:off x="5222322" y="-1336131"/>
                <a:ext cx="792312" cy="5858071"/>
              </a:xfrm>
              <a:prstGeom prst="round2Same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ea"/>
                </a:endParaRPr>
              </a:p>
            </p:txBody>
          </p:sp>
          <p:sp>
            <p:nvSpPr>
              <p:cNvPr id="74" name="对角圆角矩形 73"/>
              <p:cNvSpPr/>
              <p:nvPr/>
            </p:nvSpPr>
            <p:spPr>
              <a:xfrm>
                <a:off x="7827439" y="1497881"/>
                <a:ext cx="672790" cy="505474"/>
              </a:xfrm>
              <a:prstGeom prst="round2DiagRect">
                <a:avLst>
                  <a:gd name="adj1" fmla="val 22374"/>
                  <a:gd name="adj2" fmla="val 0"/>
                </a:avLst>
              </a:prstGeom>
              <a:gradFill flip="none" rotWithShape="1">
                <a:gsLst>
                  <a:gs pos="51000">
                    <a:schemeClr val="tx1">
                      <a:alpha val="0"/>
                    </a:schemeClr>
                  </a:gs>
                  <a:gs pos="100000">
                    <a:srgbClr val="C9D7F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ea"/>
                </a:endParaRPr>
              </a:p>
            </p:txBody>
          </p:sp>
          <p:sp>
            <p:nvSpPr>
              <p:cNvPr id="75" name="TextBox 12"/>
              <p:cNvSpPr txBox="1">
                <a:spLocks noChangeArrowheads="1"/>
              </p:cNvSpPr>
              <p:nvPr/>
            </p:nvSpPr>
            <p:spPr bwMode="auto">
              <a:xfrm>
                <a:off x="2991179" y="1307456"/>
                <a:ext cx="3782287" cy="6950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操作系统：</a:t>
                </a:r>
                <a:r>
                  <a:rPr lang="en-US" altLang="zh-CN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CentOS_6.2_x64</a:t>
                </a:r>
                <a:endParaRPr lang="zh-CN" altLang="en-US" b="1" dirty="0">
                  <a:latin typeface="+mn-ea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642910" y="4710721"/>
            <a:ext cx="8075261" cy="642939"/>
            <a:chOff x="539751" y="3408900"/>
            <a:chExt cx="8075261" cy="642939"/>
          </a:xfrm>
        </p:grpSpPr>
        <p:grpSp>
          <p:nvGrpSpPr>
            <p:cNvPr id="79" name="组合 64"/>
            <p:cNvGrpSpPr>
              <a:grpSpLocks/>
            </p:cNvGrpSpPr>
            <p:nvPr/>
          </p:nvGrpSpPr>
          <p:grpSpPr bwMode="auto">
            <a:xfrm>
              <a:off x="539751" y="3408900"/>
              <a:ext cx="2519832" cy="642939"/>
              <a:chOff x="539556" y="1032370"/>
              <a:chExt cx="2520279" cy="1209545"/>
            </a:xfrm>
          </p:grpSpPr>
          <p:sp>
            <p:nvSpPr>
              <p:cNvPr id="84" name="同侧圆角矩形 83"/>
              <p:cNvSpPr/>
              <p:nvPr/>
            </p:nvSpPr>
            <p:spPr>
              <a:xfrm rot="16200000">
                <a:off x="1009691" y="562235"/>
                <a:ext cx="1209545" cy="2149815"/>
              </a:xfrm>
              <a:prstGeom prst="round2SameRect">
                <a:avLst/>
              </a:prstGeom>
              <a:solidFill>
                <a:srgbClr val="1D77C9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ea"/>
                </a:endParaRPr>
              </a:p>
            </p:txBody>
          </p:sp>
          <p:sp>
            <p:nvSpPr>
              <p:cNvPr id="85" name="TextBox 11"/>
              <p:cNvSpPr txBox="1">
                <a:spLocks noChangeArrowheads="1"/>
              </p:cNvSpPr>
              <p:nvPr/>
            </p:nvSpPr>
            <p:spPr bwMode="auto">
              <a:xfrm>
                <a:off x="755579" y="1238470"/>
                <a:ext cx="2304256" cy="694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80" name="组合 69"/>
            <p:cNvGrpSpPr>
              <a:grpSpLocks/>
            </p:cNvGrpSpPr>
            <p:nvPr/>
          </p:nvGrpSpPr>
          <p:grpSpPr bwMode="auto">
            <a:xfrm>
              <a:off x="2689183" y="3500437"/>
              <a:ext cx="5925829" cy="428630"/>
              <a:chOff x="2689444" y="1196750"/>
              <a:chExt cx="5925987" cy="806605"/>
            </a:xfrm>
          </p:grpSpPr>
          <p:sp>
            <p:nvSpPr>
              <p:cNvPr id="81" name="同侧圆角矩形 80"/>
              <p:cNvSpPr/>
              <p:nvPr/>
            </p:nvSpPr>
            <p:spPr>
              <a:xfrm rot="16200000" flipV="1">
                <a:off x="5222324" y="-1336130"/>
                <a:ext cx="792312" cy="5858072"/>
              </a:xfrm>
              <a:prstGeom prst="round2Same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ea"/>
                </a:endParaRPr>
              </a:p>
            </p:txBody>
          </p:sp>
          <p:sp>
            <p:nvSpPr>
              <p:cNvPr id="82" name="对角圆角矩形 81"/>
              <p:cNvSpPr/>
              <p:nvPr/>
            </p:nvSpPr>
            <p:spPr>
              <a:xfrm>
                <a:off x="7827439" y="1497881"/>
                <a:ext cx="672790" cy="505474"/>
              </a:xfrm>
              <a:prstGeom prst="round2DiagRect">
                <a:avLst>
                  <a:gd name="adj1" fmla="val 22374"/>
                  <a:gd name="adj2" fmla="val 0"/>
                </a:avLst>
              </a:prstGeom>
              <a:gradFill flip="none" rotWithShape="1">
                <a:gsLst>
                  <a:gs pos="51000">
                    <a:schemeClr val="tx1">
                      <a:alpha val="0"/>
                    </a:schemeClr>
                  </a:gs>
                  <a:gs pos="100000">
                    <a:srgbClr val="C9D7F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ea"/>
                </a:endParaRPr>
              </a:p>
            </p:txBody>
          </p:sp>
          <p:sp>
            <p:nvSpPr>
              <p:cNvPr id="83" name="TextBox 12"/>
              <p:cNvSpPr txBox="1">
                <a:spLocks noChangeArrowheads="1"/>
              </p:cNvSpPr>
              <p:nvPr/>
            </p:nvSpPr>
            <p:spPr bwMode="auto">
              <a:xfrm>
                <a:off x="2991181" y="1278338"/>
                <a:ext cx="5624250" cy="6950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b="1" dirty="0" err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JDK：Sun</a:t>
                </a:r>
                <a:r>
                  <a:rPr lang="en-US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 JDK </a:t>
                </a:r>
                <a:r>
                  <a:rPr lang="en-US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1.6.0_31</a:t>
                </a:r>
                <a:endParaRPr lang="zh-CN" altLang="en-US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642910" y="5210786"/>
            <a:ext cx="8445660" cy="432792"/>
            <a:chOff x="539751" y="3496276"/>
            <a:chExt cx="8445660" cy="432792"/>
          </a:xfrm>
        </p:grpSpPr>
        <p:grpSp>
          <p:nvGrpSpPr>
            <p:cNvPr id="87" name="组合 64"/>
            <p:cNvGrpSpPr>
              <a:grpSpLocks/>
            </p:cNvGrpSpPr>
            <p:nvPr/>
          </p:nvGrpSpPr>
          <p:grpSpPr bwMode="auto">
            <a:xfrm>
              <a:off x="539751" y="3496276"/>
              <a:ext cx="2519832" cy="421036"/>
              <a:chOff x="539556" y="1196754"/>
              <a:chExt cx="2520279" cy="792087"/>
            </a:xfrm>
          </p:grpSpPr>
          <p:sp>
            <p:nvSpPr>
              <p:cNvPr id="92" name="同侧圆角矩形 91"/>
              <p:cNvSpPr/>
              <p:nvPr/>
            </p:nvSpPr>
            <p:spPr>
              <a:xfrm rot="16200000">
                <a:off x="1218421" y="517889"/>
                <a:ext cx="792087" cy="2149817"/>
              </a:xfrm>
              <a:prstGeom prst="round2SameRect">
                <a:avLst/>
              </a:prstGeom>
              <a:solidFill>
                <a:srgbClr val="1D77C9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ea"/>
                </a:endParaRPr>
              </a:p>
            </p:txBody>
          </p:sp>
          <p:sp>
            <p:nvSpPr>
              <p:cNvPr id="93" name="TextBox 11"/>
              <p:cNvSpPr txBox="1">
                <a:spLocks noChangeArrowheads="1"/>
              </p:cNvSpPr>
              <p:nvPr/>
            </p:nvSpPr>
            <p:spPr bwMode="auto">
              <a:xfrm>
                <a:off x="755579" y="1238470"/>
                <a:ext cx="2304256" cy="69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88" name="组合 69"/>
            <p:cNvGrpSpPr>
              <a:grpSpLocks/>
            </p:cNvGrpSpPr>
            <p:nvPr/>
          </p:nvGrpSpPr>
          <p:grpSpPr bwMode="auto">
            <a:xfrm>
              <a:off x="2689183" y="3500437"/>
              <a:ext cx="6296228" cy="428631"/>
              <a:chOff x="2689444" y="1196749"/>
              <a:chExt cx="6296397" cy="806606"/>
            </a:xfrm>
          </p:grpSpPr>
          <p:sp>
            <p:nvSpPr>
              <p:cNvPr id="89" name="同侧圆角矩形 88"/>
              <p:cNvSpPr/>
              <p:nvPr/>
            </p:nvSpPr>
            <p:spPr>
              <a:xfrm rot="16200000" flipV="1">
                <a:off x="5222323" y="-1336130"/>
                <a:ext cx="792313" cy="5858071"/>
              </a:xfrm>
              <a:prstGeom prst="round2Same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ea"/>
                </a:endParaRPr>
              </a:p>
            </p:txBody>
          </p:sp>
          <p:sp>
            <p:nvSpPr>
              <p:cNvPr id="90" name="对角圆角矩形 89"/>
              <p:cNvSpPr/>
              <p:nvPr/>
            </p:nvSpPr>
            <p:spPr>
              <a:xfrm>
                <a:off x="7827439" y="1497881"/>
                <a:ext cx="672790" cy="505474"/>
              </a:xfrm>
              <a:prstGeom prst="round2DiagRect">
                <a:avLst>
                  <a:gd name="adj1" fmla="val 22374"/>
                  <a:gd name="adj2" fmla="val 0"/>
                </a:avLst>
              </a:prstGeom>
              <a:gradFill flip="none" rotWithShape="1">
                <a:gsLst>
                  <a:gs pos="51000">
                    <a:schemeClr val="tx1">
                      <a:alpha val="0"/>
                    </a:schemeClr>
                  </a:gs>
                  <a:gs pos="100000">
                    <a:srgbClr val="C9D7F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ea"/>
                </a:endParaRPr>
              </a:p>
            </p:txBody>
          </p:sp>
          <p:sp>
            <p:nvSpPr>
              <p:cNvPr id="91" name="TextBox 12"/>
              <p:cNvSpPr txBox="1">
                <a:spLocks noChangeArrowheads="1"/>
              </p:cNvSpPr>
              <p:nvPr/>
            </p:nvSpPr>
            <p:spPr bwMode="auto">
              <a:xfrm>
                <a:off x="2991181" y="1286216"/>
                <a:ext cx="5994660" cy="695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altLang="zh-CN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Hadoop 1.0.1</a:t>
                </a:r>
                <a:endParaRPr lang="zh-CN" altLang="en-US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94" name="TextBox 21"/>
          <p:cNvSpPr txBox="1"/>
          <p:nvPr/>
        </p:nvSpPr>
        <p:spPr>
          <a:xfrm>
            <a:off x="649202" y="4784063"/>
            <a:ext cx="24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effectLst>
                  <a:reflection blurRad="6350" stA="60000" endA="900" endPos="58000" dir="5400000" sy="-100000" algn="bl" rotWithShape="0"/>
                </a:effectLst>
                <a:latin typeface="+mn-ea"/>
              </a:rPr>
              <a:t>  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reflection blurRad="6350" stA="60000" endA="900" endPos="58000" dir="5400000" sy="-100000" algn="bl" rotWithShape="0"/>
                </a:effectLst>
                <a:latin typeface="+mn-ea"/>
              </a:rPr>
              <a:t>软件平台</a:t>
            </a:r>
            <a:endParaRPr lang="en-US" altLang="zh-CN" sz="2800" b="1" dirty="0" smtClean="0">
              <a:solidFill>
                <a:schemeClr val="bg1"/>
              </a:solidFill>
              <a:effectLst>
                <a:reflection blurRad="6350" stA="60000" endA="900" endPos="58000" dir="5400000" sy="-100000" algn="bl" rotWithShape="0"/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944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20"/>
    </mc:Choice>
    <mc:Fallback xmlns="">
      <p:transition spd="slow" advTm="3752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图片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357430"/>
            <a:ext cx="8485187" cy="35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 rot="5400000">
            <a:off x="2101837" y="1601779"/>
            <a:ext cx="13684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-142908" y="142852"/>
            <a:ext cx="9501254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3" name="组合 27"/>
          <p:cNvGrpSpPr/>
          <p:nvPr/>
        </p:nvGrpSpPr>
        <p:grpSpPr>
          <a:xfrm>
            <a:off x="428596" y="928670"/>
            <a:ext cx="1724943" cy="1349391"/>
            <a:chOff x="186445" y="404813"/>
            <a:chExt cx="2872668" cy="2087562"/>
          </a:xfrm>
        </p:grpSpPr>
        <p:sp>
          <p:nvSpPr>
            <p:cNvPr id="23" name="圆角矩形标注 22"/>
            <p:cNvSpPr/>
            <p:nvPr/>
          </p:nvSpPr>
          <p:spPr>
            <a:xfrm>
              <a:off x="395288" y="404813"/>
              <a:ext cx="2663825" cy="2087562"/>
            </a:xfrm>
            <a:prstGeom prst="wedgeRoundRectCallout">
              <a:avLst/>
            </a:prstGeom>
            <a:solidFill>
              <a:srgbClr val="EAB200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4" name="同侧圆角矩形 19"/>
            <p:cNvGrpSpPr>
              <a:grpSpLocks/>
            </p:cNvGrpSpPr>
            <p:nvPr/>
          </p:nvGrpSpPr>
          <p:grpSpPr bwMode="auto">
            <a:xfrm>
              <a:off x="781053" y="515938"/>
              <a:ext cx="1903414" cy="773113"/>
              <a:chOff x="513" y="343"/>
              <a:chExt cx="1199" cy="487"/>
            </a:xfrm>
          </p:grpSpPr>
          <p:pic>
            <p:nvPicPr>
              <p:cNvPr id="25" name="同侧圆角矩形 1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8" y="387"/>
                <a:ext cx="1124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513" y="343"/>
                <a:ext cx="1124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sz="3600" b="1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3</a:t>
                </a:r>
                <a:endParaRPr lang="zh-CN" altLang="en-US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/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</p:grpSp>
        <p:sp>
          <p:nvSpPr>
            <p:cNvPr id="27" name="TextBox 20"/>
            <p:cNvSpPr txBox="1">
              <a:spLocks noChangeArrowheads="1"/>
            </p:cNvSpPr>
            <p:nvPr/>
          </p:nvSpPr>
          <p:spPr bwMode="auto">
            <a:xfrm>
              <a:off x="186445" y="1620505"/>
              <a:ext cx="2855821" cy="618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Constantia" pitchFamily="18" charset="0"/>
                  <a:ea typeface="微软雅黑" pitchFamily="34" charset="-122"/>
                </a:rPr>
                <a:t>    </a:t>
              </a:r>
              <a:r>
                <a:rPr lang="zh-CN" altLang="en-US" sz="2000" b="1" dirty="0">
                  <a:latin typeface="Constantia" pitchFamily="18" charset="0"/>
                  <a:ea typeface="微软雅黑" pitchFamily="34" charset="-122"/>
                </a:rPr>
                <a:t>正确性验证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094070" y="1678630"/>
            <a:ext cx="6192838" cy="464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2600"/>
              </a:lnSpc>
              <a:defRPr/>
            </a:pP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程序正确性验证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89847"/>
              </p:ext>
            </p:extLst>
          </p:nvPr>
        </p:nvGraphicFramePr>
        <p:xfrm>
          <a:off x="611560" y="2852936"/>
          <a:ext cx="8054340" cy="197138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57580"/>
                <a:gridCol w="527368"/>
                <a:gridCol w="776605"/>
                <a:gridCol w="873442"/>
                <a:gridCol w="970280"/>
                <a:gridCol w="1219518"/>
                <a:gridCol w="1316355"/>
                <a:gridCol w="1413192"/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100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1</a:t>
                      </a:r>
                      <a:r>
                        <a:rPr lang="zh-CN" altLang="en-US" sz="1200" b="0" dirty="0" smtClean="0"/>
                        <a:t>，</a:t>
                      </a:r>
                      <a:r>
                        <a:rPr lang="en-US" altLang="zh-CN" sz="1200" b="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10</a:t>
                      </a:r>
                      <a:r>
                        <a:rPr lang="zh-CN" altLang="en-US" sz="1200" b="0" dirty="0" smtClean="0"/>
                        <a:t>，</a:t>
                      </a:r>
                      <a:r>
                        <a:rPr lang="en-US" altLang="zh-CN" sz="1200" b="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100</a:t>
                      </a:r>
                      <a:r>
                        <a:rPr lang="zh-CN" altLang="en-US" sz="1200" b="0" dirty="0" smtClean="0"/>
                        <a:t>，</a:t>
                      </a:r>
                      <a:r>
                        <a:rPr lang="en-US" altLang="zh-CN" sz="1200" b="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1</a:t>
                      </a:r>
                      <a:r>
                        <a:rPr lang="zh-CN" altLang="en-US" sz="1200" b="0" dirty="0" smtClean="0"/>
                        <a:t>，</a:t>
                      </a:r>
                      <a:r>
                        <a:rPr lang="en-US" altLang="zh-CN" sz="1200" b="0" dirty="0" smtClean="0"/>
                        <a:t>000</a:t>
                      </a:r>
                      <a:r>
                        <a:rPr lang="zh-CN" altLang="en-US" sz="1200" b="0" dirty="0" smtClean="0"/>
                        <a:t>，</a:t>
                      </a:r>
                      <a:r>
                        <a:rPr lang="en-US" altLang="zh-CN" sz="1200" b="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10</a:t>
                      </a:r>
                      <a:r>
                        <a:rPr lang="zh-CN" altLang="en-US" sz="1200" b="0" dirty="0" smtClean="0"/>
                        <a:t>，</a:t>
                      </a:r>
                      <a:r>
                        <a:rPr lang="en-US" altLang="zh-CN" sz="1200" b="0" dirty="0" smtClean="0"/>
                        <a:t>000</a:t>
                      </a:r>
                      <a:r>
                        <a:rPr lang="zh-CN" altLang="en-US" sz="1200" b="0" dirty="0" smtClean="0"/>
                        <a:t>，</a:t>
                      </a:r>
                      <a:r>
                        <a:rPr lang="en-US" altLang="zh-CN" sz="1200" b="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100</a:t>
                      </a:r>
                      <a:r>
                        <a:rPr lang="zh-CN" altLang="en-US" sz="1200" b="0" dirty="0" smtClean="0"/>
                        <a:t>，</a:t>
                      </a:r>
                      <a:r>
                        <a:rPr lang="en-US" altLang="zh-CN" sz="1200" b="0" dirty="0" smtClean="0"/>
                        <a:t>000</a:t>
                      </a:r>
                      <a:r>
                        <a:rPr lang="zh-CN" altLang="en-US" sz="1200" b="0" dirty="0" smtClean="0"/>
                        <a:t>，</a:t>
                      </a:r>
                      <a:r>
                        <a:rPr lang="en-US" altLang="zh-CN" sz="1200" b="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</a:tr>
              <a:tr h="574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Java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</a:tr>
              <a:tr h="8207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Python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000</a:t>
                      </a:r>
                      <a:endParaRPr lang="zh-CN" altLang="en-US" sz="12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508518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Streaming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程序均能返回正确的结果。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28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36"/>
    </mc:Choice>
    <mc:Fallback xmlns="">
      <p:transition spd="slow" advTm="2883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图片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357430"/>
            <a:ext cx="8485187" cy="35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 rot="5400000">
            <a:off x="2101837" y="1601779"/>
            <a:ext cx="13684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-142908" y="142852"/>
            <a:ext cx="9501254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3" name="组合 27"/>
          <p:cNvGrpSpPr/>
          <p:nvPr/>
        </p:nvGrpSpPr>
        <p:grpSpPr>
          <a:xfrm>
            <a:off x="428596" y="928670"/>
            <a:ext cx="1724943" cy="1349391"/>
            <a:chOff x="186445" y="404813"/>
            <a:chExt cx="2872668" cy="2087562"/>
          </a:xfrm>
        </p:grpSpPr>
        <p:sp>
          <p:nvSpPr>
            <p:cNvPr id="23" name="圆角矩形标注 22"/>
            <p:cNvSpPr/>
            <p:nvPr/>
          </p:nvSpPr>
          <p:spPr>
            <a:xfrm>
              <a:off x="395288" y="404813"/>
              <a:ext cx="2663825" cy="2087562"/>
            </a:xfrm>
            <a:prstGeom prst="wedgeRoundRectCallout">
              <a:avLst/>
            </a:prstGeom>
            <a:solidFill>
              <a:srgbClr val="EAB200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4" name="同侧圆角矩形 19"/>
            <p:cNvGrpSpPr>
              <a:grpSpLocks/>
            </p:cNvGrpSpPr>
            <p:nvPr/>
          </p:nvGrpSpPr>
          <p:grpSpPr bwMode="auto">
            <a:xfrm>
              <a:off x="781053" y="515938"/>
              <a:ext cx="1903414" cy="773113"/>
              <a:chOff x="513" y="343"/>
              <a:chExt cx="1199" cy="487"/>
            </a:xfrm>
          </p:grpSpPr>
          <p:pic>
            <p:nvPicPr>
              <p:cNvPr id="25" name="同侧圆角矩形 19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8" y="387"/>
                <a:ext cx="1124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513" y="343"/>
                <a:ext cx="1124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sz="3600" b="1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3</a:t>
                </a:r>
                <a:endParaRPr lang="zh-CN" altLang="en-US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/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</p:grpSp>
        <p:sp>
          <p:nvSpPr>
            <p:cNvPr id="27" name="TextBox 20"/>
            <p:cNvSpPr txBox="1">
              <a:spLocks noChangeArrowheads="1"/>
            </p:cNvSpPr>
            <p:nvPr/>
          </p:nvSpPr>
          <p:spPr bwMode="auto">
            <a:xfrm>
              <a:off x="186445" y="1620505"/>
              <a:ext cx="2855821" cy="618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Constantia" pitchFamily="18" charset="0"/>
                  <a:ea typeface="微软雅黑" pitchFamily="34" charset="-122"/>
                </a:rPr>
                <a:t>      性能测试</a:t>
              </a:r>
              <a:endParaRPr lang="zh-CN" altLang="en-US" sz="2000" b="1" dirty="0">
                <a:latin typeface="Constantia" pitchFamily="18" charset="0"/>
                <a:ea typeface="微软雅黑" pitchFamily="34" charset="-122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094070" y="1678630"/>
            <a:ext cx="6192838" cy="464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2600"/>
              </a:lnSpc>
              <a:defRPr/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性能测试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643045"/>
              </p:ext>
            </p:extLst>
          </p:nvPr>
        </p:nvGraphicFramePr>
        <p:xfrm>
          <a:off x="992981" y="2780928"/>
          <a:ext cx="7229475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Visio" r:id="rId5" imgW="7229694" imgH="3019357" progId="Visio.Drawing.11">
                  <p:embed/>
                </p:oleObj>
              </mc:Choice>
              <mc:Fallback>
                <p:oleObj name="Visio" r:id="rId5" imgW="7229694" imgH="30193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2981" y="2780928"/>
                        <a:ext cx="7229475" cy="301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11760" y="5872163"/>
            <a:ext cx="4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两种运行方式时间对比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9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75"/>
    </mc:Choice>
    <mc:Fallback xmlns="">
      <p:transition spd="slow" advTm="2717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微笑PPT - 小A">
  <a:themeElements>
    <a:clrScheme name="微笑PPT - 小A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E20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EEAAAA"/>
      </a:accent5>
      <a:accent6>
        <a:srgbClr val="B90000"/>
      </a:accent6>
      <a:hlink>
        <a:srgbClr val="800000"/>
      </a:hlink>
      <a:folHlink>
        <a:srgbClr val="FFCC00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515</Words>
  <Application>Microsoft Office PowerPoint</Application>
  <PresentationFormat>全屏显示(4:3)</PresentationFormat>
  <Paragraphs>140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Verdana</vt:lpstr>
      <vt:lpstr>Calibri</vt:lpstr>
      <vt:lpstr>Wingdings</vt:lpstr>
      <vt:lpstr>华文行楷</vt:lpstr>
      <vt:lpstr>Constantia</vt:lpstr>
      <vt:lpstr>Mistral</vt:lpstr>
      <vt:lpstr>Microsoft Sans Serif</vt:lpstr>
      <vt:lpstr>微软雅黑</vt:lpstr>
      <vt:lpstr>华文中宋</vt:lpstr>
      <vt:lpstr>Office 主题</vt:lpstr>
      <vt:lpstr>微笑PPT - 小A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zhangsir</dc:creator>
  <cp:lastModifiedBy>asxzy</cp:lastModifiedBy>
  <cp:revision>137</cp:revision>
  <dcterms:modified xsi:type="dcterms:W3CDTF">2012-06-07T13:00:31Z</dcterms:modified>
</cp:coreProperties>
</file>