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2"/>
    <p:restoredTop sz="93579"/>
  </p:normalViewPr>
  <p:slideViewPr>
    <p:cSldViewPr snapToGrid="0" snapToObjects="1">
      <p:cViewPr>
        <p:scale>
          <a:sx n="141" d="100"/>
          <a:sy n="14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EB4B9-E2CD-F040-9919-A1C356934252}" type="datetimeFigureOut">
              <a:rPr lang="en-US" smtClean="0"/>
              <a:t>3/27/21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36711-5358-F045-A2B8-9B204B7C2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1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36711-5358-F045-A2B8-9B204B7C2D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36711-5358-F045-A2B8-9B204B7C2D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8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36711-5358-F045-A2B8-9B204B7C2D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2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FDB60E-6FB8-3B4D-AC67-9B9738C90088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1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FDB60E-6FB8-3B4D-AC67-9B9738C90088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3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FDB60E-6FB8-3B4D-AC67-9B9738C90088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0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4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3/27/21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6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3/27/21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0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3/27/21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3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FDB60E-6FB8-3B4D-AC67-9B9738C90088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7FDB60E-6FB8-3B4D-AC67-9B9738C90088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03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kiing down a mountain&#10;&#10;Description automatically generated with medium confidence">
            <a:extLst>
              <a:ext uri="{FF2B5EF4-FFF2-40B4-BE49-F238E27FC236}">
                <a16:creationId xmlns:a16="http://schemas.microsoft.com/office/drawing/2014/main" id="{AF562FF6-5DA9-AF47-B326-7DA7E2FA5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59" r="137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BE12E-5251-2A4B-BE7F-99815387D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Business Analysis 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for</a:t>
            </a:r>
            <a:r>
              <a:rPr lang="ko-KR" altLang="en-US" sz="2800">
                <a:solidFill>
                  <a:srgbClr val="FFFFFF"/>
                </a:solidFill>
              </a:rPr>
              <a:t> </a:t>
            </a:r>
            <a:br>
              <a:rPr lang="en-US" altLang="ko-KR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Big Mountain Resorts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236F7-3355-E843-BAB9-3983B6084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Soyoung An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24553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4276-BAA3-AB4B-99F5-6CFF38B9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242" y="888775"/>
            <a:ext cx="9867331" cy="868081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F8C2-3565-1346-8D34-166B31A99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242" y="2193528"/>
            <a:ext cx="10661515" cy="35167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Big Mountain Resort is a ski resort located in Montana, has recently installed additional chair lift to help increase the distribution of visitors across the mountain. This additional chair increases the operating costs by $1.54 M this season. Therefore, the resorts plan to charge a premium above the average price of resorts. However, they are not sure the </a:t>
            </a:r>
            <a:r>
              <a:rPr lang="en-US" b="1" dirty="0"/>
              <a:t>optimal ticket price </a:t>
            </a:r>
            <a:r>
              <a:rPr lang="en-US" dirty="0"/>
              <a:t>that can generate an additional $1.7 M revenue in next year.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Goal</a:t>
            </a:r>
            <a:r>
              <a:rPr lang="en-US" dirty="0"/>
              <a:t>: To identify competitive ticket prices, and opportunity to improve the profit.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Data</a:t>
            </a:r>
            <a:r>
              <a:rPr lang="en-US" dirty="0"/>
              <a:t>: Recent ski slope terrain &amp; pricing data from other ski resorts in the U.S. market share. </a:t>
            </a:r>
          </a:p>
          <a:p>
            <a:pPr lvl="1"/>
            <a:r>
              <a:rPr lang="en-US" dirty="0"/>
              <a:t>330 rows 27 features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0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00E7-9404-5643-A4A0-23C71BCE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factors affecting the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A859-3BB7-1349-AFD8-0582A9A5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502" y="2057085"/>
            <a:ext cx="1679330" cy="3942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Top 4 features</a:t>
            </a:r>
          </a:p>
          <a:p>
            <a:r>
              <a:rPr lang="en-US" sz="1400" b="1" dirty="0" err="1"/>
              <a:t>vertical_drop</a:t>
            </a:r>
            <a:endParaRPr lang="en-US" sz="1400" b="1" dirty="0"/>
          </a:p>
          <a:p>
            <a:r>
              <a:rPr lang="en-US" sz="1400" b="1" dirty="0" err="1"/>
              <a:t>fastQuads</a:t>
            </a:r>
            <a:endParaRPr lang="en-US" sz="1400" b="1" dirty="0"/>
          </a:p>
          <a:p>
            <a:r>
              <a:rPr lang="en-US" sz="1400" b="1" dirty="0" err="1"/>
              <a:t>total_chairs</a:t>
            </a:r>
            <a:endParaRPr lang="en-US" sz="1400" b="1" dirty="0"/>
          </a:p>
          <a:p>
            <a:r>
              <a:rPr lang="en-US" sz="1400" b="1" dirty="0"/>
              <a:t>Runs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30602-65FC-0147-B0A5-945F8BC76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593" y="1932373"/>
            <a:ext cx="4870938" cy="3930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2A3B6-A9A3-A943-9A78-D0E9DD1AD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149" y="1996830"/>
            <a:ext cx="4592191" cy="37310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D2E7F3-B4D0-3E4C-A4C8-F5F3ECF1CCEE}"/>
              </a:ext>
            </a:extLst>
          </p:cNvPr>
          <p:cNvSpPr/>
          <p:nvPr/>
        </p:nvSpPr>
        <p:spPr>
          <a:xfrm>
            <a:off x="4123401" y="5766466"/>
            <a:ext cx="1027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Heatmap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1780A-D424-8E41-93F2-E914F4A8C1A1}"/>
              </a:ext>
            </a:extLst>
          </p:cNvPr>
          <p:cNvSpPr/>
          <p:nvPr/>
        </p:nvSpPr>
        <p:spPr>
          <a:xfrm>
            <a:off x="8803093" y="5764488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Scatter plots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DB15DD-D601-7346-A958-743DFF2C24D7}"/>
              </a:ext>
            </a:extLst>
          </p:cNvPr>
          <p:cNvSpPr/>
          <p:nvPr/>
        </p:nvSpPr>
        <p:spPr>
          <a:xfrm>
            <a:off x="2391508" y="6263315"/>
            <a:ext cx="9167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relationship between Ticket price vs. other features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4DB8F-90DA-C740-8CBC-B1C3DA411681}"/>
              </a:ext>
            </a:extLst>
          </p:cNvPr>
          <p:cNvSpPr/>
          <p:nvPr/>
        </p:nvSpPr>
        <p:spPr>
          <a:xfrm>
            <a:off x="3388946" y="2009532"/>
            <a:ext cx="96717" cy="348468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BB59A-4734-3F4E-A434-88C00D1B04FA}"/>
              </a:ext>
            </a:extLst>
          </p:cNvPr>
          <p:cNvSpPr/>
          <p:nvPr/>
        </p:nvSpPr>
        <p:spPr>
          <a:xfrm flipH="1">
            <a:off x="3801517" y="2009532"/>
            <a:ext cx="96717" cy="348468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13F55-EB86-664E-A317-5CDEF68DBD5D}"/>
              </a:ext>
            </a:extLst>
          </p:cNvPr>
          <p:cNvSpPr/>
          <p:nvPr/>
        </p:nvSpPr>
        <p:spPr>
          <a:xfrm flipH="1">
            <a:off x="4355240" y="2009531"/>
            <a:ext cx="96717" cy="348468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E5480C-AC9C-CE40-AC57-4971EAEA8812}"/>
              </a:ext>
            </a:extLst>
          </p:cNvPr>
          <p:cNvSpPr/>
          <p:nvPr/>
        </p:nvSpPr>
        <p:spPr>
          <a:xfrm flipH="1">
            <a:off x="4446307" y="2009530"/>
            <a:ext cx="96717" cy="348468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1DAB-A565-264C-9B5E-CE4CCD132981}"/>
              </a:ext>
            </a:extLst>
          </p:cNvPr>
          <p:cNvSpPr/>
          <p:nvPr/>
        </p:nvSpPr>
        <p:spPr>
          <a:xfrm rot="5400000" flipH="1">
            <a:off x="4344528" y="1956689"/>
            <a:ext cx="96715" cy="394376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7FB714-5EF9-2840-AD9E-EC68B94F6539}"/>
              </a:ext>
            </a:extLst>
          </p:cNvPr>
          <p:cNvSpPr/>
          <p:nvPr/>
        </p:nvSpPr>
        <p:spPr>
          <a:xfrm flipH="1">
            <a:off x="8169196" y="1999320"/>
            <a:ext cx="1093876" cy="51254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469D11-9F01-E54B-ABA4-2652956AFF3F}"/>
              </a:ext>
            </a:extLst>
          </p:cNvPr>
          <p:cNvSpPr/>
          <p:nvPr/>
        </p:nvSpPr>
        <p:spPr>
          <a:xfrm flipH="1">
            <a:off x="8169196" y="2525539"/>
            <a:ext cx="1093876" cy="51254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3FDEBF-C06D-5F4B-AD08-46A7C544EAF3}"/>
              </a:ext>
            </a:extLst>
          </p:cNvPr>
          <p:cNvSpPr/>
          <p:nvPr/>
        </p:nvSpPr>
        <p:spPr>
          <a:xfrm flipH="1">
            <a:off x="10465292" y="3059449"/>
            <a:ext cx="1093876" cy="51713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9648AA-BB1E-0040-B561-ABD4D98E61D5}"/>
              </a:ext>
            </a:extLst>
          </p:cNvPr>
          <p:cNvSpPr/>
          <p:nvPr/>
        </p:nvSpPr>
        <p:spPr>
          <a:xfrm flipH="1">
            <a:off x="9317244" y="3064044"/>
            <a:ext cx="1093876" cy="51254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2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B8AA-EB64-6D47-880F-E9870F8E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4 features distributions comparing to the market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D7ABCD-F234-524E-8E49-E7CDAC4DB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5106" y="2193112"/>
            <a:ext cx="3894093" cy="2089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B2BF87-27BD-3D4F-AB60-A392EFBCE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106" y="4677884"/>
            <a:ext cx="3894093" cy="2027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EB4A0D-F498-D24A-A504-7FB3CF2C8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356" y="4669088"/>
            <a:ext cx="3791874" cy="20274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85DA4D-FFC1-0E41-B51C-C7B104701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356" y="2201275"/>
            <a:ext cx="3791874" cy="20274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4564C4-49B3-DA4B-A9F3-F7ABF2B2B38A}"/>
              </a:ext>
            </a:extLst>
          </p:cNvPr>
          <p:cNvSpPr txBox="1"/>
          <p:nvPr/>
        </p:nvSpPr>
        <p:spPr>
          <a:xfrm>
            <a:off x="1043356" y="1831943"/>
            <a:ext cx="2088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Vertical Drop (ft)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536467-0A49-C44F-98E9-D0149B44CC23}"/>
              </a:ext>
            </a:extLst>
          </p:cNvPr>
          <p:cNvSpPr/>
          <p:nvPr/>
        </p:nvSpPr>
        <p:spPr>
          <a:xfrm>
            <a:off x="6649144" y="1835086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quads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A4B35D-35DB-B543-982E-FEDF1D511417}"/>
              </a:ext>
            </a:extLst>
          </p:cNvPr>
          <p:cNvSpPr/>
          <p:nvPr/>
        </p:nvSpPr>
        <p:spPr>
          <a:xfrm>
            <a:off x="1043356" y="4264261"/>
            <a:ext cx="2488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chair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DAB700-7733-334F-BF3B-19C3DBF13DFA}"/>
              </a:ext>
            </a:extLst>
          </p:cNvPr>
          <p:cNvSpPr/>
          <p:nvPr/>
        </p:nvSpPr>
        <p:spPr>
          <a:xfrm>
            <a:off x="6649144" y="4265212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runs</a:t>
            </a:r>
          </a:p>
        </p:txBody>
      </p:sp>
    </p:spTree>
    <p:extLst>
      <p:ext uri="{BB962C8B-B14F-4D97-AF65-F5344CB8AC3E}">
        <p14:creationId xmlns:p14="http://schemas.microsoft.com/office/powerpoint/2010/main" val="380582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A756F-6EE1-2C48-9498-6ACAE463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Model Results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&amp;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B1BBE-7A50-434F-A60F-C1F06218F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4" y="485678"/>
            <a:ext cx="6843807" cy="5888772"/>
          </a:xfrm>
        </p:spPr>
        <p:txBody>
          <a:bodyPr anchor="ctr">
            <a:normAutofit/>
          </a:bodyPr>
          <a:lstStyle/>
          <a:p>
            <a:r>
              <a:rPr lang="en-US" dirty="0"/>
              <a:t>Big Mountain Current Ticket Price: $81.00</a:t>
            </a:r>
          </a:p>
          <a:p>
            <a:r>
              <a:rPr lang="en-US" dirty="0"/>
              <a:t>Modelled Ticket Price: $95.87</a:t>
            </a:r>
          </a:p>
          <a:p>
            <a:pPr lvl="1"/>
            <a:r>
              <a:rPr lang="en-US" dirty="0"/>
              <a:t>Mean absolute error: $10.39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sz="1000" dirty="0"/>
            </a:br>
            <a:endParaRPr lang="en-US" sz="1000" dirty="0"/>
          </a:p>
          <a:p>
            <a:pPr marL="0" indent="0">
              <a:buNone/>
            </a:pPr>
            <a:r>
              <a:rPr lang="en-US" dirty="0"/>
              <a:t>Ticket Price distribution of Big Mountain comparing to market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10-Point Star 5">
            <a:extLst>
              <a:ext uri="{FF2B5EF4-FFF2-40B4-BE49-F238E27FC236}">
                <a16:creationId xmlns:a16="http://schemas.microsoft.com/office/drawing/2014/main" id="{C4FED20B-E3EB-FA43-8709-57DF6A6FD4A4}"/>
              </a:ext>
            </a:extLst>
          </p:cNvPr>
          <p:cNvSpPr/>
          <p:nvPr/>
        </p:nvSpPr>
        <p:spPr>
          <a:xfrm>
            <a:off x="8465218" y="1079363"/>
            <a:ext cx="2952082" cy="1409837"/>
          </a:xfrm>
          <a:prstGeom prst="star10">
            <a:avLst/>
          </a:prstGeom>
          <a:ln/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bliqueBottomRigh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77"/>
              </a:rPr>
              <a:t>Room for an Increase!!!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C0DE8593-3350-BB40-A871-1C10BF04D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705" y="3183355"/>
            <a:ext cx="3892864" cy="2288302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0771C0A-0671-B84B-82E1-D1C4523EE877}"/>
              </a:ext>
            </a:extLst>
          </p:cNvPr>
          <p:cNvSpPr/>
          <p:nvPr/>
        </p:nvSpPr>
        <p:spPr>
          <a:xfrm>
            <a:off x="9220929" y="4327506"/>
            <a:ext cx="2325887" cy="1300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WHY IS ITS MODELED PRICE SO MUCH </a:t>
            </a:r>
            <a:r>
              <a:rPr lang="en-US" b="1" dirty="0"/>
              <a:t>HIGHER???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263409-CD1F-AD43-8382-C942D5407556}"/>
              </a:ext>
            </a:extLst>
          </p:cNvPr>
          <p:cNvSpPr/>
          <p:nvPr/>
        </p:nvSpPr>
        <p:spPr>
          <a:xfrm>
            <a:off x="9142370" y="3079670"/>
            <a:ext cx="2483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Big Mountain Current Ticket Price is already fairly high compare to the market. </a:t>
            </a:r>
          </a:p>
        </p:txBody>
      </p:sp>
    </p:spTree>
    <p:extLst>
      <p:ext uri="{BB962C8B-B14F-4D97-AF65-F5344CB8AC3E}">
        <p14:creationId xmlns:p14="http://schemas.microsoft.com/office/powerpoint/2010/main" val="90068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DE21-91BC-A043-B4C5-C55D5D10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9746-D8DA-1846-BFD7-83877D950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Model Scenarios can increase the ticket price to $2 more which increase the revenue to </a:t>
            </a:r>
            <a:r>
              <a:rPr lang="en-US" b="1" u="sng" dirty="0"/>
              <a:t>$3,464,638</a:t>
            </a:r>
            <a:r>
              <a:rPr lang="en-US" dirty="0"/>
              <a:t>:</a:t>
            </a:r>
          </a:p>
          <a:p>
            <a:r>
              <a:rPr lang="en-US" dirty="0"/>
              <a:t>Adding a run, increase the vertical drop by 150 </a:t>
            </a:r>
            <a:r>
              <a:rPr lang="en-US" dirty="0" err="1"/>
              <a:t>feets</a:t>
            </a:r>
            <a:r>
              <a:rPr lang="en-US" dirty="0"/>
              <a:t>, and installing an additional chair lift (as planned)</a:t>
            </a:r>
          </a:p>
          <a:p>
            <a:pPr marL="0" indent="0">
              <a:buNone/>
            </a:pPr>
            <a:r>
              <a:rPr lang="en-US" dirty="0"/>
              <a:t>OR/AND</a:t>
            </a:r>
          </a:p>
          <a:p>
            <a:r>
              <a:rPr lang="en-US" dirty="0"/>
              <a:t>Adding 2 acres of snow making area</a:t>
            </a:r>
          </a:p>
        </p:txBody>
      </p:sp>
    </p:spTree>
    <p:extLst>
      <p:ext uri="{BB962C8B-B14F-4D97-AF65-F5344CB8AC3E}">
        <p14:creationId xmlns:p14="http://schemas.microsoft.com/office/powerpoint/2010/main" val="55753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8B1C-785D-594A-A171-905C24D1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52A1-16B0-5744-AF5A-EE7DFFC8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Big Mountain resort can improve in the coming year, particularly with an extra lift chair. The business can raise the ticket price </a:t>
            </a:r>
          </a:p>
        </p:txBody>
      </p:sp>
    </p:spTree>
    <p:extLst>
      <p:ext uri="{BB962C8B-B14F-4D97-AF65-F5344CB8AC3E}">
        <p14:creationId xmlns:p14="http://schemas.microsoft.com/office/powerpoint/2010/main" val="29694087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{F2B07D35-6A9E-1C4F-93DF-DD181D944ED5}tf10001123</Template>
  <TotalTime>1938</TotalTime>
  <Words>329</Words>
  <Application>Microsoft Macintosh PowerPoint</Application>
  <PresentationFormat>Widescreen</PresentationFormat>
  <Paragraphs>55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Gill Sans MT</vt:lpstr>
      <vt:lpstr>Wingdings 2</vt:lpstr>
      <vt:lpstr>Dividend</vt:lpstr>
      <vt:lpstr>Business Analysis  for  Big Mountain Resorts </vt:lpstr>
      <vt:lpstr>Overview</vt:lpstr>
      <vt:lpstr>Important factors affecting the price</vt:lpstr>
      <vt:lpstr>Top 4 features distributions comparing to the market </vt:lpstr>
      <vt:lpstr>Model Results &amp; Analysis</vt:lpstr>
      <vt:lpstr>Recommendations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 Project  Big Mountain Resorts </dc:title>
  <dc:creator>SOYOUNG AN</dc:creator>
  <cp:lastModifiedBy>SOYOUNG AN</cp:lastModifiedBy>
  <cp:revision>32</cp:revision>
  <dcterms:created xsi:type="dcterms:W3CDTF">2021-02-03T22:59:48Z</dcterms:created>
  <dcterms:modified xsi:type="dcterms:W3CDTF">2021-03-27T21:01:15Z</dcterms:modified>
</cp:coreProperties>
</file>