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notesMasterIdLst>
    <p:notesMasterId r:id="rId11"/>
  </p:notesMasterIdLst>
  <p:sldIdLst>
    <p:sldId id="256" r:id="rId2"/>
    <p:sldId id="265" r:id="rId3"/>
    <p:sldId id="278" r:id="rId4"/>
    <p:sldId id="273" r:id="rId5"/>
    <p:sldId id="279" r:id="rId6"/>
    <p:sldId id="280" r:id="rId7"/>
    <p:sldId id="281" r:id="rId8"/>
    <p:sldId id="28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9"/>
    <p:restoredTop sz="93659"/>
  </p:normalViewPr>
  <p:slideViewPr>
    <p:cSldViewPr snapToGrid="0" snapToObjects="1">
      <p:cViewPr>
        <p:scale>
          <a:sx n="122" d="100"/>
          <a:sy n="122" d="100"/>
        </p:scale>
        <p:origin x="-832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1A795-42BA-4065-8780-B8F866A193B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EC4D-463E-4A9C-BFB7-DAD9ABDFB3B1}">
      <dgm:prSet/>
      <dgm:spPr/>
      <dgm:t>
        <a:bodyPr/>
        <a:lstStyle/>
        <a:p>
          <a:r>
            <a:rPr lang="en-US" dirty="0"/>
            <a:t>Not Cancelled Reservations: 73,140</a:t>
          </a:r>
        </a:p>
      </dgm:t>
    </dgm:pt>
    <dgm:pt modelId="{88BD9C0D-5023-4781-A20F-42D616511165}" type="parTrans" cxnId="{3374A370-66E1-4E65-A276-2097093CDB62}">
      <dgm:prSet/>
      <dgm:spPr/>
      <dgm:t>
        <a:bodyPr/>
        <a:lstStyle/>
        <a:p>
          <a:endParaRPr lang="en-US"/>
        </a:p>
      </dgm:t>
    </dgm:pt>
    <dgm:pt modelId="{EFB1ED35-AEC1-48DB-9E7C-8D82C00A3848}" type="sibTrans" cxnId="{3374A370-66E1-4E65-A276-2097093CDB62}">
      <dgm:prSet/>
      <dgm:spPr/>
      <dgm:t>
        <a:bodyPr/>
        <a:lstStyle/>
        <a:p>
          <a:endParaRPr lang="en-US"/>
        </a:p>
      </dgm:t>
    </dgm:pt>
    <dgm:pt modelId="{3BC51B0F-E8EA-43A6-8822-43781EEAEC56}">
      <dgm:prSet/>
      <dgm:spPr/>
      <dgm:t>
        <a:bodyPr/>
        <a:lstStyle/>
        <a:p>
          <a:r>
            <a:rPr lang="en-US" dirty="0"/>
            <a:t>Cancelled reservations: 43,811</a:t>
          </a:r>
        </a:p>
      </dgm:t>
    </dgm:pt>
    <dgm:pt modelId="{2B560EAF-8BCA-4527-B0E1-3D9A778FA8F6}" type="parTrans" cxnId="{B001B416-AE56-4BBF-A2A1-3C379D8CC5AD}">
      <dgm:prSet/>
      <dgm:spPr/>
      <dgm:t>
        <a:bodyPr/>
        <a:lstStyle/>
        <a:p>
          <a:endParaRPr lang="en-US"/>
        </a:p>
      </dgm:t>
    </dgm:pt>
    <dgm:pt modelId="{F7BC7CB5-7180-4273-BC8F-A40558AA6FBB}" type="sibTrans" cxnId="{B001B416-AE56-4BBF-A2A1-3C379D8CC5AD}">
      <dgm:prSet/>
      <dgm:spPr/>
      <dgm:t>
        <a:bodyPr/>
        <a:lstStyle/>
        <a:p>
          <a:endParaRPr lang="en-US"/>
        </a:p>
      </dgm:t>
    </dgm:pt>
    <dgm:pt modelId="{79F738EF-CDD4-6943-9BFF-F1CDF7A9F0CE}" type="pres">
      <dgm:prSet presAssocID="{3971A795-42BA-4065-8780-B8F866A193BE}" presName="cycle" presStyleCnt="0">
        <dgm:presLayoutVars>
          <dgm:dir/>
          <dgm:resizeHandles val="exact"/>
        </dgm:presLayoutVars>
      </dgm:prSet>
      <dgm:spPr/>
    </dgm:pt>
    <dgm:pt modelId="{D8C37EBB-FE59-2E42-8DD5-BEF580BD78EC}" type="pres">
      <dgm:prSet presAssocID="{3BC51B0F-E8EA-43A6-8822-43781EEAEC56}" presName="node" presStyleLbl="node1" presStyleIdx="0" presStyleCnt="2">
        <dgm:presLayoutVars>
          <dgm:bulletEnabled val="1"/>
        </dgm:presLayoutVars>
      </dgm:prSet>
      <dgm:spPr/>
    </dgm:pt>
    <dgm:pt modelId="{3BD2D9C0-BD53-6749-88D4-668DD23E48BA}" type="pres">
      <dgm:prSet presAssocID="{3BC51B0F-E8EA-43A6-8822-43781EEAEC56}" presName="spNode" presStyleCnt="0"/>
      <dgm:spPr/>
    </dgm:pt>
    <dgm:pt modelId="{D84109B9-6E1D-C440-B645-A7CB2BD6CC40}" type="pres">
      <dgm:prSet presAssocID="{F7BC7CB5-7180-4273-BC8F-A40558AA6FBB}" presName="sibTrans" presStyleLbl="sibTrans1D1" presStyleIdx="0" presStyleCnt="2"/>
      <dgm:spPr/>
    </dgm:pt>
    <dgm:pt modelId="{1C49CCEE-8285-044D-B626-3D086ABA56A5}" type="pres">
      <dgm:prSet presAssocID="{D210EC4D-463E-4A9C-BFB7-DAD9ABDFB3B1}" presName="node" presStyleLbl="node1" presStyleIdx="1" presStyleCnt="2">
        <dgm:presLayoutVars>
          <dgm:bulletEnabled val="1"/>
        </dgm:presLayoutVars>
      </dgm:prSet>
      <dgm:spPr/>
    </dgm:pt>
    <dgm:pt modelId="{86E4883B-9D4C-ED48-9C3A-E204D40277FB}" type="pres">
      <dgm:prSet presAssocID="{D210EC4D-463E-4A9C-BFB7-DAD9ABDFB3B1}" presName="spNode" presStyleCnt="0"/>
      <dgm:spPr/>
    </dgm:pt>
    <dgm:pt modelId="{7A8B25F3-1CCF-D24F-94ED-E4E1EAD2E282}" type="pres">
      <dgm:prSet presAssocID="{EFB1ED35-AEC1-48DB-9E7C-8D82C00A3848}" presName="sibTrans" presStyleLbl="sibTrans1D1" presStyleIdx="1" presStyleCnt="2"/>
      <dgm:spPr/>
    </dgm:pt>
  </dgm:ptLst>
  <dgm:cxnLst>
    <dgm:cxn modelId="{B001B416-AE56-4BBF-A2A1-3C379D8CC5AD}" srcId="{3971A795-42BA-4065-8780-B8F866A193BE}" destId="{3BC51B0F-E8EA-43A6-8822-43781EEAEC56}" srcOrd="0" destOrd="0" parTransId="{2B560EAF-8BCA-4527-B0E1-3D9A778FA8F6}" sibTransId="{F7BC7CB5-7180-4273-BC8F-A40558AA6FBB}"/>
    <dgm:cxn modelId="{DE15D741-D94F-6744-B248-1C405840BED2}" type="presOf" srcId="{3BC51B0F-E8EA-43A6-8822-43781EEAEC56}" destId="{D8C37EBB-FE59-2E42-8DD5-BEF580BD78EC}" srcOrd="0" destOrd="0" presId="urn:microsoft.com/office/officeart/2005/8/layout/cycle6"/>
    <dgm:cxn modelId="{49C13D4B-608D-4041-8056-9816BC095149}" type="presOf" srcId="{F7BC7CB5-7180-4273-BC8F-A40558AA6FBB}" destId="{D84109B9-6E1D-C440-B645-A7CB2BD6CC40}" srcOrd="0" destOrd="0" presId="urn:microsoft.com/office/officeart/2005/8/layout/cycle6"/>
    <dgm:cxn modelId="{3374A370-66E1-4E65-A276-2097093CDB62}" srcId="{3971A795-42BA-4065-8780-B8F866A193BE}" destId="{D210EC4D-463E-4A9C-BFB7-DAD9ABDFB3B1}" srcOrd="1" destOrd="0" parTransId="{88BD9C0D-5023-4781-A20F-42D616511165}" sibTransId="{EFB1ED35-AEC1-48DB-9E7C-8D82C00A3848}"/>
    <dgm:cxn modelId="{141BC7B6-73CA-C947-B8F5-481BDA8DAB3D}" type="presOf" srcId="{3971A795-42BA-4065-8780-B8F866A193BE}" destId="{79F738EF-CDD4-6943-9BFF-F1CDF7A9F0CE}" srcOrd="0" destOrd="0" presId="urn:microsoft.com/office/officeart/2005/8/layout/cycle6"/>
    <dgm:cxn modelId="{FA4CC3D4-EBD6-9246-8124-F48B58D21304}" type="presOf" srcId="{EFB1ED35-AEC1-48DB-9E7C-8D82C00A3848}" destId="{7A8B25F3-1CCF-D24F-94ED-E4E1EAD2E282}" srcOrd="0" destOrd="0" presId="urn:microsoft.com/office/officeart/2005/8/layout/cycle6"/>
    <dgm:cxn modelId="{7347C0EE-B196-DF4C-A5A7-89A61F860E0B}" type="presOf" srcId="{D210EC4D-463E-4A9C-BFB7-DAD9ABDFB3B1}" destId="{1C49CCEE-8285-044D-B626-3D086ABA56A5}" srcOrd="0" destOrd="0" presId="urn:microsoft.com/office/officeart/2005/8/layout/cycle6"/>
    <dgm:cxn modelId="{94E1FA04-2CD2-B049-92C7-A2BB22A7653F}" type="presParOf" srcId="{79F738EF-CDD4-6943-9BFF-F1CDF7A9F0CE}" destId="{D8C37EBB-FE59-2E42-8DD5-BEF580BD78EC}" srcOrd="0" destOrd="0" presId="urn:microsoft.com/office/officeart/2005/8/layout/cycle6"/>
    <dgm:cxn modelId="{370F1F89-F6C6-C440-9632-2E37002BBC86}" type="presParOf" srcId="{79F738EF-CDD4-6943-9BFF-F1CDF7A9F0CE}" destId="{3BD2D9C0-BD53-6749-88D4-668DD23E48BA}" srcOrd="1" destOrd="0" presId="urn:microsoft.com/office/officeart/2005/8/layout/cycle6"/>
    <dgm:cxn modelId="{6989BB27-1E21-EE43-97B5-52D461C6AC07}" type="presParOf" srcId="{79F738EF-CDD4-6943-9BFF-F1CDF7A9F0CE}" destId="{D84109B9-6E1D-C440-B645-A7CB2BD6CC40}" srcOrd="2" destOrd="0" presId="urn:microsoft.com/office/officeart/2005/8/layout/cycle6"/>
    <dgm:cxn modelId="{AAAFE576-81E8-7F4A-A69E-2234E59DA36C}" type="presParOf" srcId="{79F738EF-CDD4-6943-9BFF-F1CDF7A9F0CE}" destId="{1C49CCEE-8285-044D-B626-3D086ABA56A5}" srcOrd="3" destOrd="0" presId="urn:microsoft.com/office/officeart/2005/8/layout/cycle6"/>
    <dgm:cxn modelId="{1C4CBA72-34BF-AB44-8B3B-38B9D015A051}" type="presParOf" srcId="{79F738EF-CDD4-6943-9BFF-F1CDF7A9F0CE}" destId="{86E4883B-9D4C-ED48-9C3A-E204D40277FB}" srcOrd="4" destOrd="0" presId="urn:microsoft.com/office/officeart/2005/8/layout/cycle6"/>
    <dgm:cxn modelId="{4CFB15FD-1C54-3841-9A7D-801C055B12CA}" type="presParOf" srcId="{79F738EF-CDD4-6943-9BFF-F1CDF7A9F0CE}" destId="{7A8B25F3-1CCF-D24F-94ED-E4E1EAD2E282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37EBB-FE59-2E42-8DD5-BEF580BD78EC}">
      <dsp:nvSpPr>
        <dsp:cNvPr id="0" name=""/>
        <dsp:cNvSpPr/>
      </dsp:nvSpPr>
      <dsp:spPr>
        <a:xfrm>
          <a:off x="450947" y="882586"/>
          <a:ext cx="2539151" cy="1650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Cancelled reservations: 43,811</a:t>
          </a:r>
        </a:p>
      </dsp:txBody>
      <dsp:txXfrm>
        <a:off x="531515" y="963154"/>
        <a:ext cx="2378015" cy="1489312"/>
      </dsp:txXfrm>
    </dsp:sp>
    <dsp:sp modelId="{D84109B9-6E1D-C440-B645-A7CB2BD6CC40}">
      <dsp:nvSpPr>
        <dsp:cNvPr id="0" name=""/>
        <dsp:cNvSpPr/>
      </dsp:nvSpPr>
      <dsp:spPr>
        <a:xfrm>
          <a:off x="1720522" y="306976"/>
          <a:ext cx="2801669" cy="2801669"/>
        </a:xfrm>
        <a:custGeom>
          <a:avLst/>
          <a:gdLst/>
          <a:ahLst/>
          <a:cxnLst/>
          <a:rect l="0" t="0" r="0" b="0"/>
          <a:pathLst>
            <a:path>
              <a:moveTo>
                <a:pt x="282354" y="557425"/>
              </a:moveTo>
              <a:arcTo wR="1400834" hR="1400834" stAng="13021126" swAng="63577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9CCEE-8285-044D-B626-3D086ABA56A5}">
      <dsp:nvSpPr>
        <dsp:cNvPr id="0" name=""/>
        <dsp:cNvSpPr/>
      </dsp:nvSpPr>
      <dsp:spPr>
        <a:xfrm>
          <a:off x="3252616" y="882586"/>
          <a:ext cx="2539151" cy="1650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Not Cancelled Reservations: 73,140</a:t>
          </a:r>
        </a:p>
      </dsp:txBody>
      <dsp:txXfrm>
        <a:off x="3333184" y="963154"/>
        <a:ext cx="2378015" cy="1489312"/>
      </dsp:txXfrm>
    </dsp:sp>
    <dsp:sp modelId="{7A8B25F3-1CCF-D24F-94ED-E4E1EAD2E282}">
      <dsp:nvSpPr>
        <dsp:cNvPr id="0" name=""/>
        <dsp:cNvSpPr/>
      </dsp:nvSpPr>
      <dsp:spPr>
        <a:xfrm>
          <a:off x="1720522" y="306976"/>
          <a:ext cx="2801669" cy="2801669"/>
        </a:xfrm>
        <a:custGeom>
          <a:avLst/>
          <a:gdLst/>
          <a:ahLst/>
          <a:cxnLst/>
          <a:rect l="0" t="0" r="0" b="0"/>
          <a:pathLst>
            <a:path>
              <a:moveTo>
                <a:pt x="2519314" y="2244244"/>
              </a:moveTo>
              <a:arcTo wR="1400834" hR="1400834" stAng="2221126" swAng="63577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EB4B9-E2CD-F040-9919-A1C35693425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36711-5358-F045-A2B8-9B204B7C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36711-5358-F045-A2B8-9B204B7C2D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7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FDB60E-6FB8-3B4D-AC67-9B9738C9008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5D4752-18E3-B741-84DD-A0107CE6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person, indoor, window&#10;&#10;Description automatically generated">
            <a:extLst>
              <a:ext uri="{FF2B5EF4-FFF2-40B4-BE49-F238E27FC236}">
                <a16:creationId xmlns:a16="http://schemas.microsoft.com/office/drawing/2014/main" id="{C5136B23-4BD0-694B-8C1E-AFE5DA5F3E84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 amt="40000"/>
          </a:blip>
          <a:srcRect r="124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BE12E-5251-2A4B-BE7F-99815387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900">
                <a:solidFill>
                  <a:schemeClr val="tx1"/>
                </a:solidFill>
              </a:rPr>
              <a:t>Analysis and predictive modeling of hotel cancellation and price trends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36F7-3355-E843-BAB9-3983B6084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>
                <a:solidFill>
                  <a:schemeClr val="tx1"/>
                </a:solidFill>
              </a:rPr>
              <a:t>Soyoung 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>
                <a:solidFill>
                  <a:schemeClr val="tx1"/>
                </a:solidFill>
              </a:rPr>
              <a:t>Jun 2021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3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2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F8C2-3565-1346-8D34-166B31A9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404040"/>
                </a:solidFill>
              </a:rPr>
              <a:t>Often, hotel cancellation can lead to the business loss. Having ability to accurately predict future customers’ cancellation rates is important. Predicting a hotel price rate is essential to evaluate demand for accommodation and pricing the room rates accordingly.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rgbClr val="404040"/>
                </a:solidFill>
              </a:rPr>
              <a:t>Predicting the actual demand and price can help to reduce the unexpected profit loss.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b="1" u="sng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u="sng" dirty="0">
                <a:solidFill>
                  <a:srgbClr val="404040"/>
                </a:solidFill>
              </a:rPr>
              <a:t>Goals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Identify the key factors that influence cancellation rate and price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Identify whether the average daily rates (ADR) between two groups (cancelled/not cancelled) are same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Develop a predictive models to estimate cancellation and price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u="sng" dirty="0">
                <a:solidFill>
                  <a:srgbClr val="404040"/>
                </a:solidFill>
              </a:rPr>
              <a:t>Data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404040"/>
                </a:solidFill>
              </a:rPr>
              <a:t>Hotel booking observations from a resort hotel and city hotel where the resort hotel located in Algarve and the city hotel in Lisbon. 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404040"/>
                </a:solidFill>
              </a:rPr>
              <a:t>40,060 rows 32 features 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40404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B4276-BAA3-AB4B-99F5-6CFF38B9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Overview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7F557-DCF1-D54B-9E52-DAFD8813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Important factors affecting cancellation and price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6F9C1116-D6E8-4EF0-B1F7-872CF70A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Cancellation</a:t>
            </a: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Lead_time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Previous_cancellation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Days_in_waiting_list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adr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Average Daily Rate (ADR)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Children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Adults</a:t>
            </a: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Reservation_status_date_year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Arrival_date_year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Total_of_special_requests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5D834F56-988C-9149-96C9-C957F4445E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1574" y="643467"/>
            <a:ext cx="5383147" cy="54101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C92EBEC-B32C-3042-9B76-8B5917B160F5}"/>
              </a:ext>
            </a:extLst>
          </p:cNvPr>
          <p:cNvSpPr/>
          <p:nvPr/>
        </p:nvSpPr>
        <p:spPr>
          <a:xfrm rot="16200000" flipH="1">
            <a:off x="8286377" y="1933389"/>
            <a:ext cx="167342" cy="396240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751F1B-728B-984E-B64D-655829E50C60}"/>
              </a:ext>
            </a:extLst>
          </p:cNvPr>
          <p:cNvSpPr/>
          <p:nvPr/>
        </p:nvSpPr>
        <p:spPr>
          <a:xfrm rot="16200000" flipH="1">
            <a:off x="8265461" y="-1117601"/>
            <a:ext cx="209175" cy="396240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81B4D-6CFB-7840-93A6-C8F0D44FEDF4}"/>
              </a:ext>
            </a:extLst>
          </p:cNvPr>
          <p:cNvSpPr txBox="1"/>
          <p:nvPr/>
        </p:nvSpPr>
        <p:spPr>
          <a:xfrm>
            <a:off x="5731574" y="6053666"/>
            <a:ext cx="538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20206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79624-08EE-AD47-8136-BCC58997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Canceled vs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Non-canceled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55A4064-9832-4EC2-9588-CEDF8F621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069967"/>
              </p:ext>
            </p:extLst>
          </p:nvPr>
        </p:nvGraphicFramePr>
        <p:xfrm>
          <a:off x="643467" y="2638044"/>
          <a:ext cx="6242715" cy="341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A044EDD1-F0E8-D24D-B315-CCFA1D3BC53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473531" y="3385101"/>
            <a:ext cx="2789588" cy="2537106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14B628C-612D-D846-8A2F-554B7843B7F8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525656" y="572870"/>
            <a:ext cx="2685339" cy="2463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0A13B-8497-2F48-AE1A-8A23CAA4717D}"/>
              </a:ext>
            </a:extLst>
          </p:cNvPr>
          <p:cNvSpPr txBox="1"/>
          <p:nvPr/>
        </p:nvSpPr>
        <p:spPr>
          <a:xfrm>
            <a:off x="8473531" y="5922207"/>
            <a:ext cx="2789588" cy="26291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rgbClr val="FFFFFF"/>
                </a:solidFill>
              </a:rPr>
              <a:t>Count plot by day of week and cancellation type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EAB695-AF0E-EF44-836B-382A89C0136B}"/>
              </a:ext>
            </a:extLst>
          </p:cNvPr>
          <p:cNvSpPr txBox="1"/>
          <p:nvPr/>
        </p:nvSpPr>
        <p:spPr>
          <a:xfrm>
            <a:off x="8525656" y="3036669"/>
            <a:ext cx="2685339" cy="24637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</a:rPr>
              <a:t>Count plot of different cancellation types</a:t>
            </a:r>
          </a:p>
        </p:txBody>
      </p:sp>
    </p:spTree>
    <p:extLst>
      <p:ext uri="{BB962C8B-B14F-4D97-AF65-F5344CB8AC3E}">
        <p14:creationId xmlns:p14="http://schemas.microsoft.com/office/powerpoint/2010/main" val="30251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51E86-CCF4-AB4A-B417-DE00682F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41" y="992078"/>
            <a:ext cx="5291327" cy="1188720"/>
          </a:xfrm>
          <a:solidFill>
            <a:srgbClr val="819DA5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price rates are same in two cancellation type groups?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245D-B564-D441-9BEB-2FDE9322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77" y="2581303"/>
            <a:ext cx="5285791" cy="30425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500" dirty="0">
                <a:solidFill>
                  <a:srgbClr val="FFFFFF"/>
                </a:solidFill>
              </a:rPr>
              <a:t>Null hypothesis: The average daily rate price (ADR) booked by who has cancelled the reservation has the same rate as people who is not cancelled. 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500" dirty="0">
                <a:solidFill>
                  <a:srgbClr val="FFFFFF"/>
                </a:solidFill>
              </a:rPr>
              <a:t>Alternative hypothesis: The average daily rate price (ADR) booked by who has cancelled the reservation does NOT have the same rate as people who is not cancelled.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500" dirty="0">
                <a:solidFill>
                  <a:srgbClr val="FFFFFF"/>
                </a:solidFill>
              </a:rPr>
              <a:t>Method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300" dirty="0">
                <a:solidFill>
                  <a:srgbClr val="FFFFFF"/>
                </a:solidFill>
              </a:rPr>
              <a:t>Bootstrapping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300" dirty="0">
                <a:solidFill>
                  <a:srgbClr val="FFFFFF"/>
                </a:solidFill>
              </a:rPr>
              <a:t>t-test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500" dirty="0">
                <a:solidFill>
                  <a:srgbClr val="FFFFFF"/>
                </a:solidFill>
              </a:rPr>
              <a:t>Result: p-value &lt; 0.05 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sz="1500" dirty="0">
                <a:solidFill>
                  <a:srgbClr val="FFFFFF"/>
                </a:solidFill>
              </a:rPr>
              <a:t>Reject the null hypothesis and accept alternative hypothesis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endParaRPr lang="en-US" sz="1700" b="1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400" dirty="0">
                <a:solidFill>
                  <a:srgbClr val="FFFFFF"/>
                </a:solidFill>
              </a:rPr>
              <a:t>Average daily rate (ADR) between </a:t>
            </a:r>
          </a:p>
          <a:p>
            <a:pPr marL="0" indent="0" algn="ctr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400" dirty="0">
                <a:solidFill>
                  <a:srgbClr val="FFFFFF"/>
                </a:solidFill>
              </a:rPr>
              <a:t>two groups are </a:t>
            </a:r>
            <a:r>
              <a:rPr lang="en-US" sz="2400" b="1" dirty="0">
                <a:solidFill>
                  <a:srgbClr val="FFFFFF"/>
                </a:solidFill>
              </a:rPr>
              <a:t>DIFFERENT!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F9E42F8-C94E-8043-ABEF-63DD9FCB4F61}"/>
              </a:ext>
            </a:extLst>
          </p:cNvPr>
          <p:cNvPicPr/>
          <p:nvPr/>
        </p:nvPicPr>
        <p:blipFill rotWithShape="1">
          <a:blip r:embed="rId2"/>
          <a:srcRect r="2347" b="-1"/>
          <a:stretch/>
        </p:blipFill>
        <p:spPr>
          <a:xfrm>
            <a:off x="6876939" y="0"/>
            <a:ext cx="5315061" cy="342900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A862494-964D-6F49-91A0-29D5A4D76CA6}"/>
              </a:ext>
            </a:extLst>
          </p:cNvPr>
          <p:cNvPicPr/>
          <p:nvPr/>
        </p:nvPicPr>
        <p:blipFill rotWithShape="1">
          <a:blip r:embed="rId3"/>
          <a:srcRect t="1879" r="3" b="3"/>
          <a:stretch/>
        </p:blipFill>
        <p:spPr>
          <a:xfrm>
            <a:off x="6876939" y="3429001"/>
            <a:ext cx="53150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310D-A9EA-8648-A68B-564B14D5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7B9D-9363-8349-A0E2-9971693B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Logistic Regression (Cancellation) / Linear Regression (Price)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8D42-AE99-FB40-97C4-E44CE99B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 dirty="0" err="1"/>
              <a:t>BesT</a:t>
            </a:r>
            <a:r>
              <a:rPr lang="en-US" sz="2000" dirty="0"/>
              <a:t> Hotel Cancellation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CC6D2-4072-6942-AC37-54E0903F5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244" y="2638044"/>
                <a:ext cx="3063765" cy="32632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Decision Tree </a:t>
                </a:r>
              </a:p>
              <a:p>
                <a:pPr lvl="1"/>
                <a:r>
                  <a:rPr lang="en-US" dirty="0"/>
                  <a:t>Criterion = ‘entropy’ </a:t>
                </a:r>
              </a:p>
              <a:p>
                <a:pPr lvl="1"/>
                <a:r>
                  <a:rPr lang="en-US" dirty="0" err="1"/>
                  <a:t>Max_depth</a:t>
                </a:r>
                <a:r>
                  <a:rPr lang="en-US" dirty="0"/>
                  <a:t> = 140</a:t>
                </a:r>
              </a:p>
              <a:p>
                <a:pPr lvl="1"/>
                <a:r>
                  <a:rPr lang="en-US" dirty="0" err="1"/>
                  <a:t>Min_samples_leaf</a:t>
                </a:r>
                <a:r>
                  <a:rPr lang="en-US" dirty="0"/>
                  <a:t> = 1</a:t>
                </a:r>
              </a:p>
              <a:p>
                <a:pPr lvl="1"/>
                <a:r>
                  <a:rPr lang="en-US" dirty="0" err="1"/>
                  <a:t>Min_samples_split</a:t>
                </a:r>
                <a:r>
                  <a:rPr lang="en-US" dirty="0"/>
                  <a:t> = 3</a:t>
                </a:r>
              </a:p>
              <a:p>
                <a:r>
                  <a:rPr lang="en-US" dirty="0"/>
                  <a:t>Feature Importance</a:t>
                </a:r>
              </a:p>
              <a:p>
                <a:pPr lvl="1"/>
                <a:r>
                  <a:rPr lang="en-US" dirty="0" err="1"/>
                  <a:t>Arrival_date_week_number</a:t>
                </a:r>
                <a:endParaRPr lang="en-US" dirty="0"/>
              </a:p>
              <a:p>
                <a:pPr lvl="1"/>
                <a:r>
                  <a:rPr lang="en-US" dirty="0" err="1"/>
                  <a:t>Market_segment_Online</a:t>
                </a:r>
                <a:r>
                  <a:rPr lang="en-US" dirty="0"/>
                  <a:t> TA</a:t>
                </a:r>
              </a:p>
              <a:p>
                <a:r>
                  <a:rPr lang="en-US" dirty="0"/>
                  <a:t>Confusion Matrix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1166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719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12378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CC6D2-4072-6942-AC37-54E0903F5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244" y="2638044"/>
                <a:ext cx="3063765" cy="3263206"/>
              </a:xfrm>
              <a:blipFill>
                <a:blip r:embed="rId2"/>
                <a:stretch>
                  <a:fillRect l="-826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B2719-322E-E346-8161-BB479F4B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2334763"/>
            <a:ext cx="6227064" cy="1852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18F726-5C22-4F4B-B966-C9A59CA06DAF}"/>
              </a:ext>
            </a:extLst>
          </p:cNvPr>
          <p:cNvSpPr/>
          <p:nvPr/>
        </p:nvSpPr>
        <p:spPr>
          <a:xfrm>
            <a:off x="4823366" y="4351305"/>
            <a:ext cx="6227064" cy="29724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Classification Report for Decision Tree with tuned parameters </a:t>
            </a:r>
          </a:p>
        </p:txBody>
      </p:sp>
    </p:spTree>
    <p:extLst>
      <p:ext uri="{BB962C8B-B14F-4D97-AF65-F5344CB8AC3E}">
        <p14:creationId xmlns:p14="http://schemas.microsoft.com/office/powerpoint/2010/main" val="150823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C572-97A5-3B4A-A051-60380032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Hotel Price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54CC-68DF-AB4F-818F-D1155478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 err="1"/>
              <a:t>Max_depth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Errors</a:t>
            </a:r>
          </a:p>
          <a:p>
            <a:pPr lvl="1"/>
            <a:r>
              <a:rPr lang="en-US" dirty="0"/>
              <a:t>R squared: 0.925</a:t>
            </a:r>
          </a:p>
          <a:p>
            <a:pPr lvl="1"/>
            <a:r>
              <a:rPr lang="en-US" dirty="0"/>
              <a:t>Mean Squared Error: 12.739</a:t>
            </a:r>
          </a:p>
          <a:p>
            <a:pPr lvl="1"/>
            <a:r>
              <a:rPr lang="en-US" dirty="0"/>
              <a:t>Mean Absolute Error: 6.534</a:t>
            </a:r>
          </a:p>
          <a:p>
            <a:r>
              <a:rPr lang="en-US" dirty="0"/>
              <a:t>Top 3 Important features</a:t>
            </a:r>
          </a:p>
          <a:p>
            <a:pPr lvl="1"/>
            <a:r>
              <a:rPr lang="en-US" dirty="0" err="1"/>
              <a:t>Arrival_date_month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8B1C-785D-594A-A171-905C24D1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52A1-16B0-5744-AF5A-EE7DFFC8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Big Mountain resort can improve in the coming year, particularly with an extra lift chair.  The business can raise the ticket price to a competitive </a:t>
            </a:r>
            <a:r>
              <a:rPr lang="en-US"/>
              <a:t>value compared </a:t>
            </a:r>
            <a:r>
              <a:rPr lang="en-US" dirty="0"/>
              <a:t>to the market rate and still generate large increase in revenue. </a:t>
            </a:r>
          </a:p>
        </p:txBody>
      </p:sp>
    </p:spTree>
    <p:extLst>
      <p:ext uri="{BB962C8B-B14F-4D97-AF65-F5344CB8AC3E}">
        <p14:creationId xmlns:p14="http://schemas.microsoft.com/office/powerpoint/2010/main" val="29694087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0">
      <a:dk1>
        <a:srgbClr val="000000"/>
      </a:dk1>
      <a:lt1>
        <a:srgbClr val="FFFFFF"/>
      </a:lt1>
      <a:dk2>
        <a:srgbClr val="8B9DA5"/>
      </a:dk2>
      <a:lt2>
        <a:srgbClr val="E6E8C7"/>
      </a:lt2>
      <a:accent1>
        <a:srgbClr val="F6A21D"/>
      </a:accent1>
      <a:accent2>
        <a:srgbClr val="819DA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977B6B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{F2B07D35-6A9E-1C4F-93DF-DD181D944ED5}tf10001123</Template>
  <TotalTime>2218</TotalTime>
  <Words>475</Words>
  <Application>Microsoft Macintosh PowerPoint</Application>
  <PresentationFormat>Widescreen</PresentationFormat>
  <Paragraphs>82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Wingdings</vt:lpstr>
      <vt:lpstr>Parcel</vt:lpstr>
      <vt:lpstr>Analysis and predictive modeling of hotel cancellation and price trends</vt:lpstr>
      <vt:lpstr>Overview</vt:lpstr>
      <vt:lpstr>Important factors affecting cancellation and price</vt:lpstr>
      <vt:lpstr>Canceled vs  Non-canceled</vt:lpstr>
      <vt:lpstr>price rates are same in two cancellation type groups?</vt:lpstr>
      <vt:lpstr>Modeling Approach</vt:lpstr>
      <vt:lpstr>BesT Hotel Cancellation Model</vt:lpstr>
      <vt:lpstr>Best Hotel Price Model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 Big Mountain Resorts </dc:title>
  <dc:creator>SOYOUNG AN</dc:creator>
  <cp:lastModifiedBy>SOYOUNG AN</cp:lastModifiedBy>
  <cp:revision>53</cp:revision>
  <dcterms:created xsi:type="dcterms:W3CDTF">2021-02-03T22:59:48Z</dcterms:created>
  <dcterms:modified xsi:type="dcterms:W3CDTF">2021-06-17T19:42:55Z</dcterms:modified>
</cp:coreProperties>
</file>